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2"/>
  </p:notesMasterIdLst>
  <p:sldIdLst>
    <p:sldId id="256" r:id="rId2"/>
    <p:sldId id="300" r:id="rId3"/>
    <p:sldId id="301" r:id="rId4"/>
    <p:sldId id="302" r:id="rId5"/>
    <p:sldId id="305" r:id="rId6"/>
    <p:sldId id="304" r:id="rId7"/>
    <p:sldId id="324" r:id="rId8"/>
    <p:sldId id="306" r:id="rId9"/>
    <p:sldId id="307" r:id="rId10"/>
    <p:sldId id="310" r:id="rId11"/>
    <p:sldId id="325" r:id="rId12"/>
    <p:sldId id="308" r:id="rId13"/>
    <p:sldId id="309" r:id="rId14"/>
    <p:sldId id="311" r:id="rId15"/>
    <p:sldId id="326" r:id="rId16"/>
    <p:sldId id="366" r:id="rId17"/>
    <p:sldId id="312" r:id="rId18"/>
    <p:sldId id="313" r:id="rId19"/>
    <p:sldId id="314" r:id="rId20"/>
    <p:sldId id="315" r:id="rId21"/>
    <p:sldId id="318" r:id="rId22"/>
    <p:sldId id="319" r:id="rId23"/>
    <p:sldId id="327" r:id="rId24"/>
    <p:sldId id="333" r:id="rId25"/>
    <p:sldId id="328" r:id="rId26"/>
    <p:sldId id="329" r:id="rId27"/>
    <p:sldId id="330" r:id="rId28"/>
    <p:sldId id="332" r:id="rId29"/>
    <p:sldId id="334" r:id="rId30"/>
    <p:sldId id="331" r:id="rId31"/>
    <p:sldId id="335" r:id="rId32"/>
    <p:sldId id="336" r:id="rId33"/>
    <p:sldId id="338" r:id="rId34"/>
    <p:sldId id="341" r:id="rId35"/>
    <p:sldId id="337" r:id="rId36"/>
    <p:sldId id="342" r:id="rId37"/>
    <p:sldId id="339" r:id="rId38"/>
    <p:sldId id="340" r:id="rId39"/>
    <p:sldId id="343" r:id="rId40"/>
    <p:sldId id="344" r:id="rId41"/>
    <p:sldId id="346" r:id="rId42"/>
    <p:sldId id="347" r:id="rId43"/>
    <p:sldId id="348" r:id="rId44"/>
    <p:sldId id="345" r:id="rId45"/>
    <p:sldId id="351" r:id="rId46"/>
    <p:sldId id="349" r:id="rId47"/>
    <p:sldId id="352" r:id="rId48"/>
    <p:sldId id="353" r:id="rId49"/>
    <p:sldId id="354" r:id="rId50"/>
    <p:sldId id="355" r:id="rId51"/>
    <p:sldId id="356" r:id="rId52"/>
    <p:sldId id="357" r:id="rId53"/>
    <p:sldId id="358" r:id="rId54"/>
    <p:sldId id="359" r:id="rId55"/>
    <p:sldId id="360" r:id="rId56"/>
    <p:sldId id="364" r:id="rId57"/>
    <p:sldId id="361" r:id="rId58"/>
    <p:sldId id="362" r:id="rId59"/>
    <p:sldId id="365" r:id="rId60"/>
    <p:sldId id="363" r:id="rId61"/>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E1FEA0"/>
    <a:srgbClr val="009900"/>
    <a:srgbClr val="000000"/>
    <a:srgbClr val="FF0000"/>
    <a:srgbClr val="FF3399"/>
    <a:srgbClr val="FFFF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84" autoAdjust="0"/>
    <p:restoredTop sz="86067" autoAdjust="0"/>
  </p:normalViewPr>
  <p:slideViewPr>
    <p:cSldViewPr>
      <p:cViewPr>
        <p:scale>
          <a:sx n="66" d="100"/>
          <a:sy n="66" d="100"/>
        </p:scale>
        <p:origin x="-653"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1500" y="33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en-US"/>
          </a:p>
        </p:txBody>
      </p:sp>
      <p:sp>
        <p:nvSpPr>
          <p:cNvPr id="33795"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p>
        </p:txBody>
      </p:sp>
      <p:sp>
        <p:nvSpPr>
          <p:cNvPr id="3379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en-US"/>
          </a:p>
        </p:txBody>
      </p:sp>
      <p:sp>
        <p:nvSpPr>
          <p:cNvPr id="3379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0D7CA6A2-F2DC-4D0A-9B86-286B4DDDDA8C}" type="slidenum">
              <a:rPr lang="en-US"/>
              <a:pPr/>
              <a:t>‹#›</a:t>
            </a:fld>
            <a:endParaRPr lang="en-US"/>
          </a:p>
        </p:txBody>
      </p:sp>
    </p:spTree>
    <p:extLst>
      <p:ext uri="{BB962C8B-B14F-4D97-AF65-F5344CB8AC3E}">
        <p14:creationId xmlns:p14="http://schemas.microsoft.com/office/powerpoint/2010/main" val="36566732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en.wikipedia.org/wiki/Leiden" TargetMode="External"/><Relationship Id="rId13" Type="http://schemas.openxmlformats.org/officeDocument/2006/relationships/hyperlink" Target="http://en.wikipedia.org/wiki/nl:Jacqueline_E._van_der_Waals" TargetMode="External"/><Relationship Id="rId18" Type="http://schemas.openxmlformats.org/officeDocument/2006/relationships/hyperlink" Target="http://en.wikipedia.org/wiki/The_Hague" TargetMode="External"/><Relationship Id="rId26" Type="http://schemas.openxmlformats.org/officeDocument/2006/relationships/hyperlink" Target="http://en.wikipedia.org/wiki/James_Clerk_Maxwell" TargetMode="External"/><Relationship Id="rId3" Type="http://schemas.openxmlformats.org/officeDocument/2006/relationships/hyperlink" Target="http://en.wikipedia.org/wiki/Physicist" TargetMode="External"/><Relationship Id="rId21" Type="http://schemas.openxmlformats.org/officeDocument/2006/relationships/hyperlink" Target="http://en.wikipedia.org/wiki/Van_der_Waals_force" TargetMode="External"/><Relationship Id="rId7" Type="http://schemas.openxmlformats.org/officeDocument/2006/relationships/hyperlink" Target="http://en.wikipedia.org/wiki/Liquid" TargetMode="External"/><Relationship Id="rId12" Type="http://schemas.openxmlformats.org/officeDocument/2006/relationships/hyperlink" Target="http://en.wikipedia.org/wiki/Physics" TargetMode="External"/><Relationship Id="rId17" Type="http://schemas.openxmlformats.org/officeDocument/2006/relationships/hyperlink" Target="http://en.wikipedia.org/wiki/Arts_and_Crafts_movement" TargetMode="External"/><Relationship Id="rId25" Type="http://schemas.openxmlformats.org/officeDocument/2006/relationships/hyperlink" Target="http://en.wikipedia.org/wiki/Johannes_Diderik_van_der_Waals" TargetMode="External"/><Relationship Id="rId2" Type="http://schemas.openxmlformats.org/officeDocument/2006/relationships/slide" Target="../slides/slide25.xml"/><Relationship Id="rId16" Type="http://schemas.openxmlformats.org/officeDocument/2006/relationships/hyperlink" Target="http://en.wikipedia.org/wiki/Sapperton,_Gloucestershire" TargetMode="External"/><Relationship Id="rId20" Type="http://schemas.openxmlformats.org/officeDocument/2006/relationships/hyperlink" Target="http://en.wikipedia.org/wiki/University_of_Amsterdam" TargetMode="External"/><Relationship Id="rId29" Type="http://schemas.openxmlformats.org/officeDocument/2006/relationships/hyperlink" Target="http://en.wikipedia.org/wiki/Nobel_Prize" TargetMode="External"/><Relationship Id="rId1" Type="http://schemas.openxmlformats.org/officeDocument/2006/relationships/notesMaster" Target="../notesMasters/notesMaster1.xml"/><Relationship Id="rId6" Type="http://schemas.openxmlformats.org/officeDocument/2006/relationships/hyperlink" Target="http://en.wikipedia.org/wiki/Gas" TargetMode="External"/><Relationship Id="rId11" Type="http://schemas.openxmlformats.org/officeDocument/2006/relationships/hyperlink" Target="http://en.wikipedia.org/wiki/Mathematics" TargetMode="External"/><Relationship Id="rId24" Type="http://schemas.openxmlformats.org/officeDocument/2006/relationships/hyperlink" Target="http://en.wikipedia.org/wiki/Heat" TargetMode="External"/><Relationship Id="rId32" Type="http://schemas.openxmlformats.org/officeDocument/2006/relationships/hyperlink" Target="http://en.wikipedia.org/wiki/Amsterdam" TargetMode="External"/><Relationship Id="rId5" Type="http://schemas.openxmlformats.org/officeDocument/2006/relationships/hyperlink" Target="http://en.wikipedia.org/wiki/Equation_of_state" TargetMode="External"/><Relationship Id="rId15" Type="http://schemas.openxmlformats.org/officeDocument/2006/relationships/hyperlink" Target="http://en.wikipedia.org/wiki/Peter_van_der_Waals" TargetMode="External"/><Relationship Id="rId23" Type="http://schemas.openxmlformats.org/officeDocument/2006/relationships/hyperlink" Target="http://en.wikipedia.org/wiki/Rudolf_Clausius" TargetMode="External"/><Relationship Id="rId28" Type="http://schemas.openxmlformats.org/officeDocument/2006/relationships/hyperlink" Target="http://en.wikipedia.org/wiki/Willard_Gibbs" TargetMode="External"/><Relationship Id="rId10" Type="http://schemas.openxmlformats.org/officeDocument/2006/relationships/hyperlink" Target="http://en.wikipedia.org/wiki/Classical_language" TargetMode="External"/><Relationship Id="rId19" Type="http://schemas.openxmlformats.org/officeDocument/2006/relationships/hyperlink" Target="http://en.wikipedia.org/wiki/Pieter_Rijke" TargetMode="External"/><Relationship Id="rId31" Type="http://schemas.openxmlformats.org/officeDocument/2006/relationships/hyperlink" Target="http://en.wikipedia.org/wiki/December_12" TargetMode="External"/><Relationship Id="rId4" Type="http://schemas.openxmlformats.org/officeDocument/2006/relationships/hyperlink" Target="http://en.wikipedia.org/wiki/Thermodynamicist" TargetMode="External"/><Relationship Id="rId9" Type="http://schemas.openxmlformats.org/officeDocument/2006/relationships/hyperlink" Target="http://en.wikipedia.org/wiki/Netherlands" TargetMode="External"/><Relationship Id="rId14" Type="http://schemas.openxmlformats.org/officeDocument/2006/relationships/hyperlink" Target="http://en.wikipedia.org/wiki/nl:Johannes_Diderik_van_der_Waals_Jr" TargetMode="External"/><Relationship Id="rId22" Type="http://schemas.openxmlformats.org/officeDocument/2006/relationships/hyperlink" Target="http://en.wikipedia.org/wiki/Heike_Kamerlingh_Onnes" TargetMode="External"/><Relationship Id="rId27" Type="http://schemas.openxmlformats.org/officeDocument/2006/relationships/hyperlink" Target="http://en.wikipedia.org/wiki/Ludwig_Boltzmann" TargetMode="External"/><Relationship Id="rId30" Type="http://schemas.openxmlformats.org/officeDocument/2006/relationships/hyperlink" Target="http://nobelprize.org/nobel_prizes/physics/laureates/1910/waals-lecture.pdf"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it.wikipedia.org/wiki/Temperatura" TargetMode="External"/><Relationship Id="rId13" Type="http://schemas.openxmlformats.org/officeDocument/2006/relationships/hyperlink" Target="http://it.wikipedia.org/wiki/Ponte_di_Wheatstone" TargetMode="External"/><Relationship Id="rId3" Type="http://schemas.openxmlformats.org/officeDocument/2006/relationships/hyperlink" Target="http://it.wikipedia.org/wiki/Strumento_di_misura" TargetMode="External"/><Relationship Id="rId7" Type="http://schemas.openxmlformats.org/officeDocument/2006/relationships/hyperlink" Target="http://it.wikipedia.org/wiki/Umidit%C3%A0" TargetMode="External"/><Relationship Id="rId12" Type="http://schemas.openxmlformats.org/officeDocument/2006/relationships/hyperlink" Target="http://it.wikipedia.org/wiki/Igrometro"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it.wikipedia.org/wiki/Vapore_acqueo" TargetMode="External"/><Relationship Id="rId11" Type="http://schemas.openxmlformats.org/officeDocument/2006/relationships/hyperlink" Target="http://it.wikipedia.org/wiki/Metro_cubo" TargetMode="External"/><Relationship Id="rId5" Type="http://schemas.openxmlformats.org/officeDocument/2006/relationships/hyperlink" Target="http://it.wikipedia.org/wiki/Umidit%C3%A0_assoluta" TargetMode="External"/><Relationship Id="rId15" Type="http://schemas.openxmlformats.org/officeDocument/2006/relationships/hyperlink" Target="http://it.wikipedia.org/wiki/Diagramma_di_Mollier" TargetMode="External"/><Relationship Id="rId10" Type="http://schemas.openxmlformats.org/officeDocument/2006/relationships/hyperlink" Target="http://it.wikipedia.org/wiki/Chilogrammo" TargetMode="External"/><Relationship Id="rId4" Type="http://schemas.openxmlformats.org/officeDocument/2006/relationships/hyperlink" Target="http://it.wikipedia.org/wiki/Umidit%C3%A0_relativa" TargetMode="External"/><Relationship Id="rId9" Type="http://schemas.openxmlformats.org/officeDocument/2006/relationships/hyperlink" Target="http://it.wikipedia.org/wiki/Pressione" TargetMode="External"/><Relationship Id="rId14" Type="http://schemas.openxmlformats.org/officeDocument/2006/relationships/hyperlink" Target="http://it.wikipedia.org/wiki/Punto_di_rugiada"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it.wikipedia.org/wiki/1889" TargetMode="External"/><Relationship Id="rId13" Type="http://schemas.openxmlformats.org/officeDocument/2006/relationships/hyperlink" Target="http://it.wikipedia.org/wiki/Chimico" TargetMode="External"/><Relationship Id="rId18" Type="http://schemas.openxmlformats.org/officeDocument/2006/relationships/hyperlink" Target="http://it.wikipedia.org/wiki/Ampere" TargetMode="External"/><Relationship Id="rId26" Type="http://schemas.openxmlformats.org/officeDocument/2006/relationships/hyperlink" Target="http://it.wikipedia.org/wiki/Mulinello_di_Joule" TargetMode="External"/><Relationship Id="rId3" Type="http://schemas.openxmlformats.org/officeDocument/2006/relationships/hyperlink" Target="http://it.wikipedia.org/wiki/Salford" TargetMode="External"/><Relationship Id="rId21" Type="http://schemas.openxmlformats.org/officeDocument/2006/relationships/hyperlink" Target="http://it.wikipedia.org/wiki/Corrente_elettrica" TargetMode="External"/><Relationship Id="rId7" Type="http://schemas.openxmlformats.org/officeDocument/2006/relationships/hyperlink" Target="http://it.wikipedia.org/wiki/11_ottobre" TargetMode="External"/><Relationship Id="rId12" Type="http://schemas.openxmlformats.org/officeDocument/2006/relationships/hyperlink" Target="http://it.wikipedia.org/wiki/Birra" TargetMode="External"/><Relationship Id="rId17" Type="http://schemas.openxmlformats.org/officeDocument/2006/relationships/hyperlink" Target="http://it.wikipedia.org/wiki/Meccanica_(fisica)" TargetMode="External"/><Relationship Id="rId25" Type="http://schemas.openxmlformats.org/officeDocument/2006/relationships/hyperlink" Target="http://it.wikipedia.org/wiki/Equivalente_meccanico_del_calore" TargetMode="External"/><Relationship Id="rId2" Type="http://schemas.openxmlformats.org/officeDocument/2006/relationships/slide" Target="../slides/slide35.xml"/><Relationship Id="rId16" Type="http://schemas.openxmlformats.org/officeDocument/2006/relationships/hyperlink" Target="http://it.wikipedia.org/wiki/Elettricit%C3%A0" TargetMode="External"/><Relationship Id="rId20" Type="http://schemas.openxmlformats.org/officeDocument/2006/relationships/hyperlink" Target="http://it.wikipedia.org/wiki/Royal_Society" TargetMode="External"/><Relationship Id="rId29" Type="http://schemas.openxmlformats.org/officeDocument/2006/relationships/hyperlink" Target="http://it.wikipedia.org/wiki/Principio_di_conservazione" TargetMode="External"/><Relationship Id="rId1" Type="http://schemas.openxmlformats.org/officeDocument/2006/relationships/notesMaster" Target="../notesMasters/notesMaster1.xml"/><Relationship Id="rId6" Type="http://schemas.openxmlformats.org/officeDocument/2006/relationships/hyperlink" Target="http://it.wikipedia.org/wiki/Sale_(Greater_Manchester)" TargetMode="External"/><Relationship Id="rId11" Type="http://schemas.openxmlformats.org/officeDocument/2006/relationships/hyperlink" Target="http://it.wikipedia.org/wiki/Manchester" TargetMode="External"/><Relationship Id="rId24" Type="http://schemas.openxmlformats.org/officeDocument/2006/relationships/hyperlink" Target="http://it.wikipedia.org/wiki/Irlanda" TargetMode="External"/><Relationship Id="rId5" Type="http://schemas.openxmlformats.org/officeDocument/2006/relationships/hyperlink" Target="http://it.wikipedia.org/wiki/1818" TargetMode="External"/><Relationship Id="rId15" Type="http://schemas.openxmlformats.org/officeDocument/2006/relationships/hyperlink" Target="http://it.wikipedia.org/wiki/Calore" TargetMode="External"/><Relationship Id="rId23" Type="http://schemas.openxmlformats.org/officeDocument/2006/relationships/hyperlink" Target="http://it.wikipedia.org/wiki/Effetto_Joule" TargetMode="External"/><Relationship Id="rId28" Type="http://schemas.openxmlformats.org/officeDocument/2006/relationships/hyperlink" Target="http://it.wikipedia.org/wiki/Primo_principio_della_termodinamica" TargetMode="External"/><Relationship Id="rId10" Type="http://schemas.openxmlformats.org/officeDocument/2006/relationships/hyperlink" Target="http://it.wikipedia.org/wiki/Natale" TargetMode="External"/><Relationship Id="rId19" Type="http://schemas.openxmlformats.org/officeDocument/2006/relationships/hyperlink" Target="http://it.wikipedia.org/wiki/1841" TargetMode="External"/><Relationship Id="rId31" Type="http://schemas.openxmlformats.org/officeDocument/2006/relationships/hyperlink" Target="http://it.wikipedia.org/wiki/Sistema_Internazionale" TargetMode="External"/><Relationship Id="rId4" Type="http://schemas.openxmlformats.org/officeDocument/2006/relationships/hyperlink" Target="http://it.wikipedia.org/wiki/24_dicembre" TargetMode="External"/><Relationship Id="rId9" Type="http://schemas.openxmlformats.org/officeDocument/2006/relationships/hyperlink" Target="http://it.wikipedia.org/wiki/Fisico" TargetMode="External"/><Relationship Id="rId14" Type="http://schemas.openxmlformats.org/officeDocument/2006/relationships/hyperlink" Target="http://it.wikipedia.org/wiki/John_Dalton" TargetMode="External"/><Relationship Id="rId22" Type="http://schemas.openxmlformats.org/officeDocument/2006/relationships/hyperlink" Target="http://it.wikipedia.org/wiki/Resistenza_elettrica" TargetMode="External"/><Relationship Id="rId27" Type="http://schemas.openxmlformats.org/officeDocument/2006/relationships/hyperlink" Target="http://it.wikipedia.org/wiki/Lavoro" TargetMode="External"/><Relationship Id="rId30" Type="http://schemas.openxmlformats.org/officeDocument/2006/relationships/hyperlink" Target="http://it.wikipedia.org/wiki/Joul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stro.uu.se/planet/asteroid/astdiv/4169.html"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www.astro.uu.se/history/celsius_scale.html" TargetMode="External"/><Relationship Id="rId4" Type="http://schemas.openxmlformats.org/officeDocument/2006/relationships/hyperlink" Target="http://www.astro.uu.se/history/profflist_eng.html"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Diamond" TargetMode="External"/><Relationship Id="rId13" Type="http://schemas.openxmlformats.org/officeDocument/2006/relationships/hyperlink" Target="http://en.wikipedia.org/wiki/Temperature" TargetMode="External"/><Relationship Id="rId18" Type="http://schemas.openxmlformats.org/officeDocument/2006/relationships/hyperlink" Target="http://en.wikipedia.org/wiki/Ethanol" TargetMode="External"/><Relationship Id="rId26" Type="http://schemas.openxmlformats.org/officeDocument/2006/relationships/hyperlink" Target="http://en.wikipedia.org/wiki/Sitall" TargetMode="External"/><Relationship Id="rId3" Type="http://schemas.openxmlformats.org/officeDocument/2006/relationships/hyperlink" Target="http://en.wikipedia.org/wiki/Aluminium" TargetMode="External"/><Relationship Id="rId21" Type="http://schemas.openxmlformats.org/officeDocument/2006/relationships/hyperlink" Target="http://en.wikipedia.org/wiki/Stainless_steel" TargetMode="External"/><Relationship Id="rId7" Type="http://schemas.openxmlformats.org/officeDocument/2006/relationships/hyperlink" Target="http://en.wikipedia.org/wiki/Copper" TargetMode="External"/><Relationship Id="rId12" Type="http://schemas.openxmlformats.org/officeDocument/2006/relationships/hyperlink" Target="http://en.wikipedia.org/wiki/Modulus_of_elasticity" TargetMode="External"/><Relationship Id="rId17" Type="http://schemas.openxmlformats.org/officeDocument/2006/relationships/hyperlink" Target="http://en.wikipedia.org/wiki/Glass" TargetMode="External"/><Relationship Id="rId25" Type="http://schemas.openxmlformats.org/officeDocument/2006/relationships/hyperlink" Target="http://en.wikipedia.org/wiki/Beryllium" TargetMode="External"/><Relationship Id="rId2" Type="http://schemas.openxmlformats.org/officeDocument/2006/relationships/slide" Target="../slides/slide6.xml"/><Relationship Id="rId16" Type="http://schemas.openxmlformats.org/officeDocument/2006/relationships/hyperlink" Target="http://en.wikipedia.org/wiki/Nobel_Prize" TargetMode="External"/><Relationship Id="rId20" Type="http://schemas.openxmlformats.org/officeDocument/2006/relationships/hyperlink" Target="http://en.wikipedia.org/wiki/Mercury_(element)" TargetMode="External"/><Relationship Id="rId1" Type="http://schemas.openxmlformats.org/officeDocument/2006/relationships/notesMaster" Target="../notesMasters/notesMaster1.xml"/><Relationship Id="rId6" Type="http://schemas.openxmlformats.org/officeDocument/2006/relationships/hyperlink" Target="http://en.wikipedia.org/wiki/Concrete" TargetMode="External"/><Relationship Id="rId11" Type="http://schemas.openxmlformats.org/officeDocument/2006/relationships/hyperlink" Target="http://en.wikipedia.org/wiki/Alloy" TargetMode="External"/><Relationship Id="rId24" Type="http://schemas.openxmlformats.org/officeDocument/2006/relationships/hyperlink" Target="http://en.wikipedia.org/wiki/Titanium" TargetMode="External"/><Relationship Id="rId5" Type="http://schemas.openxmlformats.org/officeDocument/2006/relationships/hyperlink" Target="http://en.wikipedia.org/wiki/Carbon_steel" TargetMode="External"/><Relationship Id="rId15" Type="http://schemas.openxmlformats.org/officeDocument/2006/relationships/hyperlink" Target="http://en.wikipedia.org/wiki/Iron" TargetMode="External"/><Relationship Id="rId23" Type="http://schemas.openxmlformats.org/officeDocument/2006/relationships/hyperlink" Target="http://en.wikipedia.org/wiki/Chromium" TargetMode="External"/><Relationship Id="rId10" Type="http://schemas.openxmlformats.org/officeDocument/2006/relationships/hyperlink" Target="http://en.wikipedia.org/wiki/Steel" TargetMode="External"/><Relationship Id="rId19" Type="http://schemas.openxmlformats.org/officeDocument/2006/relationships/hyperlink" Target="http://en.wikipedia.org/wiki/Iron_(element)" TargetMode="External"/><Relationship Id="rId4" Type="http://schemas.openxmlformats.org/officeDocument/2006/relationships/hyperlink" Target="http://en.wikipedia.org/wiki/Brass" TargetMode="External"/><Relationship Id="rId9" Type="http://schemas.openxmlformats.org/officeDocument/2006/relationships/hyperlink" Target="http://en.wikipedia.org/wiki/Nickel" TargetMode="External"/><Relationship Id="rId14" Type="http://schemas.openxmlformats.org/officeDocument/2006/relationships/hyperlink" Target="http://en.wikipedia.org/wiki/Invar" TargetMode="External"/><Relationship Id="rId22" Type="http://schemas.openxmlformats.org/officeDocument/2006/relationships/hyperlink" Target="http://en.wikipedia.org/wiki/Cobalt" TargetMode="External"/><Relationship Id="rId27" Type="http://schemas.openxmlformats.org/officeDocument/2006/relationships/hyperlink" Target="http://en.wikipedia.org/wiki/Water"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it.wikipedia.org/wiki/Resistenza_elettrica" TargetMode="External"/><Relationship Id="rId13" Type="http://schemas.openxmlformats.org/officeDocument/2006/relationships/hyperlink" Target="http://it.wikipedia.org/wiki/Fonone" TargetMode="External"/><Relationship Id="rId3" Type="http://schemas.openxmlformats.org/officeDocument/2006/relationships/hyperlink" Target="http://it.wikipedia.org/wiki/Sensore" TargetMode="External"/><Relationship Id="rId7" Type="http://schemas.openxmlformats.org/officeDocument/2006/relationships/hyperlink" Target="http://it.wikipedia.org/wiki/Automazione" TargetMode="External"/><Relationship Id="rId12" Type="http://schemas.openxmlformats.org/officeDocument/2006/relationships/hyperlink" Target="http://it.wikipedia.org/wiki/Semiconduttor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it.wikipedia.org/wiki/Galvanometro" TargetMode="External"/><Relationship Id="rId11" Type="http://schemas.openxmlformats.org/officeDocument/2006/relationships/hyperlink" Target="http://it.wikipedia.org/wiki/Platino" TargetMode="External"/><Relationship Id="rId5" Type="http://schemas.openxmlformats.org/officeDocument/2006/relationships/hyperlink" Target="http://it.wikipedia.org/wiki/Corrente_elettrica" TargetMode="External"/><Relationship Id="rId15" Type="http://schemas.openxmlformats.org/officeDocument/2006/relationships/hyperlink" Target="http://it.wikipedia.org/wiki/Sensibilit%C3%A0_(fisica)" TargetMode="External"/><Relationship Id="rId10" Type="http://schemas.openxmlformats.org/officeDocument/2006/relationships/hyperlink" Target="http://it.wikipedia.org/wiki/Metallo" TargetMode="External"/><Relationship Id="rId4" Type="http://schemas.openxmlformats.org/officeDocument/2006/relationships/hyperlink" Target="http://it.wikipedia.org/wiki/Temperatura" TargetMode="External"/><Relationship Id="rId9" Type="http://schemas.openxmlformats.org/officeDocument/2006/relationships/hyperlink" Target="http://it.wikipedia.org/wiki/Termoresistenza" TargetMode="External"/><Relationship Id="rId14" Type="http://schemas.openxmlformats.org/officeDocument/2006/relationships/hyperlink" Target="http://it.wikipedia.org/wiki/Drogaggio"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en.citizendium.org/wiki?title=Guillaume_Amontons&amp;action=edit&amp;redlink=1" TargetMode="External"/><Relationship Id="rId13" Type="http://schemas.openxmlformats.org/officeDocument/2006/relationships/hyperlink" Target="http://it.wikipedia.org/wiki/Pressione" TargetMode="External"/><Relationship Id="rId18" Type="http://schemas.openxmlformats.org/officeDocument/2006/relationships/hyperlink" Target="http://it.wikipedia.org/wiki/Joseph_Louis_Gay-Lussac" TargetMode="External"/><Relationship Id="rId26" Type="http://schemas.openxmlformats.org/officeDocument/2006/relationships/hyperlink" Target="http://en.citizendium.org/wiki/Amedeo_Avogadro" TargetMode="External"/><Relationship Id="rId3" Type="http://schemas.openxmlformats.org/officeDocument/2006/relationships/hyperlink" Target="http://en.citizendium.org/wiki/Europe" TargetMode="External"/><Relationship Id="rId21" Type="http://schemas.openxmlformats.org/officeDocument/2006/relationships/hyperlink" Target="http://it.wikipedia.org/wiki/1802" TargetMode="External"/><Relationship Id="rId7" Type="http://schemas.openxmlformats.org/officeDocument/2006/relationships/hyperlink" Target="http://en.citizendium.org/wiki/Ideal_gas_law" TargetMode="External"/><Relationship Id="rId12" Type="http://schemas.openxmlformats.org/officeDocument/2006/relationships/hyperlink" Target="http://en.citizendium.org/wiki?title=Joseph_Louis_Gay-Lussac&amp;action=edit&amp;redlink=1" TargetMode="External"/><Relationship Id="rId17" Type="http://schemas.openxmlformats.org/officeDocument/2006/relationships/hyperlink" Target="http://it.wikipedia.org/wiki/Temperatura" TargetMode="External"/><Relationship Id="rId25" Type="http://schemas.openxmlformats.org/officeDocument/2006/relationships/hyperlink" Target="http://it.wikipedia.org/wiki/Alessandro_Volta" TargetMode="External"/><Relationship Id="rId2" Type="http://schemas.openxmlformats.org/officeDocument/2006/relationships/slide" Target="../slides/slide12.xml"/><Relationship Id="rId16" Type="http://schemas.openxmlformats.org/officeDocument/2006/relationships/hyperlink" Target="http://it.wikipedia.org/wiki/Gas" TargetMode="External"/><Relationship Id="rId20" Type="http://schemas.openxmlformats.org/officeDocument/2006/relationships/hyperlink" Target="http://it.wikipedia.org/wiki/1850" TargetMode="External"/><Relationship Id="rId29" Type="http://schemas.openxmlformats.org/officeDocument/2006/relationships/hyperlink" Target="http://en.citizendium.org/wiki?title=Beno%C3%AEt_Paul_%C3%89mile_Clapeyron&amp;action=edit&amp;redlink=1" TargetMode="External"/><Relationship Id="rId1" Type="http://schemas.openxmlformats.org/officeDocument/2006/relationships/notesMaster" Target="../notesMasters/notesMaster1.xml"/><Relationship Id="rId6" Type="http://schemas.openxmlformats.org/officeDocument/2006/relationships/hyperlink" Target="http://en.citizendium.org/wiki?title=Edme_Mariotte&amp;action=edit&amp;redlink=1" TargetMode="External"/><Relationship Id="rId11" Type="http://schemas.openxmlformats.org/officeDocument/2006/relationships/hyperlink" Target="http://en.citizendium.org/wiki/John_Dalton" TargetMode="External"/><Relationship Id="rId24" Type="http://schemas.openxmlformats.org/officeDocument/2006/relationships/hyperlink" Target="http://it.wikipedia.org/wiki/Fisico" TargetMode="External"/><Relationship Id="rId32" Type="http://schemas.openxmlformats.org/officeDocument/2006/relationships/hyperlink" Target="http://en.citizendium.org/wiki?title=Liquefaction&amp;action=edit&amp;redlink=1" TargetMode="External"/><Relationship Id="rId5" Type="http://schemas.openxmlformats.org/officeDocument/2006/relationships/hyperlink" Target="http://en.citizendium.org/wiki/Boyle's_law" TargetMode="External"/><Relationship Id="rId15" Type="http://schemas.openxmlformats.org/officeDocument/2006/relationships/hyperlink" Target="http://it.wikipedia.org/wiki/Volume" TargetMode="External"/><Relationship Id="rId23" Type="http://schemas.openxmlformats.org/officeDocument/2006/relationships/hyperlink" Target="http://it.wikipedia.org/wiki/1791" TargetMode="External"/><Relationship Id="rId28" Type="http://schemas.openxmlformats.org/officeDocument/2006/relationships/hyperlink" Target="http://en.citizendium.org/wiki?title=Avogadro's_law&amp;action=edit&amp;redlink=1" TargetMode="External"/><Relationship Id="rId10" Type="http://schemas.openxmlformats.org/officeDocument/2006/relationships/hyperlink" Target="http://en.citizendium.org/wiki?title=Jacques_Alexandre_C%C3%A9sar_Charles&amp;action=edit&amp;redlink=1" TargetMode="External"/><Relationship Id="rId19" Type="http://schemas.openxmlformats.org/officeDocument/2006/relationships/hyperlink" Target="http://it.wikipedia.org/wiki/1778" TargetMode="External"/><Relationship Id="rId31" Type="http://schemas.openxmlformats.org/officeDocument/2006/relationships/hyperlink" Target="http://en.citizendium.org/wiki/Celsius" TargetMode="External"/><Relationship Id="rId4" Type="http://schemas.openxmlformats.org/officeDocument/2006/relationships/hyperlink" Target="http://en.citizendium.org/wiki?title=Robert_Boyle&amp;action=edit&amp;redlink=1" TargetMode="External"/><Relationship Id="rId9" Type="http://schemas.openxmlformats.org/officeDocument/2006/relationships/hyperlink" Target="http://en.citizendium.org/wiki?title=Amontons'_law&amp;action=edit&amp;redlink=1" TargetMode="External"/><Relationship Id="rId14" Type="http://schemas.openxmlformats.org/officeDocument/2006/relationships/hyperlink" Target="http://it.wikipedia.org/wiki/Prima_legge_di_Gay-Lussac" TargetMode="External"/><Relationship Id="rId22" Type="http://schemas.openxmlformats.org/officeDocument/2006/relationships/hyperlink" Target="http://it.wikipedia.org/w/index.php?title=Jacques_Charles&amp;action=edit&amp;redlink=1" TargetMode="External"/><Relationship Id="rId27" Type="http://schemas.openxmlformats.org/officeDocument/2006/relationships/hyperlink" Target="http://en.citizendium.org/wiki?title=Gay-Lussac's_law&amp;action=edit&amp;redlink=1" TargetMode="External"/><Relationship Id="rId30" Type="http://schemas.openxmlformats.org/officeDocument/2006/relationships/hyperlink" Target="http://en.citizendium.org/wiki?title=Victor_Regnault&amp;action=edit&amp;redlink=1" TargetMode="External"/></Relationships>
</file>

<file path=ppt/notesSlides/_rels/notesSlide6.xml.rels><?xml version="1.0" encoding="UTF-8" standalone="yes"?>
<Relationships xmlns="http://schemas.openxmlformats.org/package/2006/relationships"><Relationship Id="rId13" Type="http://schemas.openxmlformats.org/officeDocument/2006/relationships/hyperlink" Target="http://en.wikipedia.org/wiki/Leonard_Euler" TargetMode="External"/><Relationship Id="rId18" Type="http://schemas.openxmlformats.org/officeDocument/2006/relationships/hyperlink" Target="http://en.wikipedia.org/wiki/Deafness" TargetMode="External"/><Relationship Id="rId26" Type="http://schemas.openxmlformats.org/officeDocument/2006/relationships/hyperlink" Target="http://en.wikipedia.org/wiki/Architecture" TargetMode="External"/><Relationship Id="rId39" Type="http://schemas.openxmlformats.org/officeDocument/2006/relationships/hyperlink" Target="http://en.wikipedia.org/wiki/Gas" TargetMode="External"/><Relationship Id="rId21" Type="http://schemas.openxmlformats.org/officeDocument/2006/relationships/hyperlink" Target="http://en.wikipedia.org/wiki/Mathematics" TargetMode="External"/><Relationship Id="rId34" Type="http://schemas.openxmlformats.org/officeDocument/2006/relationships/hyperlink" Target="http://en.wikipedia.org/wiki/Guillaume_Amontons" TargetMode="External"/><Relationship Id="rId42" Type="http://schemas.openxmlformats.org/officeDocument/2006/relationships/hyperlink" Target="http://en.wikipedia.org/wiki/Boiling_point" TargetMode="External"/><Relationship Id="rId47" Type="http://schemas.openxmlformats.org/officeDocument/2006/relationships/hyperlink" Target="http://en.wikipedia.org/wiki/William_Thomson,_1st_Baron_Kelvin" TargetMode="External"/><Relationship Id="rId7" Type="http://schemas.openxmlformats.org/officeDocument/2006/relationships/hyperlink" Target="http://en.wikipedia.org/wiki/France" TargetMode="External"/><Relationship Id="rId2" Type="http://schemas.openxmlformats.org/officeDocument/2006/relationships/slide" Target="../slides/slide14.xml"/><Relationship Id="rId16" Type="http://schemas.openxmlformats.org/officeDocument/2006/relationships/hyperlink" Target="http://en.wikipedia.org/wiki/Lawyer" TargetMode="External"/><Relationship Id="rId29" Type="http://schemas.openxmlformats.org/officeDocument/2006/relationships/hyperlink" Target="http://en.wikipedia.org/wiki/Public_works" TargetMode="External"/><Relationship Id="rId11" Type="http://schemas.openxmlformats.org/officeDocument/2006/relationships/hyperlink" Target="http://en.wikipedia.org/wiki/Leonardo_da_Vinci" TargetMode="External"/><Relationship Id="rId24" Type="http://schemas.openxmlformats.org/officeDocument/2006/relationships/hyperlink" Target="http://en.wikipedia.org/wiki/Drawing" TargetMode="External"/><Relationship Id="rId32" Type="http://schemas.openxmlformats.org/officeDocument/2006/relationships/hyperlink" Target="http://en.wikipedia.org/wiki/Thermometer" TargetMode="External"/><Relationship Id="rId37" Type="http://schemas.openxmlformats.org/officeDocument/2006/relationships/hyperlink" Target="http://en.wikipedia.org/wiki/Pressure" TargetMode="External"/><Relationship Id="rId40" Type="http://schemas.openxmlformats.org/officeDocument/2006/relationships/hyperlink" Target="http://en.wikipedia.org/wiki/Accuracy_and_precision" TargetMode="External"/><Relationship Id="rId45" Type="http://schemas.openxmlformats.org/officeDocument/2006/relationships/hyperlink" Target="http://en.wikipedia.org/wiki/Charles's_law" TargetMode="External"/><Relationship Id="rId5" Type="http://schemas.openxmlformats.org/officeDocument/2006/relationships/hyperlink" Target="http://en.wikipedia.org/wiki/October_11" TargetMode="External"/><Relationship Id="rId15" Type="http://schemas.openxmlformats.org/officeDocument/2006/relationships/hyperlink" Target="http://en.wikipedia.org/wiki/Paris,_France" TargetMode="External"/><Relationship Id="rId23" Type="http://schemas.openxmlformats.org/officeDocument/2006/relationships/hyperlink" Target="http://en.wikipedia.org/wiki/Celestial_mechanics" TargetMode="External"/><Relationship Id="rId28" Type="http://schemas.openxmlformats.org/officeDocument/2006/relationships/hyperlink" Target="http://en.wikipedia.org/wiki/Government" TargetMode="External"/><Relationship Id="rId36" Type="http://schemas.openxmlformats.org/officeDocument/2006/relationships/hyperlink" Target="http://en.wikipedia.org/wiki/Marine_chronometer" TargetMode="External"/><Relationship Id="rId49" Type="http://schemas.openxmlformats.org/officeDocument/2006/relationships/hyperlink" Target="http://en.wikipedia.org/wiki/Lubricant" TargetMode="External"/><Relationship Id="rId10" Type="http://schemas.openxmlformats.org/officeDocument/2006/relationships/hyperlink" Target="http://en.wikipedia.org/wiki/Tribology" TargetMode="External"/><Relationship Id="rId19" Type="http://schemas.openxmlformats.org/officeDocument/2006/relationships/hyperlink" Target="http://en.wikipedia.org/wiki/Science" TargetMode="External"/><Relationship Id="rId31" Type="http://schemas.openxmlformats.org/officeDocument/2006/relationships/hyperlink" Target="http://en.wikipedia.org/wiki/Hygrometer" TargetMode="External"/><Relationship Id="rId44" Type="http://schemas.openxmlformats.org/officeDocument/2006/relationships/hyperlink" Target="http://en.wikipedia.org/wiki/Gas_laws" TargetMode="External"/><Relationship Id="rId4" Type="http://schemas.openxmlformats.org/officeDocument/2006/relationships/hyperlink" Target="http://en.wikipedia.org/wiki/1663" TargetMode="External"/><Relationship Id="rId9" Type="http://schemas.openxmlformats.org/officeDocument/2006/relationships/hyperlink" Target="http://en.wikipedia.org/wiki/Physicist" TargetMode="External"/><Relationship Id="rId14" Type="http://schemas.openxmlformats.org/officeDocument/2006/relationships/hyperlink" Target="http://en.wikipedia.org/wiki/Charles-Augustin_de_Coulomb" TargetMode="External"/><Relationship Id="rId22" Type="http://schemas.openxmlformats.org/officeDocument/2006/relationships/hyperlink" Target="http://en.wikipedia.org/wiki/Physical_sciences" TargetMode="External"/><Relationship Id="rId27" Type="http://schemas.openxmlformats.org/officeDocument/2006/relationships/hyperlink" Target="http://en.wikipedia.org/wiki/Paris" TargetMode="External"/><Relationship Id="rId30" Type="http://schemas.openxmlformats.org/officeDocument/2006/relationships/hyperlink" Target="http://en.wikipedia.org/wiki/Barometer" TargetMode="External"/><Relationship Id="rId35" Type="http://schemas.openxmlformats.org/officeDocument/2006/relationships/hyperlink" Target="http://en.wikipedia.org/wiki/Water_clock" TargetMode="External"/><Relationship Id="rId43" Type="http://schemas.openxmlformats.org/officeDocument/2006/relationships/hyperlink" Target="http://en.wikipedia.org/wiki/Water" TargetMode="External"/><Relationship Id="rId48" Type="http://schemas.openxmlformats.org/officeDocument/2006/relationships/hyperlink" Target="http://en.wikipedia.org/wiki/Friction" TargetMode="External"/><Relationship Id="rId8" Type="http://schemas.openxmlformats.org/officeDocument/2006/relationships/hyperlink" Target="http://en.wikipedia.org/wiki/Inventor" TargetMode="External"/><Relationship Id="rId3" Type="http://schemas.openxmlformats.org/officeDocument/2006/relationships/hyperlink" Target="http://en.wikipedia.org/wiki/August_31" TargetMode="External"/><Relationship Id="rId12" Type="http://schemas.openxmlformats.org/officeDocument/2006/relationships/hyperlink" Target="http://en.wikipedia.org/w/index.php?title=John_Theophilius_Desanguliers&amp;action=edit&amp;redlink=1" TargetMode="External"/><Relationship Id="rId17" Type="http://schemas.openxmlformats.org/officeDocument/2006/relationships/hyperlink" Target="http://en.wikipedia.org/wiki/Normandy" TargetMode="External"/><Relationship Id="rId25" Type="http://schemas.openxmlformats.org/officeDocument/2006/relationships/hyperlink" Target="http://en.wikipedia.org/wiki/Surveying" TargetMode="External"/><Relationship Id="rId33" Type="http://schemas.openxmlformats.org/officeDocument/2006/relationships/hyperlink" Target="http://en.wikipedia.org/wiki/Optical_telegraph" TargetMode="External"/><Relationship Id="rId38" Type="http://schemas.openxmlformats.org/officeDocument/2006/relationships/hyperlink" Target="http://en.wikipedia.org/wiki/Temperature" TargetMode="External"/><Relationship Id="rId46" Type="http://schemas.openxmlformats.org/officeDocument/2006/relationships/hyperlink" Target="http://en.wikipedia.org/wiki/Absolute_zero" TargetMode="External"/><Relationship Id="rId20" Type="http://schemas.openxmlformats.org/officeDocument/2006/relationships/hyperlink" Target="http://en.wikipedia.org/wiki/University" TargetMode="External"/><Relationship Id="rId41" Type="http://schemas.openxmlformats.org/officeDocument/2006/relationships/hyperlink" Target="http://en.wikipedia.org/wiki/Quantitative" TargetMode="External"/><Relationship Id="rId1" Type="http://schemas.openxmlformats.org/officeDocument/2006/relationships/notesMaster" Target="../notesMasters/notesMaster1.xml"/><Relationship Id="rId6" Type="http://schemas.openxmlformats.org/officeDocument/2006/relationships/hyperlink" Target="http://en.wikipedia.org/wiki/1705"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7EDB0-26D6-4538-9053-21D09BE5E54F}" type="slidenum">
              <a:rPr lang="en-US"/>
              <a:pPr/>
              <a:t>1</a:t>
            </a:fld>
            <a:endParaRPr lang="en-US"/>
          </a:p>
        </p:txBody>
      </p:sp>
      <p:sp>
        <p:nvSpPr>
          <p:cNvPr id="52226" name="Rectangle 2"/>
          <p:cNvSpPr>
            <a:spLocks noGrp="1" noRot="1" noChangeAspect="1" noChangeArrowheads="1" noTextEdit="1"/>
          </p:cNvSpPr>
          <p:nvPr>
            <p:ph type="sldImg"/>
          </p:nvPr>
        </p:nvSpPr>
        <p:spPr>
          <a:xfrm>
            <a:off x="992188" y="768350"/>
            <a:ext cx="5114925" cy="3836988"/>
          </a:xfrm>
          <a:ln/>
        </p:spPr>
      </p:sp>
      <p:sp>
        <p:nvSpPr>
          <p:cNvPr id="522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FF3BC7-9838-4BB4-9876-9C09421F6394}" type="slidenum">
              <a:rPr lang="en-US"/>
              <a:pPr/>
              <a:t>23</a:t>
            </a:fld>
            <a:endParaRPr lang="en-US"/>
          </a:p>
        </p:txBody>
      </p:sp>
      <p:sp>
        <p:nvSpPr>
          <p:cNvPr id="258050" name="Rectangle 2"/>
          <p:cNvSpPr>
            <a:spLocks noGrp="1" noRot="1" noChangeAspect="1" noChangeArrowheads="1" noTextEdit="1"/>
          </p:cNvSpPr>
          <p:nvPr>
            <p:ph type="sldImg"/>
          </p:nvPr>
        </p:nvSpPr>
        <p:spPr>
          <a:xfrm>
            <a:off x="992188" y="768350"/>
            <a:ext cx="5114925" cy="3836988"/>
          </a:xfrm>
          <a:ln/>
        </p:spPr>
      </p:sp>
      <p:sp>
        <p:nvSpPr>
          <p:cNvPr id="258051" name="Rectangle 3"/>
          <p:cNvSpPr>
            <a:spLocks noGrp="1" noChangeArrowheads="1"/>
          </p:cNvSpPr>
          <p:nvPr>
            <p:ph type="body" idx="1"/>
          </p:nvPr>
        </p:nvSpPr>
        <p:spPr/>
        <p:txBody>
          <a:bodyPr/>
          <a:lstStyle/>
          <a:p>
            <a:r>
              <a:rPr lang="it-IT"/>
              <a:t>Jeans ha calcolato per primo che per v</a:t>
            </a:r>
            <a:r>
              <a:rPr lang="it-IT" baseline="-25000"/>
              <a:t>f</a:t>
            </a:r>
            <a:r>
              <a:rPr lang="it-IT"/>
              <a:t> = 5v</a:t>
            </a:r>
            <a:r>
              <a:rPr lang="it-IT" baseline="-25000"/>
              <a:t>g</a:t>
            </a:r>
            <a:r>
              <a:rPr lang="it-IT"/>
              <a:t>, i tempi di persistenza dell’atmosfera sono milioni di anni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23617F-ABA1-4BC5-9620-F7C8AFE41082}" type="slidenum">
              <a:rPr lang="en-US"/>
              <a:pPr/>
              <a:t>25</a:t>
            </a:fld>
            <a:endParaRPr lang="en-US"/>
          </a:p>
        </p:txBody>
      </p:sp>
      <p:sp>
        <p:nvSpPr>
          <p:cNvPr id="250882" name="Rectangle 2"/>
          <p:cNvSpPr>
            <a:spLocks noGrp="1" noRot="1" noChangeAspect="1" noChangeArrowheads="1" noTextEdit="1"/>
          </p:cNvSpPr>
          <p:nvPr>
            <p:ph type="sldImg"/>
          </p:nvPr>
        </p:nvSpPr>
        <p:spPr>
          <a:xfrm>
            <a:off x="992188" y="768350"/>
            <a:ext cx="5114925" cy="3836988"/>
          </a:xfrm>
          <a:ln/>
        </p:spPr>
      </p:sp>
      <p:sp>
        <p:nvSpPr>
          <p:cNvPr id="250883" name="Rectangle 3"/>
          <p:cNvSpPr>
            <a:spLocks noGrp="1" noChangeArrowheads="1"/>
          </p:cNvSpPr>
          <p:nvPr>
            <p:ph type="body" idx="1"/>
          </p:nvPr>
        </p:nvSpPr>
        <p:spPr/>
        <p:txBody>
          <a:bodyPr/>
          <a:lstStyle/>
          <a:p>
            <a:pPr>
              <a:lnSpc>
                <a:spcPct val="80000"/>
              </a:lnSpc>
            </a:pPr>
            <a:r>
              <a:rPr lang="it-IT" sz="800" b="1"/>
              <a:t>Johannes Diderik van der Waals</a:t>
            </a:r>
            <a:r>
              <a:rPr lang="it-IT" sz="800"/>
              <a:t> (23 November 1837 – 8 March 1923) was a Dutch </a:t>
            </a:r>
            <a:r>
              <a:rPr lang="it-IT" sz="800">
                <a:hlinkClick r:id="rId3" tooltip="Physicist"/>
              </a:rPr>
              <a:t>physicist</a:t>
            </a:r>
            <a:r>
              <a:rPr lang="it-IT" sz="800"/>
              <a:t> and </a:t>
            </a:r>
            <a:r>
              <a:rPr lang="it-IT" sz="800">
                <a:hlinkClick r:id="rId4" tooltip="Thermodynamicist"/>
              </a:rPr>
              <a:t>thermodynamicist</a:t>
            </a:r>
            <a:r>
              <a:rPr lang="it-IT" sz="800"/>
              <a:t> famous for his work on an </a:t>
            </a:r>
            <a:r>
              <a:rPr lang="it-IT" sz="800">
                <a:hlinkClick r:id="rId5" tooltip="Equation of state"/>
              </a:rPr>
              <a:t>equation of state</a:t>
            </a:r>
            <a:r>
              <a:rPr lang="it-IT" sz="800"/>
              <a:t> for </a:t>
            </a:r>
            <a:r>
              <a:rPr lang="it-IT" sz="800">
                <a:hlinkClick r:id="rId6" tooltip="Gas"/>
              </a:rPr>
              <a:t>gases</a:t>
            </a:r>
            <a:r>
              <a:rPr lang="it-IT" sz="800"/>
              <a:t> and </a:t>
            </a:r>
            <a:r>
              <a:rPr lang="it-IT" sz="800">
                <a:hlinkClick r:id="rId7" tooltip="Liquid"/>
              </a:rPr>
              <a:t>liquids</a:t>
            </a:r>
            <a:r>
              <a:rPr lang="it-IT" sz="800"/>
              <a:t>. </a:t>
            </a:r>
          </a:p>
          <a:p>
            <a:pPr>
              <a:lnSpc>
                <a:spcPct val="80000"/>
              </a:lnSpc>
            </a:pPr>
            <a:r>
              <a:rPr lang="it-IT" sz="800" b="1"/>
              <a:t>Early years</a:t>
            </a:r>
          </a:p>
          <a:p>
            <a:pPr>
              <a:lnSpc>
                <a:spcPct val="80000"/>
              </a:lnSpc>
            </a:pPr>
            <a:r>
              <a:rPr lang="it-IT" sz="800"/>
              <a:t>Van der Waals was born in </a:t>
            </a:r>
            <a:r>
              <a:rPr lang="it-IT" sz="800">
                <a:hlinkClick r:id="rId8" tooltip="Leiden"/>
              </a:rPr>
              <a:t>Leiden</a:t>
            </a:r>
            <a:r>
              <a:rPr lang="it-IT" sz="800"/>
              <a:t>, </a:t>
            </a:r>
            <a:r>
              <a:rPr lang="it-IT" sz="800">
                <a:hlinkClick r:id="rId9" tooltip="Netherlands"/>
              </a:rPr>
              <a:t>Netherlands</a:t>
            </a:r>
            <a:r>
              <a:rPr lang="it-IT" sz="800"/>
              <a:t>, to Jacobus van der Waals and Elisabeth van den Burg. He became a school teacher, and later was allowed to study at the university, in spite of his lack of education in the field of </a:t>
            </a:r>
            <a:r>
              <a:rPr lang="it-IT" sz="800">
                <a:hlinkClick r:id="rId10" tooltip="Classical language"/>
              </a:rPr>
              <a:t>classical languages</a:t>
            </a:r>
            <a:r>
              <a:rPr lang="it-IT" sz="800"/>
              <a:t>. He studied from 1862 to 1865, earning degrees in </a:t>
            </a:r>
            <a:r>
              <a:rPr lang="it-IT" sz="800">
                <a:hlinkClick r:id="rId11" tooltip="Mathematics"/>
              </a:rPr>
              <a:t>mathematics</a:t>
            </a:r>
            <a:r>
              <a:rPr lang="it-IT" sz="800"/>
              <a:t> and </a:t>
            </a:r>
            <a:r>
              <a:rPr lang="it-IT" sz="800">
                <a:hlinkClick r:id="rId12" tooltip="Physics"/>
              </a:rPr>
              <a:t>physics</a:t>
            </a:r>
            <a:r>
              <a:rPr lang="it-IT" sz="800"/>
              <a:t>. He married Anna Magdalena Smit in 1864, and the couple had three daughters (Anne Madeleine, </a:t>
            </a:r>
            <a:r>
              <a:rPr lang="it-IT" sz="800">
                <a:hlinkClick r:id="rId13" tooltip="w:nl:Jacqueline E. van der Waals"/>
              </a:rPr>
              <a:t>Jacqueline Elisabeth</a:t>
            </a:r>
            <a:r>
              <a:rPr lang="it-IT" sz="800"/>
              <a:t> (poet), Johanna Diderica) and one son, the physicist </a:t>
            </a:r>
            <a:r>
              <a:rPr lang="it-IT" sz="800">
                <a:hlinkClick r:id="rId14" tooltip="w:nl:Johannes Diderik van der Waals Jr"/>
              </a:rPr>
              <a:t>Johannes Diderik, Jr.</a:t>
            </a:r>
            <a:r>
              <a:rPr lang="it-IT" sz="800"/>
              <a:t> Van der Waals' nephew </a:t>
            </a:r>
            <a:r>
              <a:rPr lang="it-IT" sz="800">
                <a:hlinkClick r:id="rId15" tooltip="Peter van der Waals"/>
              </a:rPr>
              <a:t>Peter van der Waals</a:t>
            </a:r>
            <a:r>
              <a:rPr lang="it-IT" sz="800"/>
              <a:t> was a cabinet maker and a leading figure in the </a:t>
            </a:r>
            <a:r>
              <a:rPr lang="it-IT" sz="800">
                <a:hlinkClick r:id="rId16" tooltip="Sapperton, Gloucestershire"/>
              </a:rPr>
              <a:t>Sapperton, Gloucestershire</a:t>
            </a:r>
            <a:r>
              <a:rPr lang="it-IT" sz="800"/>
              <a:t> school of the </a:t>
            </a:r>
            <a:r>
              <a:rPr lang="it-IT" sz="800">
                <a:hlinkClick r:id="rId17" tooltip="Arts and Crafts movement"/>
              </a:rPr>
              <a:t>Arts and Crafts movement</a:t>
            </a:r>
            <a:r>
              <a:rPr lang="it-IT" sz="800"/>
              <a:t>.</a:t>
            </a:r>
            <a:endParaRPr lang="it-IT" sz="800" b="1"/>
          </a:p>
          <a:p>
            <a:pPr>
              <a:lnSpc>
                <a:spcPct val="80000"/>
              </a:lnSpc>
            </a:pPr>
            <a:r>
              <a:rPr lang="it-IT" sz="800" b="1"/>
              <a:t>Career</a:t>
            </a:r>
          </a:p>
          <a:p>
            <a:pPr>
              <a:lnSpc>
                <a:spcPct val="80000"/>
              </a:lnSpc>
            </a:pPr>
            <a:r>
              <a:rPr lang="it-IT" sz="800"/>
              <a:t>In 1866, van der Waals became director of a secondary school in </a:t>
            </a:r>
            <a:r>
              <a:rPr lang="it-IT" sz="800">
                <a:hlinkClick r:id="rId18" tooltip="The Hague"/>
              </a:rPr>
              <a:t>The Hague</a:t>
            </a:r>
            <a:r>
              <a:rPr lang="it-IT" sz="800"/>
              <a:t>. He obtained a doctorate in Leiden in 1873 under </a:t>
            </a:r>
            <a:r>
              <a:rPr lang="it-IT" sz="800">
                <a:hlinkClick r:id="rId19" tooltip="Pieter Rijke"/>
              </a:rPr>
              <a:t>Pieter Rijke</a:t>
            </a:r>
            <a:r>
              <a:rPr lang="it-IT" sz="800"/>
              <a:t>, and in 1876 was appointed the first professor of physics at the newly established </a:t>
            </a:r>
            <a:r>
              <a:rPr lang="it-IT" sz="800">
                <a:hlinkClick r:id="rId20" tooltip="University of Amsterdam"/>
              </a:rPr>
              <a:t>University of Amsterdam</a:t>
            </a:r>
            <a:r>
              <a:rPr lang="it-IT" sz="800"/>
              <a:t>.</a:t>
            </a:r>
          </a:p>
          <a:p>
            <a:pPr>
              <a:lnSpc>
                <a:spcPct val="80000"/>
              </a:lnSpc>
            </a:pPr>
            <a:r>
              <a:rPr lang="it-IT" sz="800"/>
              <a:t>Van der Waals' doctoral thesis was entitled </a:t>
            </a:r>
            <a:r>
              <a:rPr lang="it-IT" sz="800" i="1"/>
              <a:t>Over de Continuïteit van den Gas- en Vloeistoftoestand</a:t>
            </a:r>
            <a:r>
              <a:rPr lang="it-IT" sz="800"/>
              <a:t> (On the continuity of the gas and liquid state). In this thesis he derived the equation of state bearing his name. This work gave a model in which the liquid and the gas phase of a substance merge into each other in a continuous manner. It shows that the two phases are of the same nature. In deriving his equation of state van der Waals assumed not only the existence of molecules (which in physics was disputed at the time), but also that they are of finite size and attract each other. Since he was one of the first to postulate an intermolecular force, however rudimentary, such a force is now sometimes called a </a:t>
            </a:r>
            <a:r>
              <a:rPr lang="it-IT" sz="800">
                <a:hlinkClick r:id="rId21" tooltip="Van der Waals force"/>
              </a:rPr>
              <a:t>van der Waals force</a:t>
            </a:r>
            <a:r>
              <a:rPr lang="it-IT" sz="800"/>
              <a:t>.</a:t>
            </a:r>
          </a:p>
          <a:p>
            <a:pPr>
              <a:lnSpc>
                <a:spcPct val="80000"/>
              </a:lnSpc>
            </a:pPr>
            <a:r>
              <a:rPr lang="it-IT" sz="800"/>
              <a:t>A second great discovery of van der Waals was published in 1880: </a:t>
            </a:r>
            <a:r>
              <a:rPr lang="it-IT" sz="800" i="1"/>
              <a:t>The Law of Corresponding States</a:t>
            </a:r>
            <a:r>
              <a:rPr lang="it-IT" sz="800"/>
              <a:t>. This law shows, that after scaling temperature, pressure, and volume by their respective critical values, a general form of the equation of state is obtained which is applicable to all substances. This law served as a guide during the experiments that led to the liquefaction of helium by </a:t>
            </a:r>
            <a:r>
              <a:rPr lang="it-IT" sz="800">
                <a:hlinkClick r:id="rId22" tooltip="Heike Kamerlingh Onnes"/>
              </a:rPr>
              <a:t>Heike Kamerlingh Onnes</a:t>
            </a:r>
            <a:r>
              <a:rPr lang="it-IT" sz="800"/>
              <a:t>.</a:t>
            </a:r>
          </a:p>
          <a:p>
            <a:pPr>
              <a:lnSpc>
                <a:spcPct val="80000"/>
              </a:lnSpc>
            </a:pPr>
            <a:r>
              <a:rPr lang="it-IT" sz="800"/>
              <a:t>Van der Waals found his incentive for his life's work after reading the 1857 treatise by </a:t>
            </a:r>
            <a:r>
              <a:rPr lang="it-IT" sz="800">
                <a:hlinkClick r:id="rId23" tooltip="Rudolf Clausius"/>
              </a:rPr>
              <a:t>Rudolf Clausius</a:t>
            </a:r>
            <a:r>
              <a:rPr lang="it-IT" sz="800"/>
              <a:t> entitled </a:t>
            </a:r>
            <a:r>
              <a:rPr lang="it-IT" sz="800" i="1"/>
              <a:t>Über die Art der Bewegung welche wir Wärme nennen</a:t>
            </a:r>
            <a:r>
              <a:rPr lang="it-IT" sz="800"/>
              <a:t> (On the Kind of Motion we Call </a:t>
            </a:r>
            <a:r>
              <a:rPr lang="it-IT" sz="800">
                <a:hlinkClick r:id="rId24" tooltip="Heat"/>
              </a:rPr>
              <a:t>Heat</a:t>
            </a:r>
            <a:r>
              <a:rPr lang="it-IT" sz="800"/>
              <a:t>).</a:t>
            </a:r>
            <a:r>
              <a:rPr lang="it-IT" sz="800">
                <a:hlinkClick r:id="rId25"/>
              </a:rPr>
              <a:t>[1]</a:t>
            </a:r>
            <a:r>
              <a:rPr lang="it-IT" sz="800"/>
              <a:t> Van der Waals was later greatly influenced by the writings of </a:t>
            </a:r>
            <a:r>
              <a:rPr lang="it-IT" sz="800">
                <a:hlinkClick r:id="rId26" tooltip="James Clerk Maxwell"/>
              </a:rPr>
              <a:t>James Clerk Maxwell</a:t>
            </a:r>
            <a:r>
              <a:rPr lang="it-IT" sz="800"/>
              <a:t>, </a:t>
            </a:r>
            <a:r>
              <a:rPr lang="it-IT" sz="800">
                <a:hlinkClick r:id="rId27" tooltip="Ludwig Boltzmann"/>
              </a:rPr>
              <a:t>Ludwig Boltzmann</a:t>
            </a:r>
            <a:r>
              <a:rPr lang="it-IT" sz="800"/>
              <a:t>, and </a:t>
            </a:r>
            <a:r>
              <a:rPr lang="it-IT" sz="800">
                <a:hlinkClick r:id="rId28" tooltip="Willard Gibbs"/>
              </a:rPr>
              <a:t>Willard Gibbs</a:t>
            </a:r>
            <a:r>
              <a:rPr lang="it-IT" sz="800"/>
              <a:t>. For his work, van der Waals won the 1910 </a:t>
            </a:r>
            <a:r>
              <a:rPr lang="it-IT" sz="800">
                <a:hlinkClick r:id="rId29" tooltip="Nobel Prize"/>
              </a:rPr>
              <a:t>Nobel Prize</a:t>
            </a:r>
            <a:r>
              <a:rPr lang="it-IT" sz="800"/>
              <a:t> in physics. - Van der Waals, Johannes, D. (1910). "</a:t>
            </a:r>
            <a:r>
              <a:rPr lang="it-IT" sz="800">
                <a:hlinkClick r:id="rId30" tooltip="http://nobelprize.org/nobel_prizes/physics/laureates/1910/waals-lecture.pdf"/>
              </a:rPr>
              <a:t>The Equation of State for Gases and Liquids</a:t>
            </a:r>
            <a:r>
              <a:rPr lang="it-IT" sz="800"/>
              <a:t>" </a:t>
            </a:r>
            <a:r>
              <a:rPr lang="it-IT" sz="800" i="1"/>
              <a:t>Nobel Lecture</a:t>
            </a:r>
            <a:r>
              <a:rPr lang="it-IT" sz="800"/>
              <a:t>, </a:t>
            </a:r>
            <a:r>
              <a:rPr lang="it-IT" sz="800">
                <a:hlinkClick r:id="rId31" tooltip="December 12"/>
              </a:rPr>
              <a:t>December 12</a:t>
            </a:r>
            <a:r>
              <a:rPr lang="it-IT" sz="800"/>
              <a:t>. </a:t>
            </a:r>
            <a:endParaRPr lang="it-IT" sz="800" b="1"/>
          </a:p>
          <a:p>
            <a:pPr>
              <a:lnSpc>
                <a:spcPct val="80000"/>
              </a:lnSpc>
            </a:pPr>
            <a:r>
              <a:rPr lang="it-IT" sz="800" b="1"/>
              <a:t>Personal life</a:t>
            </a:r>
          </a:p>
          <a:p>
            <a:pPr>
              <a:lnSpc>
                <a:spcPct val="80000"/>
              </a:lnSpc>
            </a:pPr>
            <a:r>
              <a:rPr lang="it-IT" sz="800"/>
              <a:t>Van der Waals died in </a:t>
            </a:r>
            <a:r>
              <a:rPr lang="it-IT" sz="800">
                <a:hlinkClick r:id="rId32" tooltip="Amsterdam"/>
              </a:rPr>
              <a:t>Amsterdam</a:t>
            </a:r>
            <a:r>
              <a:rPr lang="it-IT" sz="800"/>
              <a:t> in 1923, one year after his daughter Jacqueline.</a:t>
            </a:r>
          </a:p>
          <a:p>
            <a:pPr>
              <a:lnSpc>
                <a:spcPct val="80000"/>
              </a:lnSpc>
            </a:pPr>
            <a:r>
              <a:rPr lang="it-IT" sz="800" b="1"/>
              <a:t>Some van der Waals Constants</a:t>
            </a:r>
            <a:r>
              <a:rPr lang="it-IT" sz="800"/>
              <a:t> </a:t>
            </a:r>
          </a:p>
          <a:p>
            <a:pPr>
              <a:lnSpc>
                <a:spcPct val="80000"/>
              </a:lnSpc>
            </a:pPr>
            <a:r>
              <a:rPr lang="it-IT" sz="800" b="1"/>
              <a:t>Substance     a</a:t>
            </a:r>
            <a:r>
              <a:rPr lang="it-IT" sz="800"/>
              <a:t>(J. m3/mole2)     </a:t>
            </a:r>
            <a:r>
              <a:rPr lang="it-IT" sz="800" b="1"/>
              <a:t>b</a:t>
            </a:r>
            <a:r>
              <a:rPr lang="it-IT" sz="800"/>
              <a:t>(m3/mole)    </a:t>
            </a:r>
            <a:r>
              <a:rPr lang="it-IT" sz="800" b="1"/>
              <a:t>Pc</a:t>
            </a:r>
            <a:r>
              <a:rPr lang="it-IT" sz="800"/>
              <a:t>(MPa)  </a:t>
            </a:r>
            <a:r>
              <a:rPr lang="it-IT" sz="800" b="1"/>
              <a:t>Tc</a:t>
            </a:r>
            <a:r>
              <a:rPr lang="it-IT" sz="800"/>
              <a:t> (K)</a:t>
            </a:r>
          </a:p>
          <a:p>
            <a:pPr>
              <a:lnSpc>
                <a:spcPct val="80000"/>
              </a:lnSpc>
            </a:pPr>
            <a:r>
              <a:rPr lang="it-IT" sz="800"/>
              <a:t>Air                            .1358            3.64x10-5        3.77     133 K</a:t>
            </a:r>
          </a:p>
          <a:p>
            <a:pPr>
              <a:lnSpc>
                <a:spcPct val="80000"/>
              </a:lnSpc>
            </a:pPr>
            <a:r>
              <a:rPr lang="it-IT" sz="800"/>
              <a:t>Carbon Dioxide (CO2) .3643            4.27x10-5        7.39     304.2 K </a:t>
            </a:r>
          </a:p>
          <a:p>
            <a:pPr>
              <a:lnSpc>
                <a:spcPct val="80000"/>
              </a:lnSpc>
            </a:pPr>
            <a:r>
              <a:rPr lang="it-IT" sz="800"/>
              <a:t>Nitrogen (N2)             .1361            3.85x10-5        3.39    126.2 K </a:t>
            </a:r>
          </a:p>
          <a:p>
            <a:pPr>
              <a:lnSpc>
                <a:spcPct val="80000"/>
              </a:lnSpc>
            </a:pPr>
            <a:r>
              <a:rPr lang="it-IT" sz="800"/>
              <a:t>Hydrogen (H2)            .0247           2.65x10-5        1.30     33.2 K </a:t>
            </a:r>
          </a:p>
          <a:p>
            <a:pPr>
              <a:lnSpc>
                <a:spcPct val="80000"/>
              </a:lnSpc>
            </a:pPr>
            <a:r>
              <a:rPr lang="it-IT" sz="800"/>
              <a:t>Water (H2O)               .5507          3.04x10-5         22.09    647.3 K </a:t>
            </a:r>
          </a:p>
          <a:p>
            <a:pPr>
              <a:lnSpc>
                <a:spcPct val="80000"/>
              </a:lnSpc>
            </a:pPr>
            <a:r>
              <a:rPr lang="it-IT" sz="800"/>
              <a:t>Ammonia (NH3) .4233 3.73x10-5 11.28 406 K </a:t>
            </a:r>
          </a:p>
          <a:p>
            <a:pPr>
              <a:lnSpc>
                <a:spcPct val="80000"/>
              </a:lnSpc>
            </a:pPr>
            <a:r>
              <a:rPr lang="it-IT" sz="800"/>
              <a:t>Helium (He) .00341 2.34x10-5 0.23 5.2 K </a:t>
            </a:r>
          </a:p>
          <a:p>
            <a:pPr>
              <a:lnSpc>
                <a:spcPct val="80000"/>
              </a:lnSpc>
            </a:pPr>
            <a:r>
              <a:rPr lang="it-IT" sz="800"/>
              <a:t>Freon (CCl2F2) 1.078 9.98x10-5 4.12 385 K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esempi</a:t>
            </a:r>
            <a:r>
              <a:rPr lang="en-US" dirty="0" smtClean="0"/>
              <a:t> </a:t>
            </a:r>
            <a:r>
              <a:rPr lang="en-US" dirty="0" err="1" smtClean="0"/>
              <a:t>dell’andamento</a:t>
            </a:r>
            <a:r>
              <a:rPr lang="en-US" dirty="0" smtClean="0"/>
              <a:t> di </a:t>
            </a:r>
            <a:r>
              <a:rPr lang="en-US" dirty="0" err="1" smtClean="0"/>
              <a:t>pS</a:t>
            </a:r>
            <a:r>
              <a:rPr lang="en-US" dirty="0" smtClean="0"/>
              <a:t> </a:t>
            </a:r>
            <a:r>
              <a:rPr lang="en-US" dirty="0" err="1" smtClean="0"/>
              <a:t>vs</a:t>
            </a:r>
            <a:r>
              <a:rPr lang="en-US" dirty="0" smtClean="0"/>
              <a:t> T </a:t>
            </a:r>
            <a:r>
              <a:rPr lang="en-US" dirty="0" err="1" smtClean="0"/>
              <a:t>si</a:t>
            </a:r>
            <a:r>
              <a:rPr lang="en-US" dirty="0" smtClean="0"/>
              <a:t> </a:t>
            </a:r>
            <a:r>
              <a:rPr lang="en-US" dirty="0" err="1" smtClean="0"/>
              <a:t>trovano</a:t>
            </a:r>
            <a:r>
              <a:rPr lang="en-US" dirty="0" smtClean="0"/>
              <a:t> </a:t>
            </a:r>
            <a:r>
              <a:rPr lang="en-US" dirty="0" err="1" smtClean="0"/>
              <a:t>negli</a:t>
            </a:r>
            <a:r>
              <a:rPr lang="en-US" dirty="0" smtClean="0"/>
              <a:t> </a:t>
            </a:r>
            <a:r>
              <a:rPr lang="en-US" dirty="0" err="1" smtClean="0"/>
              <a:t>esercizi</a:t>
            </a:r>
            <a:endParaRPr lang="en-GB" dirty="0"/>
          </a:p>
        </p:txBody>
      </p:sp>
      <p:sp>
        <p:nvSpPr>
          <p:cNvPr id="4" name="Slide Number Placeholder 3"/>
          <p:cNvSpPr>
            <a:spLocks noGrp="1"/>
          </p:cNvSpPr>
          <p:nvPr>
            <p:ph type="sldNum" sz="quarter" idx="10"/>
          </p:nvPr>
        </p:nvSpPr>
        <p:spPr/>
        <p:txBody>
          <a:bodyPr/>
          <a:lstStyle/>
          <a:p>
            <a:fld id="{0D7CA6A2-F2DC-4D0A-9B86-286B4DDDDA8C}" type="slidenum">
              <a:rPr lang="en-US" smtClean="0"/>
              <a:pPr/>
              <a:t>27</a:t>
            </a:fld>
            <a:endParaRPr lang="en-US"/>
          </a:p>
        </p:txBody>
      </p:sp>
    </p:spTree>
    <p:extLst>
      <p:ext uri="{BB962C8B-B14F-4D97-AF65-F5344CB8AC3E}">
        <p14:creationId xmlns:p14="http://schemas.microsoft.com/office/powerpoint/2010/main" val="1433705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8F22BF-D391-498E-90F8-DDAA44AA4E0C}" type="slidenum">
              <a:rPr lang="en-US"/>
              <a:pPr/>
              <a:t>28</a:t>
            </a:fld>
            <a:endParaRPr lang="en-US"/>
          </a:p>
        </p:txBody>
      </p:sp>
      <p:sp>
        <p:nvSpPr>
          <p:cNvPr id="251906" name="Rectangle 2"/>
          <p:cNvSpPr>
            <a:spLocks noGrp="1" noRot="1" noChangeAspect="1" noChangeArrowheads="1" noTextEdit="1"/>
          </p:cNvSpPr>
          <p:nvPr>
            <p:ph type="sldImg"/>
          </p:nvPr>
        </p:nvSpPr>
        <p:spPr>
          <a:xfrm>
            <a:off x="992188" y="768350"/>
            <a:ext cx="5114925" cy="3836988"/>
          </a:xfrm>
          <a:ln/>
        </p:spPr>
      </p:sp>
      <p:sp>
        <p:nvSpPr>
          <p:cNvPr id="251907" name="Rectangle 3"/>
          <p:cNvSpPr>
            <a:spLocks noGrp="1" noChangeArrowheads="1"/>
          </p:cNvSpPr>
          <p:nvPr>
            <p:ph type="body" idx="1"/>
          </p:nvPr>
        </p:nvSpPr>
        <p:spPr/>
        <p:txBody>
          <a:bodyPr/>
          <a:lstStyle/>
          <a:p>
            <a:pPr>
              <a:lnSpc>
                <a:spcPct val="90000"/>
              </a:lnSpc>
            </a:pPr>
            <a:r>
              <a:rPr lang="it-IT" sz="900"/>
              <a:t>L'</a:t>
            </a:r>
            <a:r>
              <a:rPr lang="it-IT" sz="900" b="1"/>
              <a:t>igrometro</a:t>
            </a:r>
            <a:r>
              <a:rPr lang="it-IT" sz="900"/>
              <a:t> è uno </a:t>
            </a:r>
            <a:r>
              <a:rPr lang="it-IT" sz="900">
                <a:hlinkClick r:id="rId3" tooltip="Strumento di misura"/>
              </a:rPr>
              <a:t>strumento</a:t>
            </a:r>
            <a:r>
              <a:rPr lang="it-IT" sz="900"/>
              <a:t> che misura l'</a:t>
            </a:r>
            <a:r>
              <a:rPr lang="it-IT" sz="900">
                <a:hlinkClick r:id="rId4" tooltip="Umidità relativa"/>
              </a:rPr>
              <a:t>umidità relativa</a:t>
            </a:r>
            <a:r>
              <a:rPr lang="it-IT" sz="900"/>
              <a:t> dell'aria, ovvero il rapporto tra l'</a:t>
            </a:r>
            <a:r>
              <a:rPr lang="it-IT" sz="900">
                <a:hlinkClick r:id="rId5" tooltip="Umidità assoluta"/>
              </a:rPr>
              <a:t>umidità assoluta</a:t>
            </a:r>
            <a:r>
              <a:rPr lang="it-IT" sz="900"/>
              <a:t>, definita come la quantità di </a:t>
            </a:r>
            <a:r>
              <a:rPr lang="it-IT" sz="900">
                <a:hlinkClick r:id="rId6" tooltip="Vapore acqueo"/>
              </a:rPr>
              <a:t>vapore acqueo</a:t>
            </a:r>
            <a:r>
              <a:rPr lang="it-IT" sz="900"/>
              <a:t> presente nell'atmosfera in un dato istante, e l'</a:t>
            </a:r>
            <a:r>
              <a:rPr lang="it-IT" sz="900">
                <a:hlinkClick r:id="rId7" tooltip="Umidità"/>
              </a:rPr>
              <a:t>umidità di saturazione</a:t>
            </a:r>
            <a:r>
              <a:rPr lang="it-IT" sz="900"/>
              <a:t>, cioè la quantità massima di vapore acqueo che può essere presente ad una data </a:t>
            </a:r>
            <a:r>
              <a:rPr lang="it-IT" sz="900">
                <a:hlinkClick r:id="rId8" tooltip="Temperatura"/>
              </a:rPr>
              <a:t>temperatura</a:t>
            </a:r>
            <a:r>
              <a:rPr lang="it-IT" sz="900"/>
              <a:t> e </a:t>
            </a:r>
            <a:r>
              <a:rPr lang="it-IT" sz="900">
                <a:hlinkClick r:id="rId9" tooltip="Pressione"/>
              </a:rPr>
              <a:t>pressione</a:t>
            </a:r>
            <a:r>
              <a:rPr lang="it-IT" sz="900"/>
              <a:t>. Entrambe si esprimono in termini di peso del vapore acqueo per unità di volume (</a:t>
            </a:r>
            <a:r>
              <a:rPr lang="it-IT" sz="900">
                <a:hlinkClick r:id="rId10" tooltip="Chilogrammo"/>
              </a:rPr>
              <a:t>kg</a:t>
            </a:r>
            <a:r>
              <a:rPr lang="it-IT" sz="900"/>
              <a:t>/</a:t>
            </a:r>
            <a:r>
              <a:rPr lang="it-IT" sz="900">
                <a:hlinkClick r:id="rId11" tooltip="Metro cubo"/>
              </a:rPr>
              <a:t>m3</a:t>
            </a:r>
            <a:r>
              <a:rPr lang="it-IT" sz="900"/>
              <a:t>), mentre l'umidità relativa, adimensionale, si esprime in percentuale. l genere più comune di igrometro è l'</a:t>
            </a:r>
            <a:r>
              <a:rPr lang="it-IT" sz="900">
                <a:hlinkClick r:id="rId12"/>
              </a:rPr>
              <a:t>igrometro a capello</a:t>
            </a:r>
            <a:r>
              <a:rPr lang="it-IT" sz="900"/>
              <a:t>, anche se i modelli commerciali usano sistemi diversi. Uno strumento analogo, l'</a:t>
            </a:r>
            <a:r>
              <a:rPr lang="it-IT" sz="900" b="1"/>
              <a:t>igrografo</a:t>
            </a:r>
            <a:r>
              <a:rPr lang="it-IT" sz="900"/>
              <a:t>, misura la variazione dell'umidità in un dato intervallo di tempo. Si compone essenzialmente di un igrometro associato ad un registratore, sia esso meccanico (tipicamente a carta) o elettronico.</a:t>
            </a:r>
          </a:p>
          <a:p>
            <a:pPr>
              <a:lnSpc>
                <a:spcPct val="90000"/>
              </a:lnSpc>
            </a:pPr>
            <a:r>
              <a:rPr lang="it-IT" sz="900" b="1"/>
              <a:t>Igrometro a capello</a:t>
            </a:r>
          </a:p>
          <a:p>
            <a:pPr>
              <a:lnSpc>
                <a:spcPct val="90000"/>
              </a:lnSpc>
            </a:pPr>
            <a:r>
              <a:rPr lang="it-IT" sz="900"/>
              <a:t>L'igrometro a capello è composto da un lungo capello, accuratamente sgrassato ad esempio con etere, montato verticalmente nello strumento per prevenire problemi di accuratezza e stabilità della misura, dovuti ad effetti di sospensione. L'estremità superiore è fissata, tramite una pinzetta, ad una vite di taratura che, regolandone la tensione, permette di calibrare lo strumento. La parte inferiore è avvolta sul tamburo della lancetta dello strumento stesso. In condizioni di bassa umidità, il capello tende ad accorciarsi proporzionalmente ai valori di umidità relativa ambientale, rendendo possibile così la misurazione</a:t>
            </a:r>
            <a:r>
              <a:rPr lang="it-IT" sz="900">
                <a:hlinkClick r:id="rId12"/>
              </a:rPr>
              <a:t>[1]</a:t>
            </a:r>
            <a:r>
              <a:rPr lang="it-IT" sz="900"/>
              <a:t>. L'igrometro a capello, per la sua semplicità e per il costo relativamente basso, viene spesso utilizzato per costruire casette segnatempo.</a:t>
            </a:r>
            <a:endParaRPr lang="it-IT" sz="900" b="1"/>
          </a:p>
          <a:p>
            <a:pPr>
              <a:lnSpc>
                <a:spcPct val="90000"/>
              </a:lnSpc>
            </a:pPr>
            <a:r>
              <a:rPr lang="it-IT" sz="900" b="1"/>
              <a:t>Igrometro elettronico</a:t>
            </a:r>
          </a:p>
          <a:p>
            <a:pPr>
              <a:lnSpc>
                <a:spcPct val="90000"/>
              </a:lnSpc>
            </a:pPr>
            <a:r>
              <a:rPr lang="it-IT" sz="900"/>
              <a:t>L'igrometro elettronico utilizza dei sensori a stato solido che possiedono la caratteristica di variare i propri parametri elettrici proporzionalmente al valore di umidità relativa cui sono esposti. Possono essere di tipo resistivo o capacitivo. In entrambi i casi, il circuito di condizionamento utilizza una configurazione a </a:t>
            </a:r>
            <a:r>
              <a:rPr lang="it-IT" sz="900">
                <a:hlinkClick r:id="rId13" tooltip="Ponte di Wheatstone"/>
              </a:rPr>
              <a:t>Ponte di Wheatstone</a:t>
            </a:r>
            <a:r>
              <a:rPr lang="it-IT" sz="900">
                <a:hlinkClick r:id="rId12"/>
              </a:rPr>
              <a:t>[2]</a:t>
            </a:r>
            <a:r>
              <a:rPr lang="it-IT" sz="900"/>
              <a:t> per la sua grande sensibilità, convertendo la variazione resistiva o capacitiva in un segnale elettrico misurabile. Gli igrometri elettronici sono estremamente precisi e compatti, anche se necessitano ovviamente di una fonte energetica per funzionare.</a:t>
            </a:r>
            <a:endParaRPr lang="it-IT" sz="900" b="1"/>
          </a:p>
          <a:p>
            <a:pPr>
              <a:lnSpc>
                <a:spcPct val="90000"/>
              </a:lnSpc>
            </a:pPr>
            <a:r>
              <a:rPr lang="it-IT" sz="900" b="1"/>
              <a:t>Igrometro a bulbo umido</a:t>
            </a:r>
          </a:p>
          <a:p>
            <a:pPr>
              <a:lnSpc>
                <a:spcPct val="90000"/>
              </a:lnSpc>
            </a:pPr>
            <a:r>
              <a:rPr lang="it-IT" sz="900"/>
              <a:t>L'igrometro a bulbo, o igrometro di Assman</a:t>
            </a:r>
            <a:r>
              <a:rPr lang="it-IT" sz="900">
                <a:hlinkClick r:id="rId12"/>
              </a:rPr>
              <a:t>[3]</a:t>
            </a:r>
            <a:r>
              <a:rPr lang="it-IT" sz="900"/>
              <a:t>, umido sfrutta l'abbassamento di temperatura causato dall'evaporazione naturale dell'acqua. Tale temperatura (detta anche </a:t>
            </a:r>
            <a:r>
              <a:rPr lang="it-IT" sz="900">
                <a:hlinkClick r:id="rId14" tooltip="Punto di rugiada"/>
              </a:rPr>
              <a:t>punto di rugiada</a:t>
            </a:r>
            <a:r>
              <a:rPr lang="it-IT" sz="900"/>
              <a:t>) viene rilevata da un termometro a bulbo posto a contatto con una pezza bagnata, detto </a:t>
            </a:r>
            <a:r>
              <a:rPr lang="it-IT" sz="900" i="1"/>
              <a:t>bulbo umido</a:t>
            </a:r>
            <a:r>
              <a:rPr lang="it-IT" sz="900"/>
              <a:t>, e viene raffrontata con un analogo termometro che misura la temperatura ambiente reale, detto </a:t>
            </a:r>
            <a:r>
              <a:rPr lang="it-IT" sz="900" i="1"/>
              <a:t>bulbo secco</a:t>
            </a:r>
            <a:r>
              <a:rPr lang="it-IT" sz="900"/>
              <a:t>. Le due temperature consentono di misurare l'umidità ambientale relativa tramite un grafico, detto </a:t>
            </a:r>
            <a:r>
              <a:rPr lang="it-IT" sz="900" i="1"/>
              <a:t>diagramma psicrometrico</a:t>
            </a:r>
            <a:r>
              <a:rPr lang="it-IT" sz="900"/>
              <a:t> o </a:t>
            </a:r>
            <a:r>
              <a:rPr lang="it-IT" sz="900">
                <a:hlinkClick r:id="rId15" tooltip="Diagramma di Mollier"/>
              </a:rPr>
              <a:t>diagramma di Mollier</a:t>
            </a:r>
            <a:r>
              <a:rPr lang="it-IT" sz="900"/>
              <a:t>, che oltre all'umidità relativa può fornire informazioni anche rispetto all'entalpia, alla tensione di vapore ed all'umidità assoluta.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E11BA9-6D4E-4F19-89AC-44D5420DE662}" type="slidenum">
              <a:rPr lang="en-US"/>
              <a:pPr/>
              <a:t>35</a:t>
            </a:fld>
            <a:endParaRPr lang="en-US"/>
          </a:p>
        </p:txBody>
      </p:sp>
      <p:sp>
        <p:nvSpPr>
          <p:cNvPr id="253954" name="Rectangle 2"/>
          <p:cNvSpPr>
            <a:spLocks noGrp="1" noRot="1" noChangeAspect="1" noChangeArrowheads="1" noTextEdit="1"/>
          </p:cNvSpPr>
          <p:nvPr>
            <p:ph type="sldImg"/>
          </p:nvPr>
        </p:nvSpPr>
        <p:spPr>
          <a:xfrm>
            <a:off x="992188" y="768350"/>
            <a:ext cx="5114925" cy="3836988"/>
          </a:xfrm>
          <a:ln/>
        </p:spPr>
      </p:sp>
      <p:sp>
        <p:nvSpPr>
          <p:cNvPr id="253955" name="Rectangle 3"/>
          <p:cNvSpPr>
            <a:spLocks noGrp="1" noChangeArrowheads="1"/>
          </p:cNvSpPr>
          <p:nvPr>
            <p:ph type="body" idx="1"/>
          </p:nvPr>
        </p:nvSpPr>
        <p:spPr/>
        <p:txBody>
          <a:bodyPr/>
          <a:lstStyle/>
          <a:p>
            <a:pPr>
              <a:lnSpc>
                <a:spcPct val="80000"/>
              </a:lnSpc>
            </a:pPr>
            <a:r>
              <a:rPr lang="it-IT" sz="1000"/>
              <a:t>James Prescott Joule (</a:t>
            </a:r>
            <a:r>
              <a:rPr lang="it-IT" sz="1000">
                <a:hlinkClick r:id="rId3" tooltip="Salford"/>
              </a:rPr>
              <a:t>Salford</a:t>
            </a:r>
            <a:r>
              <a:rPr lang="it-IT" sz="1000"/>
              <a:t>, </a:t>
            </a:r>
            <a:r>
              <a:rPr lang="it-IT" sz="1000">
                <a:hlinkClick r:id="rId4" tooltip="24 dicembre"/>
              </a:rPr>
              <a:t>24 dicembre</a:t>
            </a:r>
            <a:r>
              <a:rPr lang="it-IT" sz="1000"/>
              <a:t> </a:t>
            </a:r>
            <a:r>
              <a:rPr lang="it-IT" sz="1000">
                <a:hlinkClick r:id="rId5" tooltip="1818"/>
              </a:rPr>
              <a:t>1818</a:t>
            </a:r>
            <a:r>
              <a:rPr lang="it-IT" sz="1000"/>
              <a:t> – </a:t>
            </a:r>
            <a:r>
              <a:rPr lang="it-IT" sz="1000">
                <a:hlinkClick r:id="rId6" tooltip="Sale (Greater Manchester)"/>
              </a:rPr>
              <a:t>Sale</a:t>
            </a:r>
            <a:r>
              <a:rPr lang="it-IT" sz="1000"/>
              <a:t>, </a:t>
            </a:r>
            <a:r>
              <a:rPr lang="it-IT" sz="1000">
                <a:hlinkClick r:id="rId7" tooltip="11 ottobre"/>
              </a:rPr>
              <a:t>11 ottobre</a:t>
            </a:r>
            <a:r>
              <a:rPr lang="it-IT" sz="1000"/>
              <a:t> </a:t>
            </a:r>
            <a:r>
              <a:rPr lang="it-IT" sz="1000">
                <a:hlinkClick r:id="rId8" tooltip="1889"/>
              </a:rPr>
              <a:t>1889</a:t>
            </a:r>
            <a:r>
              <a:rPr lang="it-IT" sz="1000"/>
              <a:t>) è stato un </a:t>
            </a:r>
            <a:r>
              <a:rPr lang="it-IT" sz="1000">
                <a:hlinkClick r:id="rId9" tooltip="Fisico"/>
              </a:rPr>
              <a:t>fisico</a:t>
            </a:r>
            <a:r>
              <a:rPr lang="it-IT" sz="1000"/>
              <a:t> britannico. Nacque la vigilia di </a:t>
            </a:r>
            <a:r>
              <a:rPr lang="it-IT" sz="1000">
                <a:hlinkClick r:id="rId10" tooltip="Natale"/>
              </a:rPr>
              <a:t>Natale</a:t>
            </a:r>
            <a:r>
              <a:rPr lang="it-IT" sz="1000"/>
              <a:t> del </a:t>
            </a:r>
            <a:r>
              <a:rPr lang="it-IT" sz="1000">
                <a:hlinkClick r:id="rId5" tooltip="1818"/>
              </a:rPr>
              <a:t>1818</a:t>
            </a:r>
            <a:r>
              <a:rPr lang="it-IT" sz="1000"/>
              <a:t> a Salford, un paese nelle vicinanze di </a:t>
            </a:r>
            <a:r>
              <a:rPr lang="it-IT" sz="1000">
                <a:hlinkClick r:id="rId11" tooltip="Manchester"/>
              </a:rPr>
              <a:t>Manchester</a:t>
            </a:r>
            <a:r>
              <a:rPr lang="it-IT" sz="1000"/>
              <a:t>, da una famiglia di produttori di </a:t>
            </a:r>
            <a:r>
              <a:rPr lang="it-IT" sz="1000">
                <a:hlinkClick r:id="rId12" tooltip="Birra"/>
              </a:rPr>
              <a:t>birra</a:t>
            </a:r>
            <a:r>
              <a:rPr lang="it-IT" sz="1000"/>
              <a:t>, ed ebbe tra i suoi insegnanti il </a:t>
            </a:r>
            <a:r>
              <a:rPr lang="it-IT" sz="1000">
                <a:hlinkClick r:id="rId13" tooltip="Chimico"/>
              </a:rPr>
              <a:t>chimico</a:t>
            </a:r>
            <a:r>
              <a:rPr lang="it-IT" sz="1000"/>
              <a:t> </a:t>
            </a:r>
            <a:r>
              <a:rPr lang="it-IT" sz="1000">
                <a:hlinkClick r:id="rId14" tooltip="John Dalton"/>
              </a:rPr>
              <a:t>John Dalton</a:t>
            </a:r>
            <a:r>
              <a:rPr lang="it-IT" sz="1000"/>
              <a:t>.</a:t>
            </a:r>
          </a:p>
          <a:p>
            <a:pPr>
              <a:lnSpc>
                <a:spcPct val="80000"/>
              </a:lnSpc>
            </a:pPr>
            <a:r>
              <a:rPr lang="it-IT" sz="1000"/>
              <a:t>Si dedicò sin da giovane a ricerche scientifiche che eseguiva cercando di spingere all'estremo limite l'accuratezza e la precisione delle misurazioni. Si interessò del </a:t>
            </a:r>
            <a:r>
              <a:rPr lang="it-IT" sz="1000">
                <a:hlinkClick r:id="rId15" tooltip="Calore"/>
              </a:rPr>
              <a:t>calore</a:t>
            </a:r>
            <a:r>
              <a:rPr lang="it-IT" sz="1000"/>
              <a:t> e delle sue connessioni con l'</a:t>
            </a:r>
            <a:r>
              <a:rPr lang="it-IT" sz="1000">
                <a:hlinkClick r:id="rId16" tooltip="Elettricità"/>
              </a:rPr>
              <a:t>elettricità</a:t>
            </a:r>
            <a:r>
              <a:rPr lang="it-IT" sz="1000"/>
              <a:t> e la </a:t>
            </a:r>
            <a:r>
              <a:rPr lang="it-IT" sz="1000">
                <a:hlinkClick r:id="rId17" tooltip="Meccanica (fisica)"/>
              </a:rPr>
              <a:t>meccanica</a:t>
            </a:r>
            <a:r>
              <a:rPr lang="it-IT" sz="1000"/>
              <a:t>. A 25 anni effettuò il primo tentativo di definire l'unità di misura della corrente elettrica, attualmente rappresentata dall'</a:t>
            </a:r>
            <a:r>
              <a:rPr lang="it-IT" sz="1000">
                <a:hlinkClick r:id="rId18" tooltip="Ampere"/>
              </a:rPr>
              <a:t>ampere</a:t>
            </a:r>
            <a:r>
              <a:rPr lang="it-IT" sz="1000"/>
              <a:t>. Nel </a:t>
            </a:r>
            <a:r>
              <a:rPr lang="it-IT" sz="1000">
                <a:hlinkClick r:id="rId19" tooltip="1841"/>
              </a:rPr>
              <a:t>1841</a:t>
            </a:r>
            <a:r>
              <a:rPr lang="it-IT" sz="1000"/>
              <a:t>, indagando sugli effetti termici, inviò alla </a:t>
            </a:r>
            <a:r>
              <a:rPr lang="it-IT" sz="1000">
                <a:hlinkClick r:id="rId20" tooltip="Royal Society"/>
              </a:rPr>
              <a:t>Royal Society</a:t>
            </a:r>
            <a:r>
              <a:rPr lang="it-IT" sz="1000"/>
              <a:t> un articolo in cui dimostrava che un conduttore attraversato da </a:t>
            </a:r>
            <a:r>
              <a:rPr lang="it-IT" sz="1000">
                <a:hlinkClick r:id="rId21" tooltip="Corrente elettrica"/>
              </a:rPr>
              <a:t>corrente elettrica</a:t>
            </a:r>
            <a:r>
              <a:rPr lang="it-IT" sz="1000"/>
              <a:t> produce calore in quantità proporzionale alla </a:t>
            </a:r>
            <a:r>
              <a:rPr lang="it-IT" sz="1000">
                <a:hlinkClick r:id="rId22" tooltip="Resistenza elettrica"/>
              </a:rPr>
              <a:t>resistenza</a:t>
            </a:r>
            <a:r>
              <a:rPr lang="it-IT" sz="1000"/>
              <a:t> del conduttore e al quadrato della corrente stessa. Questo fenomeno è oggi chiamato </a:t>
            </a:r>
            <a:r>
              <a:rPr lang="it-IT" sz="1000">
                <a:hlinkClick r:id="rId23" tooltip="Effetto Joule"/>
              </a:rPr>
              <a:t>effetto Joule</a:t>
            </a:r>
            <a:r>
              <a:rPr lang="it-IT" sz="1000"/>
              <a:t>.</a:t>
            </a:r>
          </a:p>
          <a:p>
            <a:pPr>
              <a:lnSpc>
                <a:spcPct val="80000"/>
              </a:lnSpc>
            </a:pPr>
            <a:r>
              <a:rPr lang="it-IT" sz="1000"/>
              <a:t>Successivamente Joule enunciò ad un congresso in </a:t>
            </a:r>
            <a:r>
              <a:rPr lang="it-IT" sz="1000">
                <a:hlinkClick r:id="rId24" tooltip="Irlanda"/>
              </a:rPr>
              <a:t>Irlanda</a:t>
            </a:r>
            <a:r>
              <a:rPr lang="it-IT" sz="1000"/>
              <a:t> il principio noto come </a:t>
            </a:r>
            <a:r>
              <a:rPr lang="it-IT" sz="1000" i="1">
                <a:hlinkClick r:id="rId25" tooltip="Equivalente meccanico del calore"/>
              </a:rPr>
              <a:t>equivalente meccanico del calore</a:t>
            </a:r>
            <a:r>
              <a:rPr lang="it-IT" sz="1000"/>
              <a:t>. Grazie alle sue sperimentazioni (e usando uno </a:t>
            </a:r>
            <a:r>
              <a:rPr lang="it-IT" sz="1000">
                <a:hlinkClick r:id="rId26" tooltip="Mulinello di Joule"/>
              </a:rPr>
              <a:t>strumento che prende il suo nome</a:t>
            </a:r>
            <a:r>
              <a:rPr lang="it-IT" sz="1000"/>
              <a:t>) dimostrò che </a:t>
            </a:r>
            <a:r>
              <a:rPr lang="it-IT" sz="1000">
                <a:hlinkClick r:id="rId15" tooltip="Calore"/>
              </a:rPr>
              <a:t>calore</a:t>
            </a:r>
            <a:r>
              <a:rPr lang="it-IT" sz="1000"/>
              <a:t> e </a:t>
            </a:r>
            <a:r>
              <a:rPr lang="it-IT" sz="1000">
                <a:hlinkClick r:id="rId27" tooltip="Lavoro"/>
              </a:rPr>
              <a:t>lavoro</a:t>
            </a:r>
            <a:r>
              <a:rPr lang="it-IT" sz="1000"/>
              <a:t> meccanico potevano convertirsi direttamente l'uno nell'altro, mantenendo però costante il loro valore complessivo: nelle macchine idrauliche e meccaniche gli attriti trasformano la potenza meccanica perduta (lavoro) in calore e, viceversa, nelle macchine termiche l'effetto meccanico prodotto (lavoro) deriva da una quantità equivalente di calore. In tal modo Joule cominciò a porre le basi sperimentali del </a:t>
            </a:r>
            <a:r>
              <a:rPr lang="it-IT" sz="1000">
                <a:hlinkClick r:id="rId28" tooltip="Primo principio della termodinamica"/>
              </a:rPr>
              <a:t>primo principio della termodinamica</a:t>
            </a:r>
            <a:r>
              <a:rPr lang="it-IT" sz="1000"/>
              <a:t>.</a:t>
            </a:r>
          </a:p>
          <a:p>
            <a:pPr>
              <a:lnSpc>
                <a:spcPct val="80000"/>
              </a:lnSpc>
            </a:pPr>
            <a:r>
              <a:rPr lang="it-IT" sz="1000"/>
              <a:t>Inizialmente la scoperta non suscitò molto interesse, ma in seguito egli ricevette per questo la Royal e la Copley Medal da parte della Royal Society. In pratica egli dimostrò il </a:t>
            </a:r>
            <a:r>
              <a:rPr lang="it-IT" sz="1000">
                <a:hlinkClick r:id="rId29" tooltip="Principio di conservazione"/>
              </a:rPr>
              <a:t>principio di conservazione</a:t>
            </a:r>
            <a:r>
              <a:rPr lang="it-IT" sz="1000"/>
              <a:t> dell'energia per i sistemi termodinamici (il calore è una forma di energia meccanica).</a:t>
            </a:r>
          </a:p>
          <a:p>
            <a:pPr>
              <a:lnSpc>
                <a:spcPct val="80000"/>
              </a:lnSpc>
            </a:pPr>
            <a:r>
              <a:rPr lang="it-IT" sz="1000"/>
              <a:t>Per dimostrare ulteriormente ciò, egli costruì una macchina in grado di far passare dell'acqua dallo stato solido a quello liquido, tramite ovviamente l'utilizzo dell'energia meccanica. Suddetta macchina, è formata da un recipiente contenente del ghiaccio [recipiente 1], all'interno del quale sarà inserito un altro recipiente (quindi di dimensioni inferiori)contenente acqua [recipiente 2]; verranno immerse seguentemente all'interno di H2O delle pale collegate a due carrucole, gravate dal peso di due solidi, esterne al recipiente 1 e al recipiente 2. Grazie all'energia potenziale gravitazionale (calcolabile come </a:t>
            </a:r>
            <a:r>
              <a:rPr lang="it-IT" sz="1000" i="1"/>
              <a:t>m*g*h</a:t>
            </a:r>
            <a:r>
              <a:rPr lang="it-IT" sz="1000"/>
              <a:t>) i 2 pesi scendono, facendo girare le pale; si genererà energia cinetica di rotazione (</a:t>
            </a:r>
            <a:r>
              <a:rPr lang="it-IT" sz="1000" i="1"/>
              <a:t>Ec=½Iw²</a:t>
            </a:r>
            <a:r>
              <a:rPr lang="it-IT" sz="1000"/>
              <a:t>). Detto ciò, si può proseguire dicendo che le pale si fermeranno per attrito, creando una variazione di T (Temperatura); il calore prodotto quindi scioglierà parte del ghiaccio situato tra il recipiente 1 e il recipiente 2. La nuova temperatura del ghiaccio si otterrà come: </a:t>
            </a:r>
            <a:r>
              <a:rPr lang="it-IT" sz="1000" i="1"/>
              <a:t>Q = M ghiaccio * Calore latente</a:t>
            </a:r>
            <a:r>
              <a:rPr lang="it-IT" sz="1000"/>
              <a:t>. In suo onore si chiama </a:t>
            </a:r>
            <a:r>
              <a:rPr lang="it-IT" sz="1000">
                <a:hlinkClick r:id="rId30" tooltip="Joule"/>
              </a:rPr>
              <a:t>Joule</a:t>
            </a:r>
            <a:r>
              <a:rPr lang="it-IT" sz="1000"/>
              <a:t> (J) l'unità di misura dell'energia del </a:t>
            </a:r>
            <a:r>
              <a:rPr lang="it-IT" sz="1000">
                <a:hlinkClick r:id="rId31" tooltip="Sistema Internazionale"/>
              </a:rPr>
              <a:t>Sistema Internazionale</a:t>
            </a:r>
            <a:r>
              <a:rPr lang="it-IT" sz="1000"/>
              <a:t> (SI).</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02F1DE-ED9D-4C21-AD31-BCC3CD754BE3}" type="slidenum">
              <a:rPr lang="en-US"/>
              <a:pPr/>
              <a:t>40</a:t>
            </a:fld>
            <a:endParaRPr lang="en-US"/>
          </a:p>
        </p:txBody>
      </p:sp>
      <p:sp>
        <p:nvSpPr>
          <p:cNvPr id="254978" name="Rectangle 2"/>
          <p:cNvSpPr>
            <a:spLocks noGrp="1" noRot="1" noChangeAspect="1" noChangeArrowheads="1" noTextEdit="1"/>
          </p:cNvSpPr>
          <p:nvPr>
            <p:ph type="sldImg"/>
          </p:nvPr>
        </p:nvSpPr>
        <p:spPr>
          <a:xfrm>
            <a:off x="992188" y="768350"/>
            <a:ext cx="5114925" cy="3836988"/>
          </a:xfrm>
          <a:ln/>
        </p:spPr>
      </p:sp>
      <p:sp>
        <p:nvSpPr>
          <p:cNvPr id="254979" name="Rectangle 3"/>
          <p:cNvSpPr>
            <a:spLocks noGrp="1" noChangeArrowheads="1"/>
          </p:cNvSpPr>
          <p:nvPr>
            <p:ph type="body" idx="1"/>
          </p:nvPr>
        </p:nvSpPr>
        <p:spPr/>
        <p:txBody>
          <a:bodyPr/>
          <a:lstStyle/>
          <a:p>
            <a:r>
              <a:rPr lang="it-IT"/>
              <a:t>C = 3R applicato all’acqua solida, ghiaccio, dà 24.9 J/(moleK) = 1.39 J/(gK) che è un po’ piu basso dei 2.00 J/(gK) sperimentali</a:t>
            </a:r>
          </a:p>
          <a:p>
            <a:r>
              <a:rPr lang="it-IT"/>
              <a:t>Cp = 5/2 R applicato al vapor d’acqua dà 20.8 J/(moleK) = 1.15 J/(gK) ancora più basso dei 2.02 J/(gK) sperimentali</a:t>
            </a:r>
          </a:p>
          <a:p>
            <a:r>
              <a:rPr lang="it-IT"/>
              <a:t>in generale il calore specifico dell’acqua liquida, 4.186 J/(gK), è alto in modo anomalo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con </a:t>
            </a:r>
            <a:r>
              <a:rPr lang="en-US" dirty="0" err="1" smtClean="0"/>
              <a:t>poco</a:t>
            </a:r>
            <a:r>
              <a:rPr lang="en-US" dirty="0" smtClean="0"/>
              <a:t> </a:t>
            </a:r>
            <a:r>
              <a:rPr lang="en-US" dirty="0" err="1" smtClean="0"/>
              <a:t>sudore</a:t>
            </a:r>
            <a:r>
              <a:rPr lang="en-US" dirty="0" smtClean="0"/>
              <a:t> </a:t>
            </a:r>
            <a:r>
              <a:rPr lang="en-US" dirty="0" err="1" smtClean="0"/>
              <a:t>si</a:t>
            </a:r>
            <a:r>
              <a:rPr lang="en-US" dirty="0" smtClean="0"/>
              <a:t> </a:t>
            </a:r>
            <a:r>
              <a:rPr lang="en-US" dirty="0" err="1" smtClean="0"/>
              <a:t>disperde</a:t>
            </a:r>
            <a:r>
              <a:rPr lang="en-US" dirty="0" smtClean="0"/>
              <a:t> </a:t>
            </a:r>
            <a:r>
              <a:rPr lang="en-US" dirty="0" err="1" smtClean="0"/>
              <a:t>tanto</a:t>
            </a:r>
            <a:r>
              <a:rPr lang="en-US" dirty="0" smtClean="0"/>
              <a:t> </a:t>
            </a:r>
            <a:r>
              <a:rPr lang="en-US" dirty="0" err="1" smtClean="0"/>
              <a:t>calore</a:t>
            </a:r>
            <a:endParaRPr lang="en-GB" dirty="0"/>
          </a:p>
        </p:txBody>
      </p:sp>
      <p:sp>
        <p:nvSpPr>
          <p:cNvPr id="4" name="Slide Number Placeholder 3"/>
          <p:cNvSpPr>
            <a:spLocks noGrp="1"/>
          </p:cNvSpPr>
          <p:nvPr>
            <p:ph type="sldNum" sz="quarter" idx="10"/>
          </p:nvPr>
        </p:nvSpPr>
        <p:spPr/>
        <p:txBody>
          <a:bodyPr/>
          <a:lstStyle/>
          <a:p>
            <a:fld id="{0D7CA6A2-F2DC-4D0A-9B86-286B4DDDDA8C}" type="slidenum">
              <a:rPr lang="en-US" smtClean="0"/>
              <a:pPr/>
              <a:t>46</a:t>
            </a:fld>
            <a:endParaRPr lang="en-US"/>
          </a:p>
        </p:txBody>
      </p:sp>
    </p:spTree>
    <p:extLst>
      <p:ext uri="{BB962C8B-B14F-4D97-AF65-F5344CB8AC3E}">
        <p14:creationId xmlns:p14="http://schemas.microsoft.com/office/powerpoint/2010/main" val="2078816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7CA6A2-F2DC-4D0A-9B86-286B4DDDDA8C}" type="slidenum">
              <a:rPr lang="en-US" smtClean="0"/>
              <a:pPr/>
              <a:t>55</a:t>
            </a:fld>
            <a:endParaRPr lang="en-US"/>
          </a:p>
        </p:txBody>
      </p:sp>
    </p:spTree>
    <p:extLst>
      <p:ext uri="{BB962C8B-B14F-4D97-AF65-F5344CB8AC3E}">
        <p14:creationId xmlns:p14="http://schemas.microsoft.com/office/powerpoint/2010/main" val="990376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83E2FC-8859-4655-BD74-BF28DA104AB1}" type="slidenum">
              <a:rPr lang="en-US"/>
              <a:pPr/>
              <a:t>5</a:t>
            </a:fld>
            <a:endParaRPr lang="en-US"/>
          </a:p>
        </p:txBody>
      </p:sp>
      <p:sp>
        <p:nvSpPr>
          <p:cNvPr id="247810" name="Rectangle 2"/>
          <p:cNvSpPr>
            <a:spLocks noGrp="1" noRot="1" noChangeAspect="1" noChangeArrowheads="1" noTextEdit="1"/>
          </p:cNvSpPr>
          <p:nvPr>
            <p:ph type="sldImg"/>
          </p:nvPr>
        </p:nvSpPr>
        <p:spPr>
          <a:xfrm>
            <a:off x="992188" y="768350"/>
            <a:ext cx="5114925" cy="3836988"/>
          </a:xfrm>
          <a:ln/>
        </p:spPr>
      </p:sp>
      <p:sp>
        <p:nvSpPr>
          <p:cNvPr id="247811" name="Rectangle 3"/>
          <p:cNvSpPr>
            <a:spLocks noGrp="1" noChangeArrowheads="1"/>
          </p:cNvSpPr>
          <p:nvPr>
            <p:ph type="body" idx="1"/>
          </p:nvPr>
        </p:nvSpPr>
        <p:spPr/>
        <p:txBody>
          <a:bodyPr/>
          <a:lstStyle/>
          <a:p>
            <a:r>
              <a:rPr lang="it-IT" b="1" dirty="0" err="1"/>
              <a:t>Anders</a:t>
            </a:r>
            <a:r>
              <a:rPr lang="it-IT" b="1" dirty="0"/>
              <a:t> Celsius</a:t>
            </a:r>
            <a:r>
              <a:rPr lang="it-IT" dirty="0"/>
              <a:t> </a:t>
            </a:r>
            <a:r>
              <a:rPr lang="it-IT" b="1" dirty="0"/>
              <a:t>1701-1744</a:t>
            </a:r>
            <a:r>
              <a:rPr lang="it-IT" dirty="0"/>
              <a:t> </a:t>
            </a:r>
            <a:r>
              <a:rPr lang="it-IT" dirty="0" err="1"/>
              <a:t>died</a:t>
            </a:r>
            <a:r>
              <a:rPr lang="it-IT" dirty="0"/>
              <a:t> of </a:t>
            </a:r>
            <a:r>
              <a:rPr lang="it-IT" dirty="0" err="1"/>
              <a:t>tuberculosis</a:t>
            </a:r>
            <a:endParaRPr lang="it-IT" dirty="0"/>
          </a:p>
          <a:p>
            <a:r>
              <a:rPr lang="it-IT" dirty="0" err="1">
                <a:hlinkClick r:id="rId3"/>
              </a:rPr>
              <a:t>Anders</a:t>
            </a:r>
            <a:r>
              <a:rPr lang="it-IT" dirty="0">
                <a:hlinkClick r:id="rId3"/>
              </a:rPr>
              <a:t> Celsius</a:t>
            </a:r>
            <a:r>
              <a:rPr lang="it-IT" dirty="0"/>
              <a:t>, </a:t>
            </a:r>
            <a:r>
              <a:rPr lang="it-IT" dirty="0" err="1"/>
              <a:t>born</a:t>
            </a:r>
            <a:r>
              <a:rPr lang="it-IT" dirty="0"/>
              <a:t> in Uppsala, </a:t>
            </a:r>
            <a:r>
              <a:rPr lang="it-IT" dirty="0" err="1"/>
              <a:t>was</a:t>
            </a:r>
            <a:r>
              <a:rPr lang="it-IT" dirty="0"/>
              <a:t> </a:t>
            </a:r>
            <a:r>
              <a:rPr lang="it-IT" dirty="0" err="1"/>
              <a:t>one</a:t>
            </a:r>
            <a:r>
              <a:rPr lang="it-IT" dirty="0"/>
              <a:t> of a large </a:t>
            </a:r>
            <a:r>
              <a:rPr lang="it-IT" dirty="0" err="1"/>
              <a:t>number</a:t>
            </a:r>
            <a:r>
              <a:rPr lang="it-IT" dirty="0"/>
              <a:t> of </a:t>
            </a:r>
            <a:r>
              <a:rPr lang="it-IT" dirty="0" err="1"/>
              <a:t>scientists</a:t>
            </a:r>
            <a:r>
              <a:rPr lang="it-IT" dirty="0"/>
              <a:t> (</a:t>
            </a:r>
            <a:r>
              <a:rPr lang="it-IT" dirty="0" err="1"/>
              <a:t>all</a:t>
            </a:r>
            <a:r>
              <a:rPr lang="it-IT" dirty="0"/>
              <a:t> </a:t>
            </a:r>
            <a:r>
              <a:rPr lang="it-IT" dirty="0" err="1"/>
              <a:t>related</a:t>
            </a:r>
            <a:r>
              <a:rPr lang="it-IT" dirty="0"/>
              <a:t>) </a:t>
            </a:r>
            <a:r>
              <a:rPr lang="it-IT" dirty="0" err="1"/>
              <a:t>originating</a:t>
            </a:r>
            <a:r>
              <a:rPr lang="it-IT" dirty="0"/>
              <a:t> from </a:t>
            </a:r>
            <a:r>
              <a:rPr lang="it-IT" dirty="0" err="1"/>
              <a:t>Ovanåker</a:t>
            </a:r>
            <a:r>
              <a:rPr lang="it-IT" dirty="0"/>
              <a:t> in the province of </a:t>
            </a:r>
            <a:r>
              <a:rPr lang="it-IT" dirty="0" err="1"/>
              <a:t>Hälsingland</a:t>
            </a:r>
            <a:r>
              <a:rPr lang="it-IT" dirty="0"/>
              <a:t>. The family </a:t>
            </a:r>
            <a:r>
              <a:rPr lang="it-IT" dirty="0" err="1"/>
              <a:t>name</a:t>
            </a:r>
            <a:r>
              <a:rPr lang="it-IT" dirty="0"/>
              <a:t> </a:t>
            </a:r>
            <a:r>
              <a:rPr lang="it-IT" dirty="0" err="1"/>
              <a:t>is</a:t>
            </a:r>
            <a:r>
              <a:rPr lang="it-IT" dirty="0"/>
              <a:t> a </a:t>
            </a:r>
            <a:r>
              <a:rPr lang="it-IT" dirty="0" err="1"/>
              <a:t>latinised</a:t>
            </a:r>
            <a:r>
              <a:rPr lang="it-IT" dirty="0"/>
              <a:t> </a:t>
            </a:r>
            <a:r>
              <a:rPr lang="it-IT" dirty="0" err="1"/>
              <a:t>version</a:t>
            </a:r>
            <a:r>
              <a:rPr lang="it-IT" dirty="0"/>
              <a:t> of the </a:t>
            </a:r>
            <a:r>
              <a:rPr lang="it-IT" dirty="0" err="1"/>
              <a:t>name</a:t>
            </a:r>
            <a:r>
              <a:rPr lang="it-IT" dirty="0"/>
              <a:t> of the </a:t>
            </a:r>
            <a:r>
              <a:rPr lang="it-IT" dirty="0" err="1"/>
              <a:t>vicarage</a:t>
            </a:r>
            <a:r>
              <a:rPr lang="it-IT" dirty="0"/>
              <a:t> (</a:t>
            </a:r>
            <a:r>
              <a:rPr lang="it-IT" dirty="0" err="1"/>
              <a:t>Högen</a:t>
            </a:r>
            <a:r>
              <a:rPr lang="it-IT" dirty="0"/>
              <a:t>). His </a:t>
            </a:r>
            <a:r>
              <a:rPr lang="it-IT" dirty="0" err="1"/>
              <a:t>grandfathers</a:t>
            </a:r>
            <a:r>
              <a:rPr lang="it-IT" dirty="0"/>
              <a:t> </a:t>
            </a:r>
            <a:r>
              <a:rPr lang="it-IT" dirty="0" err="1"/>
              <a:t>were</a:t>
            </a:r>
            <a:r>
              <a:rPr lang="it-IT" dirty="0"/>
              <a:t> </a:t>
            </a:r>
            <a:r>
              <a:rPr lang="it-IT" dirty="0" err="1"/>
              <a:t>both</a:t>
            </a:r>
            <a:r>
              <a:rPr lang="it-IT" dirty="0"/>
              <a:t> </a:t>
            </a:r>
            <a:r>
              <a:rPr lang="it-IT" dirty="0" err="1"/>
              <a:t>professors</a:t>
            </a:r>
            <a:r>
              <a:rPr lang="it-IT" dirty="0"/>
              <a:t> in Uppsala: Magnus Celsius the </a:t>
            </a:r>
            <a:r>
              <a:rPr lang="it-IT" dirty="0" err="1"/>
              <a:t>mathematician</a:t>
            </a:r>
            <a:r>
              <a:rPr lang="it-IT" dirty="0"/>
              <a:t> and </a:t>
            </a:r>
            <a:r>
              <a:rPr lang="it-IT" dirty="0" err="1"/>
              <a:t>Anders</a:t>
            </a:r>
            <a:r>
              <a:rPr lang="it-IT" dirty="0"/>
              <a:t> Spole the </a:t>
            </a:r>
            <a:r>
              <a:rPr lang="it-IT" dirty="0" err="1"/>
              <a:t>astronomer</a:t>
            </a:r>
            <a:r>
              <a:rPr lang="it-IT" dirty="0"/>
              <a:t>. His </a:t>
            </a:r>
            <a:r>
              <a:rPr lang="it-IT" dirty="0" err="1"/>
              <a:t>father</a:t>
            </a:r>
            <a:r>
              <a:rPr lang="it-IT" dirty="0"/>
              <a:t>, Nils Celsius, </a:t>
            </a:r>
            <a:r>
              <a:rPr lang="it-IT" dirty="0" err="1"/>
              <a:t>was</a:t>
            </a:r>
            <a:r>
              <a:rPr lang="it-IT" dirty="0"/>
              <a:t> </a:t>
            </a:r>
            <a:r>
              <a:rPr lang="it-IT" dirty="0" err="1"/>
              <a:t>also</a:t>
            </a:r>
            <a:r>
              <a:rPr lang="it-IT" dirty="0"/>
              <a:t> professor in </a:t>
            </a:r>
            <a:r>
              <a:rPr lang="it-IT" dirty="0" err="1"/>
              <a:t>astronomy</a:t>
            </a:r>
            <a:r>
              <a:rPr lang="it-IT" dirty="0"/>
              <a:t>. Celsius, </a:t>
            </a:r>
            <a:r>
              <a:rPr lang="it-IT" dirty="0" err="1"/>
              <a:t>who</a:t>
            </a:r>
            <a:r>
              <a:rPr lang="it-IT" dirty="0"/>
              <a:t> </a:t>
            </a:r>
            <a:r>
              <a:rPr lang="it-IT" dirty="0" err="1"/>
              <a:t>was</a:t>
            </a:r>
            <a:r>
              <a:rPr lang="it-IT" dirty="0"/>
              <a:t> </a:t>
            </a:r>
            <a:r>
              <a:rPr lang="it-IT" dirty="0" err="1"/>
              <a:t>said</a:t>
            </a:r>
            <a:r>
              <a:rPr lang="it-IT" dirty="0"/>
              <a:t> to </a:t>
            </a:r>
            <a:r>
              <a:rPr lang="it-IT" dirty="0" err="1"/>
              <a:t>have</a:t>
            </a:r>
            <a:r>
              <a:rPr lang="it-IT" dirty="0"/>
              <a:t> </a:t>
            </a:r>
            <a:r>
              <a:rPr lang="it-IT" dirty="0" err="1"/>
              <a:t>been</a:t>
            </a:r>
            <a:r>
              <a:rPr lang="it-IT" dirty="0"/>
              <a:t> </a:t>
            </a:r>
            <a:r>
              <a:rPr lang="it-IT" dirty="0" err="1"/>
              <a:t>very</a:t>
            </a:r>
            <a:r>
              <a:rPr lang="it-IT" dirty="0"/>
              <a:t> </a:t>
            </a:r>
            <a:r>
              <a:rPr lang="it-IT" dirty="0" err="1"/>
              <a:t>talented</a:t>
            </a:r>
            <a:r>
              <a:rPr lang="it-IT" dirty="0"/>
              <a:t> in </a:t>
            </a:r>
            <a:r>
              <a:rPr lang="it-IT" dirty="0" err="1"/>
              <a:t>mathematics</a:t>
            </a:r>
            <a:r>
              <a:rPr lang="it-IT" dirty="0"/>
              <a:t> from an </a:t>
            </a:r>
            <a:r>
              <a:rPr lang="it-IT" dirty="0" err="1"/>
              <a:t>early</a:t>
            </a:r>
            <a:r>
              <a:rPr lang="it-IT" dirty="0"/>
              <a:t> </a:t>
            </a:r>
            <a:r>
              <a:rPr lang="it-IT" dirty="0" err="1"/>
              <a:t>age</a:t>
            </a:r>
            <a:r>
              <a:rPr lang="it-IT" dirty="0"/>
              <a:t>, </a:t>
            </a:r>
            <a:r>
              <a:rPr lang="it-IT" dirty="0" err="1"/>
              <a:t>was</a:t>
            </a:r>
            <a:r>
              <a:rPr lang="it-IT" dirty="0"/>
              <a:t> </a:t>
            </a:r>
            <a:r>
              <a:rPr lang="it-IT" dirty="0" err="1"/>
              <a:t>appointed</a:t>
            </a:r>
            <a:r>
              <a:rPr lang="it-IT" dirty="0"/>
              <a:t> </a:t>
            </a:r>
            <a:r>
              <a:rPr lang="it-IT" dirty="0">
                <a:hlinkClick r:id="rId4"/>
              </a:rPr>
              <a:t>professor</a:t>
            </a:r>
            <a:r>
              <a:rPr lang="it-IT" dirty="0"/>
              <a:t> of </a:t>
            </a:r>
            <a:r>
              <a:rPr lang="it-IT" dirty="0" err="1"/>
              <a:t>astronomy</a:t>
            </a:r>
            <a:r>
              <a:rPr lang="it-IT" dirty="0"/>
              <a:t> in 1730. </a:t>
            </a:r>
          </a:p>
          <a:p>
            <a:r>
              <a:rPr lang="it-IT" dirty="0"/>
              <a:t>For </a:t>
            </a:r>
            <a:r>
              <a:rPr lang="it-IT" dirty="0" err="1"/>
              <a:t>his</a:t>
            </a:r>
            <a:r>
              <a:rPr lang="it-IT" dirty="0"/>
              <a:t> </a:t>
            </a:r>
            <a:r>
              <a:rPr lang="it-IT" dirty="0" err="1"/>
              <a:t>metereological</a:t>
            </a:r>
            <a:r>
              <a:rPr lang="it-IT" dirty="0"/>
              <a:t> </a:t>
            </a:r>
            <a:r>
              <a:rPr lang="it-IT" dirty="0" err="1"/>
              <a:t>observations</a:t>
            </a:r>
            <a:r>
              <a:rPr lang="it-IT" dirty="0"/>
              <a:t> he </a:t>
            </a:r>
            <a:r>
              <a:rPr lang="it-IT" dirty="0" err="1"/>
              <a:t>constructed</a:t>
            </a:r>
            <a:r>
              <a:rPr lang="it-IT" dirty="0"/>
              <a:t> </a:t>
            </a:r>
            <a:r>
              <a:rPr lang="it-IT" dirty="0" err="1"/>
              <a:t>his</a:t>
            </a:r>
            <a:r>
              <a:rPr lang="it-IT" dirty="0"/>
              <a:t> world </a:t>
            </a:r>
            <a:r>
              <a:rPr lang="it-IT" dirty="0" err="1"/>
              <a:t>famous</a:t>
            </a:r>
            <a:r>
              <a:rPr lang="it-IT" dirty="0"/>
              <a:t> </a:t>
            </a:r>
            <a:r>
              <a:rPr lang="it-IT" b="1" dirty="0">
                <a:hlinkClick r:id="rId5"/>
              </a:rPr>
              <a:t>Celsius </a:t>
            </a:r>
            <a:r>
              <a:rPr lang="it-IT" b="1" dirty="0" err="1">
                <a:hlinkClick r:id="rId5"/>
              </a:rPr>
              <a:t>thermometer</a:t>
            </a:r>
            <a:r>
              <a:rPr lang="it-IT" dirty="0"/>
              <a:t>, with 0 for the </a:t>
            </a:r>
            <a:r>
              <a:rPr lang="it-IT" dirty="0" err="1"/>
              <a:t>boiling</a:t>
            </a:r>
            <a:r>
              <a:rPr lang="it-IT" dirty="0"/>
              <a:t> </a:t>
            </a:r>
            <a:r>
              <a:rPr lang="it-IT" dirty="0" err="1"/>
              <a:t>point</a:t>
            </a:r>
            <a:r>
              <a:rPr lang="it-IT" dirty="0"/>
              <a:t> of water and 100 for the </a:t>
            </a:r>
            <a:r>
              <a:rPr lang="it-IT" dirty="0" err="1"/>
              <a:t>freezing</a:t>
            </a:r>
            <a:r>
              <a:rPr lang="it-IT" dirty="0"/>
              <a:t> </a:t>
            </a:r>
            <a:r>
              <a:rPr lang="it-IT" dirty="0" err="1"/>
              <a:t>point</a:t>
            </a:r>
            <a:r>
              <a:rPr lang="it-IT" dirty="0"/>
              <a:t>. </a:t>
            </a:r>
            <a:r>
              <a:rPr lang="it-IT" dirty="0" err="1"/>
              <a:t>After</a:t>
            </a:r>
            <a:r>
              <a:rPr lang="it-IT" dirty="0"/>
              <a:t> </a:t>
            </a:r>
            <a:r>
              <a:rPr lang="it-IT" dirty="0" err="1"/>
              <a:t>his</a:t>
            </a:r>
            <a:r>
              <a:rPr lang="it-IT" dirty="0"/>
              <a:t> </a:t>
            </a:r>
            <a:r>
              <a:rPr lang="it-IT" dirty="0" err="1"/>
              <a:t>death</a:t>
            </a:r>
            <a:r>
              <a:rPr lang="it-IT" dirty="0"/>
              <a:t> in 1744 the scale </a:t>
            </a:r>
            <a:r>
              <a:rPr lang="it-IT" dirty="0" err="1"/>
              <a:t>was</a:t>
            </a:r>
            <a:r>
              <a:rPr lang="it-IT" dirty="0"/>
              <a:t> </a:t>
            </a:r>
            <a:r>
              <a:rPr lang="it-IT" dirty="0" err="1"/>
              <a:t>reversed</a:t>
            </a:r>
            <a:r>
              <a:rPr lang="it-IT" dirty="0"/>
              <a:t> to </a:t>
            </a:r>
            <a:r>
              <a:rPr lang="it-IT" dirty="0" err="1"/>
              <a:t>its</a:t>
            </a:r>
            <a:r>
              <a:rPr lang="it-IT" dirty="0"/>
              <a:t> </a:t>
            </a:r>
            <a:r>
              <a:rPr lang="it-IT" dirty="0" err="1"/>
              <a:t>present</a:t>
            </a:r>
            <a:r>
              <a:rPr lang="it-IT" dirty="0"/>
              <a:t> </a:t>
            </a:r>
            <a:r>
              <a:rPr lang="it-IT" dirty="0" err="1"/>
              <a:t>form</a:t>
            </a:r>
            <a:r>
              <a:rPr lang="it-IT" dirty="0"/>
              <a:t>. </a:t>
            </a:r>
            <a:endParaRPr lang="it-IT" dirty="0" smtClean="0"/>
          </a:p>
          <a:p>
            <a:endParaRPr lang="it-IT" dirty="0" smtClean="0"/>
          </a:p>
          <a:p>
            <a:r>
              <a:rPr lang="fr-FR" dirty="0" smtClean="0"/>
              <a:t>Le degré Fahrenheit (℉, caractère Unicode U+2109) est une unité de mesure de la température, qui doit son nom au physicien allemand Daniel Gabriel Fahrenheit, qui la proposa en 1724. Dans l’échelle des températures en Fahrenheit, le point de fusion de l’eau est de 32 degrés, et son point d’ébullition est de 212 degrés. On en déduit qu’une différence d’un degré Fahrenheit équivaut à une différence de 5⁄9 de kelvin ou de degré Celsius.</a:t>
            </a:r>
          </a:p>
          <a:p>
            <a:endParaRPr lang="fr-FR" dirty="0" smtClean="0"/>
          </a:p>
          <a:p>
            <a:r>
              <a:rPr lang="fr-FR" dirty="0" smtClean="0"/>
              <a:t>Fahrenheit décida de fixer le zéro de son échelle comme étant la plus basse température qu’il ait mesurée durant le rude hiver de 1708 à 1709 dans sa ville natale de Danzig. Plus tard, en laboratoire, il a atteint cette température lors de la solidification d’un mélange d’un volume égal de chlorure d’ammonium et d’eau. Il fixa la valeur à 96 degrés (96 valant 12 × 8) comme la température du sang (il utilisa un cheval pour ses premiers calibrages). Tout d’abord, son échelle n’avait que douze divisions, mais plus tard, il subdivisa chaque division en 8 degrés égaux, d’où la valeur de 96 degrés pour le haut de son échelle. Il observa alors que l’eau gèle à 32 degrés et bout à 212 degrés. Il y a donc 180 degrés entre la solidification et l’ébullition de l’eau.</a:t>
            </a:r>
          </a:p>
          <a:p>
            <a:endParaRPr lang="fr-FR" dirty="0" smtClean="0"/>
          </a:p>
          <a:p>
            <a:r>
              <a:rPr lang="de-DE" dirty="0" smtClean="0"/>
              <a:t>Fahrenheit wählte als Nullpunkt seiner Temperaturskala die tiefste Temperatur des strengen Winters 1708/1709 in seiner Heimatstadt Danzig. Mit einer Mischung aus „Eis, Wasser und Salmiak oder Seesalz“ (Kältemischung) konnte er danach den Nullpunkt bzw. ersten Fixpunkt wieder herstellen (−17,8 °C). Fahrenheit wollte dadurch negative Temperaturen vermeiden, wie sie bei der </a:t>
            </a:r>
            <a:r>
              <a:rPr lang="de-DE" dirty="0" err="1" smtClean="0"/>
              <a:t>Rømer</a:t>
            </a:r>
            <a:r>
              <a:rPr lang="de-DE" dirty="0" smtClean="0"/>
              <a:t>-Skala schon im normalen Alltagsgebrauch auftraten.</a:t>
            </a:r>
          </a:p>
          <a:p>
            <a:endParaRPr lang="de-DE" dirty="0" smtClean="0"/>
          </a:p>
          <a:p>
            <a:r>
              <a:rPr lang="de-DE" dirty="0" smtClean="0"/>
              <a:t>Als zweiten und dritten Fixpunkt legte er 1714 den Gefrierpunkt des reinen Wassers (Eispunkt) bei 32 °F und die „Körpertemperatur eines gesunden Menschen“ bei 96 °F fest.[1] Der Nachteil dieser Skala bestand darin, dass insbesondere der untere und der obere Fixpunkt nach heutigen Maßstäben nicht hinreichend genau reproduzierbar sind. Es wurde daher eine neue Definition notwendig.</a:t>
            </a:r>
            <a:endParaRPr 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GB" dirty="0" smtClean="0"/>
              <a:t>Material        Linear coefficient, </a:t>
            </a:r>
            <a:r>
              <a:rPr lang="el-GR" i="1" dirty="0" smtClean="0"/>
              <a:t>α</a:t>
            </a:r>
            <a:r>
              <a:rPr lang="el-GR" dirty="0" smtClean="0"/>
              <a:t>, </a:t>
            </a:r>
            <a:r>
              <a:rPr lang="en-GB" dirty="0" smtClean="0"/>
              <a:t>at 20 °C</a:t>
            </a:r>
            <a:r>
              <a:rPr lang="en-GB" baseline="0" dirty="0" smtClean="0"/>
              <a:t> </a:t>
            </a:r>
            <a:r>
              <a:rPr lang="en-GB" dirty="0" smtClean="0"/>
              <a:t>(10</a:t>
            </a:r>
            <a:r>
              <a:rPr lang="en-GB" baseline="30000" dirty="0" smtClean="0"/>
              <a:t>−6</a:t>
            </a:r>
            <a:r>
              <a:rPr lang="en-GB" dirty="0" smtClean="0"/>
              <a:t>/°C)     Volumetric coefficient, </a:t>
            </a:r>
            <a:r>
              <a:rPr lang="el-GR" i="1" dirty="0" smtClean="0"/>
              <a:t>β</a:t>
            </a:r>
            <a:r>
              <a:rPr lang="el-GR" dirty="0" smtClean="0"/>
              <a:t>, </a:t>
            </a:r>
            <a:r>
              <a:rPr lang="en-GB" dirty="0" smtClean="0"/>
              <a:t>at 20 °C</a:t>
            </a:r>
            <a:r>
              <a:rPr lang="en-GB" baseline="0" dirty="0" smtClean="0"/>
              <a:t> </a:t>
            </a:r>
            <a:r>
              <a:rPr lang="en-GB" dirty="0" smtClean="0"/>
              <a:t>(10</a:t>
            </a:r>
            <a:r>
              <a:rPr lang="en-GB" baseline="30000" dirty="0" smtClean="0"/>
              <a:t>−6</a:t>
            </a:r>
            <a:r>
              <a:rPr lang="en-GB" dirty="0" smtClean="0"/>
              <a:t>/°C)          </a:t>
            </a:r>
            <a:r>
              <a:rPr lang="el-GR" i="1" dirty="0" smtClean="0"/>
              <a:t>β</a:t>
            </a:r>
            <a:r>
              <a:rPr lang="en-US" i="1" dirty="0" smtClean="0"/>
              <a:t>  =  </a:t>
            </a:r>
            <a:r>
              <a:rPr lang="el-GR" i="1" dirty="0" smtClean="0"/>
              <a:t>3α</a:t>
            </a:r>
            <a:r>
              <a:rPr lang="en-US" i="1" dirty="0" smtClean="0"/>
              <a:t> approximately</a:t>
            </a:r>
          </a:p>
          <a:p>
            <a:r>
              <a:rPr lang="en-GB" dirty="0" smtClean="0">
                <a:hlinkClick r:id="rId3"/>
              </a:rPr>
              <a:t>Aluminium</a:t>
            </a:r>
            <a:r>
              <a:rPr lang="en-GB" dirty="0" smtClean="0"/>
              <a:t>          23              69</a:t>
            </a:r>
          </a:p>
          <a:p>
            <a:r>
              <a:rPr lang="it-IT" dirty="0" smtClean="0">
                <a:hlinkClick r:id="rId4"/>
              </a:rPr>
              <a:t>Brass</a:t>
            </a:r>
            <a:r>
              <a:rPr lang="it-IT" dirty="0" smtClean="0"/>
              <a:t>                 19              57 </a:t>
            </a:r>
          </a:p>
          <a:p>
            <a:r>
              <a:rPr lang="it-IT" dirty="0" smtClean="0">
                <a:hlinkClick r:id="rId5"/>
              </a:rPr>
              <a:t>Carbon </a:t>
            </a:r>
            <a:r>
              <a:rPr lang="it-IT" dirty="0" err="1" smtClean="0">
                <a:hlinkClick r:id="rId5"/>
              </a:rPr>
              <a:t>steel</a:t>
            </a:r>
            <a:r>
              <a:rPr lang="it-IT" dirty="0" smtClean="0"/>
              <a:t>    10.8           32.4 </a:t>
            </a:r>
          </a:p>
          <a:p>
            <a:r>
              <a:rPr lang="it-IT" dirty="0" smtClean="0">
                <a:hlinkClick r:id="rId6"/>
              </a:rPr>
              <a:t>Concrete</a:t>
            </a:r>
            <a:r>
              <a:rPr lang="it-IT" dirty="0" smtClean="0"/>
              <a:t>            12              36 </a:t>
            </a:r>
          </a:p>
          <a:p>
            <a:r>
              <a:rPr lang="it-IT" dirty="0" err="1" smtClean="0">
                <a:hlinkClick r:id="rId7"/>
              </a:rPr>
              <a:t>Copper</a:t>
            </a:r>
            <a:r>
              <a:rPr lang="it-IT" dirty="0" smtClean="0"/>
              <a:t>              17              51 </a:t>
            </a:r>
          </a:p>
          <a:p>
            <a:r>
              <a:rPr lang="it-IT" dirty="0" smtClean="0">
                <a:hlinkClick r:id="rId8"/>
              </a:rPr>
              <a:t>Diamond</a:t>
            </a:r>
            <a:r>
              <a:rPr lang="it-IT" dirty="0" smtClean="0"/>
              <a:t>             1                3</a:t>
            </a:r>
          </a:p>
          <a:p>
            <a:r>
              <a:rPr lang="it-IT" dirty="0" err="1" smtClean="0"/>
              <a:t>Elinvar</a:t>
            </a:r>
            <a:r>
              <a:rPr lang="it-IT" dirty="0" smtClean="0"/>
              <a:t>                                            (</a:t>
            </a:r>
            <a:r>
              <a:rPr lang="en-GB" dirty="0" smtClean="0">
                <a:hlinkClick r:id="rId9"/>
              </a:rPr>
              <a:t>nickel</a:t>
            </a:r>
            <a:r>
              <a:rPr lang="en-GB" dirty="0" smtClean="0"/>
              <a:t> </a:t>
            </a:r>
            <a:r>
              <a:rPr lang="en-GB" dirty="0" smtClean="0">
                <a:hlinkClick r:id="rId10"/>
              </a:rPr>
              <a:t>steel</a:t>
            </a:r>
            <a:r>
              <a:rPr lang="en-GB" dirty="0" smtClean="0"/>
              <a:t> </a:t>
            </a:r>
            <a:r>
              <a:rPr lang="en-GB" dirty="0" smtClean="0">
                <a:hlinkClick r:id="rId11"/>
              </a:rPr>
              <a:t>alloy</a:t>
            </a:r>
            <a:r>
              <a:rPr lang="en-GB" dirty="0" smtClean="0"/>
              <a:t> with a </a:t>
            </a:r>
            <a:r>
              <a:rPr lang="en-GB" dirty="0" smtClean="0">
                <a:hlinkClick r:id="rId12" tooltip="Modulus of elasticity"/>
              </a:rPr>
              <a:t>modulus of elasticity</a:t>
            </a:r>
            <a:r>
              <a:rPr lang="en-GB" dirty="0" smtClean="0"/>
              <a:t> which does not change much with </a:t>
            </a:r>
            <a:r>
              <a:rPr lang="en-GB" dirty="0" smtClean="0">
                <a:hlinkClick r:id="rId13"/>
              </a:rPr>
              <a:t>temperature</a:t>
            </a:r>
            <a:r>
              <a:rPr lang="en-GB" dirty="0" smtClean="0"/>
              <a:t> changes;</a:t>
            </a:r>
            <a:r>
              <a:rPr lang="en-GB" baseline="0" dirty="0" smtClean="0"/>
              <a:t> t</a:t>
            </a:r>
            <a:r>
              <a:rPr lang="en-GB" dirty="0" smtClean="0"/>
              <a:t>he name is a contraction of the French </a:t>
            </a:r>
            <a:r>
              <a:rPr lang="en-GB" b="1" i="1" dirty="0" err="1" smtClean="0"/>
              <a:t>el</a:t>
            </a:r>
            <a:r>
              <a:rPr lang="en-GB" i="1" dirty="0" err="1" smtClean="0"/>
              <a:t>asticité</a:t>
            </a:r>
            <a:r>
              <a:rPr lang="en-GB" i="1" dirty="0" smtClean="0"/>
              <a:t> </a:t>
            </a:r>
            <a:r>
              <a:rPr lang="en-GB" b="1" i="1" dirty="0" smtClean="0"/>
              <a:t>invar</a:t>
            </a:r>
            <a:r>
              <a:rPr lang="en-GB" i="1" dirty="0" smtClean="0"/>
              <a:t>iable;</a:t>
            </a:r>
            <a:r>
              <a:rPr lang="en-GB" dirty="0" smtClean="0"/>
              <a:t> it was invented in the late 1890s by Charles </a:t>
            </a:r>
            <a:r>
              <a:rPr lang="en-GB" dirty="0" err="1" smtClean="0"/>
              <a:t>Édouard</a:t>
            </a:r>
            <a:r>
              <a:rPr lang="en-GB" dirty="0" smtClean="0"/>
              <a:t> Guillaume, a Swiss physicist who also invented </a:t>
            </a:r>
            <a:r>
              <a:rPr lang="en-GB" dirty="0" smtClean="0">
                <a:hlinkClick r:id="rId14"/>
              </a:rPr>
              <a:t>Invar</a:t>
            </a:r>
            <a:r>
              <a:rPr lang="en-GB" dirty="0" smtClean="0"/>
              <a:t>, another alloy of </a:t>
            </a:r>
            <a:r>
              <a:rPr lang="en-GB" dirty="0" smtClean="0">
                <a:hlinkClick r:id="rId9"/>
              </a:rPr>
              <a:t>nickel</a:t>
            </a:r>
            <a:r>
              <a:rPr lang="en-GB" dirty="0" smtClean="0"/>
              <a:t> and </a:t>
            </a:r>
            <a:r>
              <a:rPr lang="en-GB" dirty="0" smtClean="0">
                <a:hlinkClick r:id="rId15"/>
              </a:rPr>
              <a:t>iron</a:t>
            </a:r>
            <a:r>
              <a:rPr lang="en-GB" dirty="0" smtClean="0"/>
              <a:t>, which has very low thermal expansion. Guillaume won the 1920 </a:t>
            </a:r>
            <a:r>
              <a:rPr lang="en-GB" dirty="0" smtClean="0">
                <a:hlinkClick r:id="rId16"/>
              </a:rPr>
              <a:t>Nobel Prize</a:t>
            </a:r>
            <a:r>
              <a:rPr lang="en-GB" dirty="0" smtClean="0"/>
              <a:t> in Physics)</a:t>
            </a:r>
            <a:r>
              <a:rPr lang="it-IT" dirty="0" smtClean="0"/>
              <a:t> </a:t>
            </a:r>
          </a:p>
          <a:p>
            <a:r>
              <a:rPr lang="en-GB" dirty="0" smtClean="0">
                <a:hlinkClick r:id="rId17"/>
              </a:rPr>
              <a:t>Glass</a:t>
            </a:r>
            <a:r>
              <a:rPr lang="en-GB" dirty="0" smtClean="0"/>
              <a:t>                8.5           25.5</a:t>
            </a:r>
            <a:endParaRPr lang="en-GB" dirty="0" smtClean="0">
              <a:hlinkClick r:id="rId18"/>
            </a:endParaRPr>
          </a:p>
          <a:p>
            <a:r>
              <a:rPr lang="en-GB" dirty="0" smtClean="0">
                <a:hlinkClick r:id="rId18"/>
              </a:rPr>
              <a:t>Ethanol</a:t>
            </a:r>
            <a:r>
              <a:rPr lang="en-GB" dirty="0" smtClean="0"/>
              <a:t>            250            750 </a:t>
            </a:r>
          </a:p>
          <a:p>
            <a:r>
              <a:rPr lang="sv-SE" dirty="0" smtClean="0">
                <a:hlinkClick r:id="rId14"/>
              </a:rPr>
              <a:t>Invar</a:t>
            </a:r>
            <a:r>
              <a:rPr lang="sv-SE" dirty="0" smtClean="0"/>
              <a:t>                1.2             3.6        (metal, invented by Guillaume, </a:t>
            </a:r>
            <a:r>
              <a:rPr lang="en-GB" i="1" dirty="0" smtClean="0"/>
              <a:t>Swiss </a:t>
            </a:r>
            <a:r>
              <a:rPr lang="en-GB" i="1" dirty="0" err="1" smtClean="0"/>
              <a:t>metrologist</a:t>
            </a:r>
            <a:r>
              <a:rPr lang="en-GB" i="1" dirty="0" smtClean="0"/>
              <a:t> (1861–1938), </a:t>
            </a:r>
            <a:r>
              <a:rPr lang="sv-SE" dirty="0" smtClean="0"/>
              <a:t>NP</a:t>
            </a:r>
            <a:r>
              <a:rPr lang="sv-SE" baseline="0" dirty="0" smtClean="0"/>
              <a:t> for Physics in 1920)</a:t>
            </a:r>
            <a:endParaRPr lang="sv-SE" dirty="0" smtClean="0"/>
          </a:p>
          <a:p>
            <a:r>
              <a:rPr lang="sv-SE" dirty="0" smtClean="0">
                <a:hlinkClick r:id="rId19" tooltip="Iron (element)"/>
              </a:rPr>
              <a:t>Iron</a:t>
            </a:r>
            <a:r>
              <a:rPr lang="sv-SE" dirty="0" smtClean="0"/>
              <a:t>                11.1           33.3</a:t>
            </a:r>
          </a:p>
          <a:p>
            <a:r>
              <a:rPr lang="en-GB" dirty="0" smtClean="0">
                <a:hlinkClick r:id="rId20" tooltip="Mercury (element)"/>
              </a:rPr>
              <a:t>Mercury</a:t>
            </a:r>
            <a:r>
              <a:rPr lang="en-GB" dirty="0" smtClean="0"/>
              <a:t>             61            182</a:t>
            </a:r>
          </a:p>
          <a:p>
            <a:r>
              <a:rPr lang="en-US" dirty="0" err="1" smtClean="0"/>
              <a:t>Nivarox</a:t>
            </a:r>
            <a:r>
              <a:rPr lang="en-US" dirty="0" smtClean="0"/>
              <a:t>                                           (</a:t>
            </a:r>
            <a:r>
              <a:rPr lang="en-GB" dirty="0" err="1" smtClean="0"/>
              <a:t>Nicht</a:t>
            </a:r>
            <a:r>
              <a:rPr lang="en-GB" dirty="0" smtClean="0"/>
              <a:t> Variable </a:t>
            </a:r>
            <a:r>
              <a:rPr lang="en-GB" dirty="0" err="1" smtClean="0"/>
              <a:t>Oxydfest</a:t>
            </a:r>
            <a:r>
              <a:rPr lang="en-GB" dirty="0" smtClean="0"/>
              <a:t>, </a:t>
            </a:r>
            <a:r>
              <a:rPr lang="en-GB" dirty="0" smtClean="0">
                <a:hlinkClick r:id="rId21"/>
              </a:rPr>
              <a:t>stainless steel</a:t>
            </a:r>
            <a:r>
              <a:rPr lang="en-GB" dirty="0" smtClean="0"/>
              <a:t> alloys with high concentrations of </a:t>
            </a:r>
            <a:r>
              <a:rPr lang="en-GB" dirty="0" smtClean="0">
                <a:hlinkClick r:id="rId22"/>
              </a:rPr>
              <a:t>Cobalt</a:t>
            </a:r>
            <a:r>
              <a:rPr lang="en-GB" dirty="0" smtClean="0"/>
              <a:t> (42-48%), </a:t>
            </a:r>
            <a:r>
              <a:rPr lang="en-GB" dirty="0" smtClean="0">
                <a:hlinkClick r:id="rId9"/>
              </a:rPr>
              <a:t>Nickel</a:t>
            </a:r>
            <a:r>
              <a:rPr lang="en-GB" dirty="0" smtClean="0"/>
              <a:t> (15-25%)</a:t>
            </a:r>
            <a:r>
              <a:rPr lang="en-GB" baseline="0" dirty="0" smtClean="0"/>
              <a:t> </a:t>
            </a:r>
            <a:r>
              <a:rPr lang="en-GB" dirty="0" smtClean="0"/>
              <a:t>and </a:t>
            </a:r>
            <a:r>
              <a:rPr lang="en-GB" dirty="0" smtClean="0">
                <a:hlinkClick r:id="rId23"/>
              </a:rPr>
              <a:t>Chromium</a:t>
            </a:r>
            <a:r>
              <a:rPr lang="en-GB" dirty="0" smtClean="0"/>
              <a:t> (16-22%), there are also small amounts of </a:t>
            </a:r>
            <a:r>
              <a:rPr lang="en-GB" dirty="0" smtClean="0">
                <a:hlinkClick r:id="rId24"/>
              </a:rPr>
              <a:t>titanium</a:t>
            </a:r>
            <a:r>
              <a:rPr lang="en-GB" dirty="0" smtClean="0"/>
              <a:t> and </a:t>
            </a:r>
            <a:r>
              <a:rPr lang="en-GB" dirty="0" smtClean="0">
                <a:hlinkClick r:id="rId25"/>
              </a:rPr>
              <a:t>beryllium</a:t>
            </a:r>
            <a:r>
              <a:rPr lang="en-GB" dirty="0" smtClean="0"/>
              <a:t>)</a:t>
            </a:r>
          </a:p>
          <a:p>
            <a:r>
              <a:rPr lang="en-GB" dirty="0" err="1" smtClean="0">
                <a:hlinkClick r:id="rId26"/>
              </a:rPr>
              <a:t>Sitall</a:t>
            </a:r>
            <a:r>
              <a:rPr lang="en-GB" dirty="0" smtClean="0"/>
              <a:t>               0.15           0.45        (transparent glass ceramic used in astronomical mirrors) </a:t>
            </a:r>
          </a:p>
          <a:p>
            <a:r>
              <a:rPr lang="en-GB" dirty="0" smtClean="0">
                <a:hlinkClick r:id="rId21"/>
              </a:rPr>
              <a:t>Stainless steel</a:t>
            </a:r>
            <a:r>
              <a:rPr lang="en-GB" dirty="0" smtClean="0"/>
              <a:t>  17.3           51.9</a:t>
            </a:r>
          </a:p>
          <a:p>
            <a:r>
              <a:rPr lang="en-GB" dirty="0" smtClean="0">
                <a:hlinkClick r:id="rId10"/>
              </a:rPr>
              <a:t>Steel</a:t>
            </a:r>
            <a:r>
              <a:rPr lang="en-GB" dirty="0" smtClean="0"/>
              <a:t>    11.0 ~ 13.0 33.0 ~ 39.0</a:t>
            </a:r>
          </a:p>
          <a:p>
            <a:r>
              <a:rPr lang="en-GB" dirty="0" smtClean="0">
                <a:hlinkClick r:id="rId27"/>
              </a:rPr>
              <a:t>Water</a:t>
            </a:r>
            <a:r>
              <a:rPr lang="en-GB" dirty="0" smtClean="0"/>
              <a:t>                69            207</a:t>
            </a:r>
            <a:endParaRPr lang="en-GB" dirty="0"/>
          </a:p>
        </p:txBody>
      </p:sp>
      <p:sp>
        <p:nvSpPr>
          <p:cNvPr id="4" name="Slide Number Placeholder 3"/>
          <p:cNvSpPr>
            <a:spLocks noGrp="1"/>
          </p:cNvSpPr>
          <p:nvPr>
            <p:ph type="sldNum" sz="quarter" idx="10"/>
          </p:nvPr>
        </p:nvSpPr>
        <p:spPr/>
        <p:txBody>
          <a:bodyPr/>
          <a:lstStyle/>
          <a:p>
            <a:fld id="{0D7CA6A2-F2DC-4D0A-9B86-286B4DDDDA8C}" type="slidenum">
              <a:rPr lang="en-US" smtClean="0"/>
              <a:pPr/>
              <a:t>6</a:t>
            </a:fld>
            <a:endParaRPr lang="en-US"/>
          </a:p>
        </p:txBody>
      </p:sp>
    </p:spTree>
    <p:extLst>
      <p:ext uri="{BB962C8B-B14F-4D97-AF65-F5344CB8AC3E}">
        <p14:creationId xmlns:p14="http://schemas.microsoft.com/office/powerpoint/2010/main" val="707304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2AAEC8-91F5-4D5C-BF22-9F942ACDEE2C}" type="slidenum">
              <a:rPr lang="en-US"/>
              <a:pPr/>
              <a:t>8</a:t>
            </a:fld>
            <a:endParaRPr lang="en-US"/>
          </a:p>
        </p:txBody>
      </p:sp>
      <p:sp>
        <p:nvSpPr>
          <p:cNvPr id="246786" name="Rectangle 2"/>
          <p:cNvSpPr>
            <a:spLocks noGrp="1" noRot="1" noChangeAspect="1" noChangeArrowheads="1" noTextEdit="1"/>
          </p:cNvSpPr>
          <p:nvPr>
            <p:ph type="sldImg"/>
          </p:nvPr>
        </p:nvSpPr>
        <p:spPr>
          <a:xfrm>
            <a:off x="992188" y="768350"/>
            <a:ext cx="5114925" cy="3836988"/>
          </a:xfrm>
          <a:ln/>
        </p:spPr>
      </p:sp>
      <p:sp>
        <p:nvSpPr>
          <p:cNvPr id="246787" name="Rectangle 3"/>
          <p:cNvSpPr>
            <a:spLocks noGrp="1" noChangeArrowheads="1"/>
          </p:cNvSpPr>
          <p:nvPr>
            <p:ph type="body" idx="1"/>
          </p:nvPr>
        </p:nvSpPr>
        <p:spPr/>
        <p:txBody>
          <a:bodyPr/>
          <a:lstStyle/>
          <a:p>
            <a:r>
              <a:rPr lang="it-IT" sz="1000"/>
              <a:t>Un </a:t>
            </a:r>
            <a:r>
              <a:rPr lang="it-IT" sz="1000" i="1"/>
              <a:t>termistore</a:t>
            </a:r>
            <a:r>
              <a:rPr lang="it-IT" sz="1000"/>
              <a:t> è un </a:t>
            </a:r>
            <a:r>
              <a:rPr lang="it-IT" sz="1000">
                <a:hlinkClick r:id="rId3" tooltip="Sensore"/>
              </a:rPr>
              <a:t>sensore</a:t>
            </a:r>
            <a:r>
              <a:rPr lang="it-IT" sz="1000"/>
              <a:t> utilizzato per convertire una </a:t>
            </a:r>
            <a:r>
              <a:rPr lang="it-IT" sz="1000">
                <a:hlinkClick r:id="rId4" tooltip="Temperatura"/>
              </a:rPr>
              <a:t>temperatura</a:t>
            </a:r>
            <a:r>
              <a:rPr lang="it-IT" sz="1000"/>
              <a:t> in un valore rappresentativo di </a:t>
            </a:r>
            <a:r>
              <a:rPr lang="it-IT" sz="1000">
                <a:hlinkClick r:id="rId5" tooltip="Corrente elettrica"/>
              </a:rPr>
              <a:t>corrente elettrica</a:t>
            </a:r>
            <a:r>
              <a:rPr lang="it-IT" sz="1000"/>
              <a:t>, facilmente misurabile ad esempio con un </a:t>
            </a:r>
            <a:r>
              <a:rPr lang="it-IT" sz="1000">
                <a:hlinkClick r:id="rId6" tooltip="Galvanometro"/>
              </a:rPr>
              <a:t>galvanometro</a:t>
            </a:r>
            <a:r>
              <a:rPr lang="it-IT" sz="1000"/>
              <a:t>, soprattutto in applicazioni industriali e nel settore dell'</a:t>
            </a:r>
            <a:r>
              <a:rPr lang="it-IT" sz="1000">
                <a:hlinkClick r:id="rId7" tooltip="Automazione"/>
              </a:rPr>
              <a:t>automazione</a:t>
            </a:r>
            <a:r>
              <a:rPr lang="it-IT" sz="1000"/>
              <a:t>. Il termine deriva dalla parola inglese </a:t>
            </a:r>
            <a:r>
              <a:rPr lang="it-IT" sz="1000" i="1"/>
              <a:t>thermistor</a:t>
            </a:r>
            <a:r>
              <a:rPr lang="it-IT" sz="1000"/>
              <a:t>, che è una combinazione delle parole </a:t>
            </a:r>
            <a:r>
              <a:rPr lang="it-IT" sz="1000" i="1"/>
              <a:t>thermal</a:t>
            </a:r>
            <a:r>
              <a:rPr lang="it-IT" sz="1000"/>
              <a:t> e </a:t>
            </a:r>
            <a:r>
              <a:rPr lang="it-IT" sz="1000" i="1"/>
              <a:t>resistors</a:t>
            </a:r>
            <a:r>
              <a:rPr lang="it-IT" sz="1000"/>
              <a:t>. </a:t>
            </a:r>
          </a:p>
          <a:p>
            <a:r>
              <a:rPr lang="it-IT" sz="1000" b="1"/>
              <a:t>Dettagli tecnici</a:t>
            </a:r>
          </a:p>
          <a:p>
            <a:r>
              <a:rPr lang="it-IT" sz="1000"/>
              <a:t>Le misure tramite termistori sfruttano la variabilità della </a:t>
            </a:r>
            <a:r>
              <a:rPr lang="it-IT" sz="1000">
                <a:hlinkClick r:id="rId8" tooltip="Resistenza elettrica"/>
              </a:rPr>
              <a:t>resistenza elettrica</a:t>
            </a:r>
            <a:r>
              <a:rPr lang="it-IT" sz="1000"/>
              <a:t> di un materiale con la temperatura. Si basano pertanto sullo stesso principio delle </a:t>
            </a:r>
            <a:r>
              <a:rPr lang="it-IT" sz="1000">
                <a:hlinkClick r:id="rId9" tooltip="Termoresistenza"/>
              </a:rPr>
              <a:t>termoresistenze</a:t>
            </a:r>
            <a:r>
              <a:rPr lang="it-IT" sz="1000"/>
              <a:t>, l'unica differenza tra i due sensori risiede nel materiale con cui sono realizzati le termoresistenze sono composte da materiali conduttori </a:t>
            </a:r>
            <a:r>
              <a:rPr lang="it-IT" sz="1000">
                <a:hlinkClick r:id="rId10" tooltip="Metallo"/>
              </a:rPr>
              <a:t>metallici</a:t>
            </a:r>
            <a:r>
              <a:rPr lang="it-IT" sz="1000"/>
              <a:t> (per esempio </a:t>
            </a:r>
            <a:r>
              <a:rPr lang="it-IT" sz="1000">
                <a:hlinkClick r:id="rId11" tooltip="Platino"/>
              </a:rPr>
              <a:t>platino</a:t>
            </a:r>
            <a:r>
              <a:rPr lang="it-IT" sz="1000"/>
              <a:t>) i termistori sono composti da materiali </a:t>
            </a:r>
            <a:r>
              <a:rPr lang="it-IT" sz="1000">
                <a:hlinkClick r:id="rId12" tooltip="Semiconduttore"/>
              </a:rPr>
              <a:t>semiconduttori</a:t>
            </a:r>
            <a:r>
              <a:rPr lang="it-IT" sz="1000"/>
              <a:t> mentre nei metalli la conducibilità, e quindi la corrente, diminuisce in ogni caso con la temperatura, nei semiconduttori è possibile ottenere un comportamento opposto. Infatti, mentre nei conduttori gli unici meccanismi che intevengono nel trasporto sono le </a:t>
            </a:r>
            <a:r>
              <a:rPr lang="it-IT" sz="1000">
                <a:hlinkClick r:id="rId13" tooltip="Fonone"/>
              </a:rPr>
              <a:t>vibrazioni termiche</a:t>
            </a:r>
            <a:r>
              <a:rPr lang="it-IT" sz="1000"/>
              <a:t> del materiale, nei semiconduttori l'incremento di temperatura incentiva la rottura dei legami molecolari e di conseguenza la generazione di portatori di carica. Semiconduttori pesantemente </a:t>
            </a:r>
            <a:r>
              <a:rPr lang="it-IT" sz="1000">
                <a:hlinkClick r:id="rId14" tooltip="Drogaggio"/>
              </a:rPr>
              <a:t>drogati</a:t>
            </a:r>
            <a:r>
              <a:rPr lang="it-IT" sz="1000"/>
              <a:t> presentano comunque in questo senso caratteristiche analoghe a quelle dei conduttori in quanto, a basse temperature, i meccanismi di generazione sono in qualche modo "coperti" dall'enorme quantità di portatori disponibili: rispetto alle termoresistenze, è tuttavia possibile ottenere con i termistori </a:t>
            </a:r>
            <a:r>
              <a:rPr lang="it-IT" sz="1000">
                <a:hlinkClick r:id="rId15" tooltip="Sensibilità (fisica)"/>
              </a:rPr>
              <a:t>sensibilità</a:t>
            </a:r>
            <a:r>
              <a:rPr lang="it-IT" sz="1000"/>
              <a:t> molto migliori.</a:t>
            </a:r>
            <a:endParaRPr lang="it-IT" sz="1000" b="1"/>
          </a:p>
          <a:p>
            <a:r>
              <a:rPr lang="it-IT" sz="1000" b="1"/>
              <a:t>Classificazione dei termistori</a:t>
            </a:r>
          </a:p>
          <a:p>
            <a:r>
              <a:rPr lang="it-IT" sz="1000"/>
              <a:t>I termistori si possono quindi classificare in:</a:t>
            </a:r>
          </a:p>
          <a:p>
            <a:r>
              <a:rPr lang="it-IT" sz="1000"/>
              <a:t>NTC (</a:t>
            </a:r>
            <a:r>
              <a:rPr lang="it-IT" sz="1000" i="1"/>
              <a:t>Negative Temperature Coefficient</a:t>
            </a:r>
            <a:r>
              <a:rPr lang="it-IT" sz="1000"/>
              <a:t>) (resistenza che decresce con l'aumentare della temperatura); </a:t>
            </a:r>
          </a:p>
          <a:p>
            <a:r>
              <a:rPr lang="it-IT" sz="1000"/>
              <a:t>PTC (</a:t>
            </a:r>
            <a:r>
              <a:rPr lang="it-IT" sz="1000" i="1"/>
              <a:t>Positive Temperature Coefficient</a:t>
            </a:r>
            <a:r>
              <a:rPr lang="it-IT" sz="1000"/>
              <a:t>) (resistenza che cresce con l'aumentare della temperatura). </a:t>
            </a:r>
          </a:p>
          <a:p>
            <a:endParaRPr lang="it-IT"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77EDC3-ABA4-4ED4-8004-A21B0C8B6F1E}" type="slidenum">
              <a:rPr lang="en-US"/>
              <a:pPr/>
              <a:t>12</a:t>
            </a:fld>
            <a:endParaRPr lang="en-US"/>
          </a:p>
        </p:txBody>
      </p:sp>
      <p:sp>
        <p:nvSpPr>
          <p:cNvPr id="249858" name="Rectangle 2"/>
          <p:cNvSpPr>
            <a:spLocks noGrp="1" noRot="1" noChangeAspect="1" noChangeArrowheads="1" noTextEdit="1"/>
          </p:cNvSpPr>
          <p:nvPr>
            <p:ph type="sldImg"/>
          </p:nvPr>
        </p:nvSpPr>
        <p:spPr>
          <a:xfrm>
            <a:off x="992188" y="768350"/>
            <a:ext cx="5114925" cy="3836988"/>
          </a:xfrm>
          <a:ln/>
        </p:spPr>
      </p:sp>
      <p:sp>
        <p:nvSpPr>
          <p:cNvPr id="249859" name="Rectangle 3"/>
          <p:cNvSpPr>
            <a:spLocks noGrp="1" noChangeArrowheads="1"/>
          </p:cNvSpPr>
          <p:nvPr>
            <p:ph type="body" idx="1"/>
          </p:nvPr>
        </p:nvSpPr>
        <p:spPr/>
        <p:txBody>
          <a:bodyPr/>
          <a:lstStyle/>
          <a:p>
            <a:pPr>
              <a:lnSpc>
                <a:spcPct val="90000"/>
              </a:lnSpc>
            </a:pPr>
            <a:r>
              <a:rPr lang="it-IT" sz="900" b="1" dirty="0" err="1"/>
              <a:t>Historic</a:t>
            </a:r>
            <a:r>
              <a:rPr lang="it-IT" sz="900" b="1" dirty="0"/>
              <a:t> background </a:t>
            </a:r>
          </a:p>
          <a:p>
            <a:pPr>
              <a:lnSpc>
                <a:spcPct val="90000"/>
              </a:lnSpc>
            </a:pPr>
            <a:r>
              <a:rPr lang="it-IT" sz="900" dirty="0"/>
              <a:t>The </a:t>
            </a:r>
            <a:r>
              <a:rPr lang="it-IT" sz="900" dirty="0" err="1"/>
              <a:t>early</a:t>
            </a:r>
            <a:r>
              <a:rPr lang="it-IT" sz="900" dirty="0"/>
              <a:t> work on the </a:t>
            </a:r>
            <a:r>
              <a:rPr lang="it-IT" sz="900" dirty="0" err="1"/>
              <a:t>behavior</a:t>
            </a:r>
            <a:r>
              <a:rPr lang="it-IT" sz="900" dirty="0"/>
              <a:t> of </a:t>
            </a:r>
            <a:r>
              <a:rPr lang="it-IT" sz="900" dirty="0" err="1"/>
              <a:t>gases</a:t>
            </a:r>
            <a:r>
              <a:rPr lang="it-IT" sz="900" dirty="0"/>
              <a:t> </a:t>
            </a:r>
            <a:r>
              <a:rPr lang="it-IT" sz="900" dirty="0" err="1"/>
              <a:t>began</a:t>
            </a:r>
            <a:r>
              <a:rPr lang="it-IT" sz="900" dirty="0"/>
              <a:t> in </a:t>
            </a:r>
            <a:r>
              <a:rPr lang="it-IT" sz="900" dirty="0" err="1"/>
              <a:t>pre-industrialized</a:t>
            </a:r>
            <a:r>
              <a:rPr lang="it-IT" sz="900" dirty="0"/>
              <a:t> </a:t>
            </a:r>
            <a:r>
              <a:rPr lang="it-IT" sz="900" dirty="0">
                <a:hlinkClick r:id="rId3" tooltip="Europe"/>
              </a:rPr>
              <a:t>Europe</a:t>
            </a:r>
            <a:r>
              <a:rPr lang="it-IT" sz="900" dirty="0"/>
              <a:t> in the </a:t>
            </a:r>
            <a:r>
              <a:rPr lang="it-IT" sz="900" dirty="0" err="1"/>
              <a:t>latter</a:t>
            </a:r>
            <a:r>
              <a:rPr lang="it-IT" sz="900" dirty="0"/>
              <a:t> </a:t>
            </a:r>
            <a:r>
              <a:rPr lang="it-IT" sz="900" dirty="0" err="1"/>
              <a:t>half</a:t>
            </a:r>
            <a:r>
              <a:rPr lang="it-IT" sz="900" dirty="0"/>
              <a:t> of the 17th </a:t>
            </a:r>
            <a:r>
              <a:rPr lang="it-IT" sz="900" dirty="0" err="1"/>
              <a:t>century</a:t>
            </a:r>
            <a:r>
              <a:rPr lang="it-IT" sz="900" dirty="0"/>
              <a:t> by </a:t>
            </a:r>
            <a:r>
              <a:rPr lang="it-IT" sz="900" dirty="0">
                <a:hlinkClick r:id="rId4" tooltip="Robert Boyle (not yet written)"/>
              </a:rPr>
              <a:t>Robert Boyle</a:t>
            </a:r>
            <a:r>
              <a:rPr lang="it-IT" sz="900" dirty="0"/>
              <a:t> </a:t>
            </a:r>
            <a:r>
              <a:rPr lang="it-IT" sz="900" dirty="0" err="1"/>
              <a:t>who</a:t>
            </a:r>
            <a:r>
              <a:rPr lang="it-IT" sz="900" dirty="0"/>
              <a:t> </a:t>
            </a:r>
            <a:r>
              <a:rPr lang="it-IT" sz="900" dirty="0" err="1"/>
              <a:t>formulated</a:t>
            </a:r>
            <a:r>
              <a:rPr lang="it-IT" sz="900" dirty="0"/>
              <a:t> </a:t>
            </a:r>
            <a:r>
              <a:rPr lang="it-IT" sz="900" i="1" dirty="0" err="1">
                <a:hlinkClick r:id="rId5" tooltip="Boyle's law"/>
              </a:rPr>
              <a:t>Boyle's</a:t>
            </a:r>
            <a:r>
              <a:rPr lang="it-IT" sz="900" i="1" dirty="0">
                <a:hlinkClick r:id="rId5" tooltip="Boyle's law"/>
              </a:rPr>
              <a:t> law</a:t>
            </a:r>
            <a:r>
              <a:rPr lang="it-IT" sz="900" dirty="0"/>
              <a:t> in 1662 (</a:t>
            </a:r>
            <a:r>
              <a:rPr lang="it-IT" sz="900" dirty="0" err="1"/>
              <a:t>independently</a:t>
            </a:r>
            <a:r>
              <a:rPr lang="it-IT" sz="900" dirty="0"/>
              <a:t> </a:t>
            </a:r>
            <a:r>
              <a:rPr lang="it-IT" sz="900" dirty="0" err="1"/>
              <a:t>confirmed</a:t>
            </a:r>
            <a:r>
              <a:rPr lang="it-IT" sz="900" dirty="0"/>
              <a:t> by </a:t>
            </a:r>
            <a:r>
              <a:rPr lang="it-IT" sz="900" dirty="0" err="1">
                <a:hlinkClick r:id="rId6" tooltip="Edme Mariotte (not yet written)"/>
              </a:rPr>
              <a:t>Edme</a:t>
            </a:r>
            <a:r>
              <a:rPr lang="it-IT" sz="900" dirty="0">
                <a:hlinkClick r:id="rId6" tooltip="Edme Mariotte (not yet written)"/>
              </a:rPr>
              <a:t> </a:t>
            </a:r>
            <a:r>
              <a:rPr lang="it-IT" sz="900" dirty="0" err="1">
                <a:hlinkClick r:id="rId6" tooltip="Edme Mariotte (not yet written)"/>
              </a:rPr>
              <a:t>Mariotte</a:t>
            </a:r>
            <a:r>
              <a:rPr lang="it-IT" sz="900" dirty="0"/>
              <a:t> </a:t>
            </a:r>
            <a:r>
              <a:rPr lang="it-IT" sz="900" dirty="0" err="1"/>
              <a:t>at</a:t>
            </a:r>
            <a:r>
              <a:rPr lang="it-IT" sz="900" dirty="0"/>
              <a:t> </a:t>
            </a:r>
            <a:r>
              <a:rPr lang="it-IT" sz="900" dirty="0" err="1"/>
              <a:t>about</a:t>
            </a:r>
            <a:r>
              <a:rPr lang="it-IT" sz="900" dirty="0"/>
              <a:t> the </a:t>
            </a:r>
            <a:r>
              <a:rPr lang="it-IT" sz="900" dirty="0" err="1"/>
              <a:t>same</a:t>
            </a:r>
            <a:r>
              <a:rPr lang="it-IT" sz="900" dirty="0"/>
              <a:t> time).</a:t>
            </a:r>
            <a:r>
              <a:rPr lang="it-IT" sz="900" dirty="0">
                <a:hlinkClick r:id="rId7"/>
              </a:rPr>
              <a:t>[4]</a:t>
            </a:r>
            <a:r>
              <a:rPr lang="it-IT" sz="900" dirty="0"/>
              <a:t> </a:t>
            </a:r>
            <a:r>
              <a:rPr lang="it-IT" sz="900" dirty="0" err="1"/>
              <a:t>Their</a:t>
            </a:r>
            <a:r>
              <a:rPr lang="it-IT" sz="900" dirty="0"/>
              <a:t> work on air </a:t>
            </a:r>
            <a:r>
              <a:rPr lang="it-IT" sz="900" dirty="0" err="1"/>
              <a:t>at</a:t>
            </a:r>
            <a:r>
              <a:rPr lang="it-IT" sz="900" dirty="0"/>
              <a:t> </a:t>
            </a:r>
            <a:r>
              <a:rPr lang="it-IT" sz="900" dirty="0" err="1"/>
              <a:t>low</a:t>
            </a:r>
            <a:r>
              <a:rPr lang="it-IT" sz="900" dirty="0"/>
              <a:t> </a:t>
            </a:r>
            <a:r>
              <a:rPr lang="it-IT" sz="900" dirty="0" err="1"/>
              <a:t>pressures</a:t>
            </a:r>
            <a:r>
              <a:rPr lang="it-IT" sz="900" dirty="0"/>
              <a:t> </a:t>
            </a:r>
            <a:r>
              <a:rPr lang="it-IT" sz="900" dirty="0" err="1"/>
              <a:t>established</a:t>
            </a:r>
            <a:r>
              <a:rPr lang="it-IT" sz="900" dirty="0"/>
              <a:t> the inverse </a:t>
            </a:r>
            <a:r>
              <a:rPr lang="it-IT" sz="900" dirty="0" err="1"/>
              <a:t>relationship</a:t>
            </a:r>
            <a:r>
              <a:rPr lang="it-IT" sz="900" dirty="0"/>
              <a:t> </a:t>
            </a:r>
            <a:r>
              <a:rPr lang="it-IT" sz="900" dirty="0" err="1"/>
              <a:t>between</a:t>
            </a:r>
            <a:r>
              <a:rPr lang="it-IT" sz="900" dirty="0"/>
              <a:t> pressure and volume, </a:t>
            </a:r>
            <a:r>
              <a:rPr lang="it-IT" sz="900" i="1" dirty="0"/>
              <a:t>V</a:t>
            </a:r>
            <a:r>
              <a:rPr lang="it-IT" sz="900" dirty="0"/>
              <a:t> = </a:t>
            </a:r>
            <a:r>
              <a:rPr lang="it-IT" sz="900" dirty="0" err="1"/>
              <a:t>constant</a:t>
            </a:r>
            <a:r>
              <a:rPr lang="it-IT" sz="900" dirty="0"/>
              <a:t> / </a:t>
            </a:r>
            <a:r>
              <a:rPr lang="it-IT" sz="900" i="1" dirty="0"/>
              <a:t>p</a:t>
            </a:r>
            <a:r>
              <a:rPr lang="it-IT" sz="900" dirty="0"/>
              <a:t> </a:t>
            </a:r>
            <a:r>
              <a:rPr lang="it-IT" sz="900" dirty="0" err="1"/>
              <a:t>at</a:t>
            </a:r>
            <a:r>
              <a:rPr lang="it-IT" sz="900" dirty="0"/>
              <a:t> </a:t>
            </a:r>
            <a:r>
              <a:rPr lang="it-IT" sz="900" dirty="0" err="1"/>
              <a:t>constant</a:t>
            </a:r>
            <a:r>
              <a:rPr lang="it-IT" sz="900" dirty="0"/>
              <a:t> temperature and a </a:t>
            </a:r>
            <a:r>
              <a:rPr lang="it-IT" sz="900" dirty="0" err="1"/>
              <a:t>fixed</a:t>
            </a:r>
            <a:r>
              <a:rPr lang="it-IT" sz="900" dirty="0"/>
              <a:t> </a:t>
            </a:r>
            <a:r>
              <a:rPr lang="it-IT" sz="900" dirty="0" err="1"/>
              <a:t>amount</a:t>
            </a:r>
            <a:r>
              <a:rPr lang="it-IT" sz="900" dirty="0"/>
              <a:t> of air. </a:t>
            </a:r>
            <a:r>
              <a:rPr lang="it-IT" sz="900" i="1" dirty="0" err="1"/>
              <a:t>Boyle's</a:t>
            </a:r>
            <a:r>
              <a:rPr lang="it-IT" sz="900" i="1" dirty="0"/>
              <a:t> Law</a:t>
            </a:r>
            <a:r>
              <a:rPr lang="it-IT" sz="900" dirty="0"/>
              <a:t> </a:t>
            </a:r>
            <a:r>
              <a:rPr lang="it-IT" sz="900" dirty="0" err="1"/>
              <a:t>is</a:t>
            </a:r>
            <a:r>
              <a:rPr lang="it-IT" sz="900" dirty="0"/>
              <a:t> </a:t>
            </a:r>
            <a:r>
              <a:rPr lang="it-IT" sz="900" dirty="0" err="1"/>
              <a:t>often</a:t>
            </a:r>
            <a:r>
              <a:rPr lang="it-IT" sz="900" dirty="0"/>
              <a:t> </a:t>
            </a:r>
            <a:r>
              <a:rPr lang="it-IT" sz="900" dirty="0" err="1"/>
              <a:t>referred</a:t>
            </a:r>
            <a:r>
              <a:rPr lang="it-IT" sz="900" dirty="0"/>
              <a:t> to </a:t>
            </a:r>
            <a:r>
              <a:rPr lang="it-IT" sz="900" dirty="0" err="1"/>
              <a:t>as</a:t>
            </a:r>
            <a:r>
              <a:rPr lang="it-IT" sz="900" dirty="0"/>
              <a:t> the </a:t>
            </a:r>
            <a:r>
              <a:rPr lang="it-IT" sz="900" i="1" dirty="0" err="1"/>
              <a:t>Boyles-Mariotte</a:t>
            </a:r>
            <a:r>
              <a:rPr lang="it-IT" sz="900" i="1" dirty="0"/>
              <a:t> Law</a:t>
            </a:r>
            <a:r>
              <a:rPr lang="it-IT" sz="900" dirty="0"/>
              <a:t>. </a:t>
            </a:r>
          </a:p>
          <a:p>
            <a:pPr>
              <a:lnSpc>
                <a:spcPct val="90000"/>
              </a:lnSpc>
            </a:pPr>
            <a:r>
              <a:rPr lang="it-IT" sz="900" dirty="0"/>
              <a:t>In 1699, </a:t>
            </a:r>
            <a:r>
              <a:rPr lang="it-IT" sz="900" dirty="0">
                <a:hlinkClick r:id="rId8" tooltip="Guillaume Amontons (not yet written)"/>
              </a:rPr>
              <a:t>Guillaume </a:t>
            </a:r>
            <a:r>
              <a:rPr lang="it-IT" sz="900" dirty="0" err="1">
                <a:hlinkClick r:id="rId8" tooltip="Guillaume Amontons (not yet written)"/>
              </a:rPr>
              <a:t>Amontons</a:t>
            </a:r>
            <a:r>
              <a:rPr lang="it-IT" sz="900" dirty="0"/>
              <a:t> </a:t>
            </a:r>
            <a:r>
              <a:rPr lang="it-IT" sz="900" dirty="0" err="1"/>
              <a:t>formulated</a:t>
            </a:r>
            <a:r>
              <a:rPr lang="it-IT" sz="900" dirty="0"/>
              <a:t> </a:t>
            </a:r>
            <a:r>
              <a:rPr lang="it-IT" sz="900" dirty="0" err="1"/>
              <a:t>what</a:t>
            </a:r>
            <a:r>
              <a:rPr lang="it-IT" sz="900" dirty="0"/>
              <a:t> </a:t>
            </a:r>
            <a:r>
              <a:rPr lang="it-IT" sz="900" dirty="0" err="1"/>
              <a:t>is</a:t>
            </a:r>
            <a:r>
              <a:rPr lang="it-IT" sz="900" dirty="0"/>
              <a:t> </a:t>
            </a:r>
            <a:r>
              <a:rPr lang="it-IT" sz="900" dirty="0" err="1"/>
              <a:t>now</a:t>
            </a:r>
            <a:r>
              <a:rPr lang="it-IT" sz="900" dirty="0"/>
              <a:t> </a:t>
            </a:r>
            <a:r>
              <a:rPr lang="it-IT" sz="900" dirty="0" err="1"/>
              <a:t>known</a:t>
            </a:r>
            <a:r>
              <a:rPr lang="it-IT" sz="900" dirty="0"/>
              <a:t> </a:t>
            </a:r>
            <a:r>
              <a:rPr lang="it-IT" sz="900" dirty="0" err="1"/>
              <a:t>as</a:t>
            </a:r>
            <a:r>
              <a:rPr lang="it-IT" sz="900" dirty="0"/>
              <a:t> </a:t>
            </a:r>
            <a:r>
              <a:rPr lang="it-IT" sz="900" i="1" dirty="0" err="1">
                <a:hlinkClick r:id="rId9" tooltip="Amontons' law (not yet written)"/>
              </a:rPr>
              <a:t>Amontons</a:t>
            </a:r>
            <a:r>
              <a:rPr lang="it-IT" sz="900" i="1" dirty="0">
                <a:hlinkClick r:id="rId9" tooltip="Amontons' law (not yet written)"/>
              </a:rPr>
              <a:t>' law</a:t>
            </a:r>
            <a:r>
              <a:rPr lang="it-IT" sz="900" dirty="0"/>
              <a:t>, </a:t>
            </a:r>
            <a:r>
              <a:rPr lang="it-IT" sz="900" i="1" dirty="0"/>
              <a:t>p</a:t>
            </a:r>
            <a:r>
              <a:rPr lang="it-IT" sz="900" dirty="0"/>
              <a:t> = </a:t>
            </a:r>
            <a:r>
              <a:rPr lang="it-IT" sz="900" dirty="0" err="1"/>
              <a:t>constant</a:t>
            </a:r>
            <a:r>
              <a:rPr lang="it-IT" sz="900" dirty="0"/>
              <a:t> * </a:t>
            </a:r>
            <a:r>
              <a:rPr lang="it-IT" sz="900" i="1" dirty="0"/>
              <a:t>T</a:t>
            </a:r>
            <a:r>
              <a:rPr lang="it-IT" sz="900" dirty="0"/>
              <a:t>. </a:t>
            </a:r>
          </a:p>
          <a:p>
            <a:pPr>
              <a:lnSpc>
                <a:spcPct val="90000"/>
              </a:lnSpc>
            </a:pPr>
            <a:r>
              <a:rPr lang="it-IT" sz="900" dirty="0" err="1"/>
              <a:t>Almost</a:t>
            </a:r>
            <a:r>
              <a:rPr lang="it-IT" sz="900" dirty="0"/>
              <a:t> a </a:t>
            </a:r>
            <a:r>
              <a:rPr lang="it-IT" sz="900" dirty="0" err="1"/>
              <a:t>century</a:t>
            </a:r>
            <a:r>
              <a:rPr lang="it-IT" sz="900" dirty="0"/>
              <a:t> </a:t>
            </a:r>
            <a:r>
              <a:rPr lang="it-IT" sz="900" dirty="0" err="1"/>
              <a:t>later</a:t>
            </a:r>
            <a:r>
              <a:rPr lang="it-IT" sz="900" dirty="0"/>
              <a:t>, </a:t>
            </a:r>
            <a:r>
              <a:rPr lang="it-IT" sz="900" dirty="0">
                <a:hlinkClick r:id="rId10" tooltip="Jacques Alexandre César Charles (not yet written)"/>
              </a:rPr>
              <a:t>Jacques Alexandre </a:t>
            </a:r>
            <a:r>
              <a:rPr lang="it-IT" sz="900" dirty="0" err="1">
                <a:hlinkClick r:id="rId10" tooltip="Jacques Alexandre César Charles (not yet written)"/>
              </a:rPr>
              <a:t>César</a:t>
            </a:r>
            <a:r>
              <a:rPr lang="it-IT" sz="900" dirty="0">
                <a:hlinkClick r:id="rId10" tooltip="Jacques Alexandre César Charles (not yet written)"/>
              </a:rPr>
              <a:t> Charles</a:t>
            </a:r>
            <a:r>
              <a:rPr lang="it-IT" sz="900" dirty="0"/>
              <a:t> </a:t>
            </a:r>
            <a:r>
              <a:rPr lang="it-IT" sz="900" dirty="0" err="1"/>
              <a:t>experimented</a:t>
            </a:r>
            <a:r>
              <a:rPr lang="it-IT" sz="900" dirty="0"/>
              <a:t> with hot-air balloons (</a:t>
            </a:r>
            <a:r>
              <a:rPr lang="it-IT" sz="900" dirty="0" err="1"/>
              <a:t>around</a:t>
            </a:r>
            <a:r>
              <a:rPr lang="it-IT" sz="900" dirty="0"/>
              <a:t> 1780), and </a:t>
            </a:r>
            <a:r>
              <a:rPr lang="it-IT" sz="900" dirty="0" err="1"/>
              <a:t>additional</a:t>
            </a:r>
            <a:r>
              <a:rPr lang="it-IT" sz="900" dirty="0"/>
              <a:t> </a:t>
            </a:r>
            <a:r>
              <a:rPr lang="it-IT" sz="900" dirty="0" err="1"/>
              <a:t>contributions</a:t>
            </a:r>
            <a:r>
              <a:rPr lang="it-IT" sz="900" dirty="0"/>
              <a:t> by </a:t>
            </a:r>
            <a:r>
              <a:rPr lang="it-IT" sz="900" dirty="0">
                <a:hlinkClick r:id="rId11" tooltip="John Dalton"/>
              </a:rPr>
              <a:t>John Dalton</a:t>
            </a:r>
            <a:r>
              <a:rPr lang="it-IT" sz="900" dirty="0"/>
              <a:t> (1801) and </a:t>
            </a:r>
            <a:r>
              <a:rPr lang="it-IT" sz="900" dirty="0">
                <a:hlinkClick r:id="rId12" tooltip="Joseph Louis Gay-Lussac (not yet written)"/>
              </a:rPr>
              <a:t>Joseph Louis Gay-</a:t>
            </a:r>
            <a:r>
              <a:rPr lang="it-IT" sz="900" dirty="0" err="1">
                <a:hlinkClick r:id="rId12" tooltip="Joseph Louis Gay-Lussac (not yet written)"/>
              </a:rPr>
              <a:t>Lussac</a:t>
            </a:r>
            <a:r>
              <a:rPr lang="it-IT" sz="900" dirty="0"/>
              <a:t> (1808) </a:t>
            </a:r>
            <a:r>
              <a:rPr lang="it-IT" sz="900" dirty="0" err="1"/>
              <a:t>showed</a:t>
            </a:r>
            <a:r>
              <a:rPr lang="it-IT" sz="900" dirty="0"/>
              <a:t> </a:t>
            </a:r>
            <a:r>
              <a:rPr lang="it-IT" sz="900" dirty="0" err="1"/>
              <a:t>that</a:t>
            </a:r>
            <a:r>
              <a:rPr lang="it-IT" sz="900" dirty="0"/>
              <a:t> a sample of gas, </a:t>
            </a:r>
            <a:r>
              <a:rPr lang="it-IT" sz="900" dirty="0" err="1"/>
              <a:t>at</a:t>
            </a:r>
            <a:r>
              <a:rPr lang="it-IT" sz="900" dirty="0"/>
              <a:t> a </a:t>
            </a:r>
            <a:r>
              <a:rPr lang="it-IT" sz="900" dirty="0" err="1"/>
              <a:t>fixed</a:t>
            </a:r>
            <a:r>
              <a:rPr lang="it-IT" sz="900" dirty="0"/>
              <a:t> pressure, </a:t>
            </a:r>
            <a:r>
              <a:rPr lang="it-IT" sz="900" dirty="0" err="1"/>
              <a:t>increases</a:t>
            </a:r>
            <a:r>
              <a:rPr lang="it-IT" sz="900" dirty="0"/>
              <a:t> in volume </a:t>
            </a:r>
            <a:r>
              <a:rPr lang="it-IT" sz="900" dirty="0" err="1"/>
              <a:t>linearly</a:t>
            </a:r>
            <a:r>
              <a:rPr lang="it-IT" sz="900" dirty="0"/>
              <a:t> with the temperature, i.e. </a:t>
            </a:r>
            <a:r>
              <a:rPr lang="it-IT" sz="900" i="1" dirty="0"/>
              <a:t>V</a:t>
            </a:r>
            <a:r>
              <a:rPr lang="it-IT" sz="900" dirty="0"/>
              <a:t> / </a:t>
            </a:r>
            <a:r>
              <a:rPr lang="it-IT" sz="900" i="1" dirty="0"/>
              <a:t>T</a:t>
            </a:r>
            <a:r>
              <a:rPr lang="it-IT" sz="900" dirty="0"/>
              <a:t> </a:t>
            </a:r>
            <a:r>
              <a:rPr lang="it-IT" sz="900" dirty="0" err="1"/>
              <a:t>is</a:t>
            </a:r>
            <a:r>
              <a:rPr lang="it-IT" sz="900" dirty="0"/>
              <a:t> </a:t>
            </a:r>
            <a:r>
              <a:rPr lang="it-IT" sz="900" dirty="0" err="1"/>
              <a:t>constant</a:t>
            </a:r>
            <a:r>
              <a:rPr lang="it-IT" sz="900" dirty="0"/>
              <a:t>.</a:t>
            </a:r>
          </a:p>
          <a:p>
            <a:pPr>
              <a:lnSpc>
                <a:spcPct val="90000"/>
              </a:lnSpc>
            </a:pPr>
            <a:r>
              <a:rPr lang="it-IT" sz="900" dirty="0"/>
              <a:t> La </a:t>
            </a:r>
            <a:r>
              <a:rPr lang="it-IT" sz="900" b="1" dirty="0"/>
              <a:t>prima legge di Gay-</a:t>
            </a:r>
            <a:r>
              <a:rPr lang="it-IT" sz="900" b="1" dirty="0" err="1"/>
              <a:t>Lussac</a:t>
            </a:r>
            <a:r>
              <a:rPr lang="it-IT" sz="900" dirty="0"/>
              <a:t>, nota anche come </a:t>
            </a:r>
            <a:r>
              <a:rPr lang="it-IT" sz="900" b="1" dirty="0"/>
              <a:t>legge di Charles</a:t>
            </a:r>
            <a:r>
              <a:rPr lang="it-IT" sz="900" dirty="0"/>
              <a:t> e </a:t>
            </a:r>
            <a:r>
              <a:rPr lang="it-IT" sz="900" b="1" dirty="0"/>
              <a:t>legge di Volta Gay-</a:t>
            </a:r>
            <a:r>
              <a:rPr lang="it-IT" sz="900" b="1" dirty="0" err="1"/>
              <a:t>Lussac</a:t>
            </a:r>
            <a:r>
              <a:rPr lang="it-IT" sz="900" dirty="0"/>
              <a:t>, afferma che in condizioni di </a:t>
            </a:r>
            <a:r>
              <a:rPr lang="it-IT" sz="900" dirty="0">
                <a:hlinkClick r:id="rId13" tooltip="Pressione"/>
              </a:rPr>
              <a:t>pressione</a:t>
            </a:r>
            <a:r>
              <a:rPr lang="it-IT" sz="900" dirty="0"/>
              <a:t> costante</a:t>
            </a:r>
            <a:r>
              <a:rPr lang="it-IT" sz="900" dirty="0">
                <a:hlinkClick r:id="rId14"/>
              </a:rPr>
              <a:t>[1]</a:t>
            </a:r>
            <a:r>
              <a:rPr lang="it-IT" sz="900" dirty="0"/>
              <a:t> il </a:t>
            </a:r>
            <a:r>
              <a:rPr lang="it-IT" sz="900" dirty="0">
                <a:hlinkClick r:id="rId15" tooltip="Volume"/>
              </a:rPr>
              <a:t>volume</a:t>
            </a:r>
            <a:r>
              <a:rPr lang="it-IT" sz="900" dirty="0"/>
              <a:t> di un </a:t>
            </a:r>
            <a:r>
              <a:rPr lang="it-IT" sz="900" dirty="0">
                <a:hlinkClick r:id="rId16" tooltip="Gas"/>
              </a:rPr>
              <a:t>gas</a:t>
            </a:r>
            <a:r>
              <a:rPr lang="it-IT" sz="900" dirty="0"/>
              <a:t> aumenta linearmente con la </a:t>
            </a:r>
            <a:r>
              <a:rPr lang="it-IT" sz="900" dirty="0">
                <a:hlinkClick r:id="rId17" tooltip="Temperatura"/>
              </a:rPr>
              <a:t>temperatura</a:t>
            </a:r>
            <a:r>
              <a:rPr lang="it-IT" sz="900" dirty="0"/>
              <a:t>. La legge prende il nome dal chimico-fisico francese </a:t>
            </a:r>
            <a:r>
              <a:rPr lang="it-IT" sz="900" dirty="0">
                <a:hlinkClick r:id="rId18" tooltip="Joseph Louis Gay-Lussac"/>
              </a:rPr>
              <a:t>Joseph Louis Gay-</a:t>
            </a:r>
            <a:r>
              <a:rPr lang="it-IT" sz="900" dirty="0" err="1">
                <a:hlinkClick r:id="rId18" tooltip="Joseph Louis Gay-Lussac"/>
              </a:rPr>
              <a:t>Lussac</a:t>
            </a:r>
            <a:r>
              <a:rPr lang="it-IT" sz="900" dirty="0"/>
              <a:t> (</a:t>
            </a:r>
            <a:r>
              <a:rPr lang="it-IT" sz="900" dirty="0">
                <a:hlinkClick r:id="rId19" tooltip="1778"/>
              </a:rPr>
              <a:t>1778</a:t>
            </a:r>
            <a:r>
              <a:rPr lang="it-IT" sz="900" dirty="0"/>
              <a:t>-</a:t>
            </a:r>
            <a:r>
              <a:rPr lang="it-IT" sz="900" dirty="0">
                <a:hlinkClick r:id="rId20" tooltip="1850"/>
              </a:rPr>
              <a:t>1850</a:t>
            </a:r>
            <a:r>
              <a:rPr lang="it-IT" sz="900" dirty="0"/>
              <a:t>), che la formulò nel </a:t>
            </a:r>
            <a:r>
              <a:rPr lang="it-IT" sz="900" dirty="0">
                <a:hlinkClick r:id="rId21" tooltip="1802"/>
              </a:rPr>
              <a:t>1802</a:t>
            </a:r>
            <a:r>
              <a:rPr lang="it-IT" sz="900" dirty="0"/>
              <a:t>. Il nome di </a:t>
            </a:r>
            <a:r>
              <a:rPr lang="it-IT" sz="900" i="1" dirty="0"/>
              <a:t>legge di Charles</a:t>
            </a:r>
            <a:r>
              <a:rPr lang="it-IT" sz="900" dirty="0"/>
              <a:t> deriva invece dallo scienziato francese </a:t>
            </a:r>
            <a:r>
              <a:rPr lang="it-IT" sz="900" dirty="0">
                <a:hlinkClick r:id="rId22" tooltip="Jacques Charles (pagina inesistente)"/>
              </a:rPr>
              <a:t>Jacques Charles</a:t>
            </a:r>
            <a:r>
              <a:rPr lang="it-IT" sz="900" dirty="0"/>
              <a:t> che scoprì la legge una quindicina d'anni prima, senza tuttavia pubblicare i risultati delle sue ricerche. Nel </a:t>
            </a:r>
            <a:r>
              <a:rPr lang="it-IT" sz="900" dirty="0">
                <a:hlinkClick r:id="rId23" tooltip="1791"/>
              </a:rPr>
              <a:t>1791</a:t>
            </a:r>
            <a:r>
              <a:rPr lang="it-IT" sz="900" dirty="0"/>
              <a:t> il </a:t>
            </a:r>
            <a:r>
              <a:rPr lang="it-IT" sz="900" dirty="0">
                <a:hlinkClick r:id="rId24" tooltip="Fisico"/>
              </a:rPr>
              <a:t>fisico</a:t>
            </a:r>
            <a:r>
              <a:rPr lang="it-IT" sz="900" dirty="0"/>
              <a:t> italiano </a:t>
            </a:r>
            <a:r>
              <a:rPr lang="it-IT" sz="900" dirty="0">
                <a:hlinkClick r:id="rId25" tooltip="Alessandro Volta"/>
              </a:rPr>
              <a:t>Alessandro Volta</a:t>
            </a:r>
            <a:r>
              <a:rPr lang="it-IT" sz="900" dirty="0"/>
              <a:t> compì analoghe ricerche sulla dilatazione dei gas anticipando i risultati di Gay-</a:t>
            </a:r>
            <a:r>
              <a:rPr lang="it-IT" sz="900" dirty="0" err="1"/>
              <a:t>Lussac</a:t>
            </a:r>
            <a:r>
              <a:rPr lang="it-IT" sz="900" dirty="0"/>
              <a:t>. Per questo la legge sull'espansione dei gas è anche detta </a:t>
            </a:r>
            <a:r>
              <a:rPr lang="it-IT" sz="900" i="1" dirty="0"/>
              <a:t>legge di Volta Gay-</a:t>
            </a:r>
            <a:r>
              <a:rPr lang="it-IT" sz="900" i="1" dirty="0" err="1"/>
              <a:t>Lussac</a:t>
            </a:r>
            <a:r>
              <a:rPr lang="it-IT" sz="900" dirty="0"/>
              <a:t>.</a:t>
            </a:r>
          </a:p>
          <a:p>
            <a:pPr>
              <a:lnSpc>
                <a:spcPct val="90000"/>
              </a:lnSpc>
            </a:pPr>
            <a:r>
              <a:rPr lang="it-IT" sz="900" dirty="0"/>
              <a:t>In 1811, </a:t>
            </a:r>
            <a:r>
              <a:rPr lang="it-IT" sz="900" dirty="0">
                <a:hlinkClick r:id="rId26" tooltip="Amedeo Avogadro"/>
              </a:rPr>
              <a:t>Amedeo Avogadro</a:t>
            </a:r>
            <a:r>
              <a:rPr lang="it-IT" sz="900" dirty="0"/>
              <a:t> re-</a:t>
            </a:r>
            <a:r>
              <a:rPr lang="it-IT" sz="900" dirty="0" err="1"/>
              <a:t>interpreted</a:t>
            </a:r>
            <a:r>
              <a:rPr lang="it-IT" sz="900" dirty="0"/>
              <a:t> </a:t>
            </a:r>
            <a:r>
              <a:rPr lang="it-IT" sz="900" i="1" dirty="0">
                <a:hlinkClick r:id="rId27" tooltip="Gay-Lussac's law (not yet written)"/>
              </a:rPr>
              <a:t>Gay-</a:t>
            </a:r>
            <a:r>
              <a:rPr lang="it-IT" sz="900" i="1" dirty="0" err="1">
                <a:hlinkClick r:id="rId27" tooltip="Gay-Lussac's law (not yet written)"/>
              </a:rPr>
              <a:t>Lussac's</a:t>
            </a:r>
            <a:r>
              <a:rPr lang="it-IT" sz="900" i="1" dirty="0">
                <a:hlinkClick r:id="rId27" tooltip="Gay-Lussac's law (not yet written)"/>
              </a:rPr>
              <a:t> law</a:t>
            </a:r>
            <a:r>
              <a:rPr lang="it-IT" sz="900" dirty="0"/>
              <a:t> of </a:t>
            </a:r>
            <a:r>
              <a:rPr lang="it-IT" sz="900" dirty="0" err="1"/>
              <a:t>combining</a:t>
            </a:r>
            <a:r>
              <a:rPr lang="it-IT" sz="900" dirty="0"/>
              <a:t> </a:t>
            </a:r>
            <a:r>
              <a:rPr lang="it-IT" sz="900" dirty="0" err="1"/>
              <a:t>volumes</a:t>
            </a:r>
            <a:r>
              <a:rPr lang="it-IT" sz="900" dirty="0"/>
              <a:t> to state </a:t>
            </a:r>
            <a:r>
              <a:rPr lang="it-IT" sz="900" dirty="0" err="1"/>
              <a:t>what</a:t>
            </a:r>
            <a:r>
              <a:rPr lang="it-IT" sz="900" dirty="0"/>
              <a:t> </a:t>
            </a:r>
            <a:r>
              <a:rPr lang="it-IT" sz="900" dirty="0" err="1"/>
              <a:t>is</a:t>
            </a:r>
            <a:r>
              <a:rPr lang="it-IT" sz="900" dirty="0"/>
              <a:t> </a:t>
            </a:r>
            <a:r>
              <a:rPr lang="it-IT" sz="900" dirty="0" err="1"/>
              <a:t>now</a:t>
            </a:r>
            <a:r>
              <a:rPr lang="it-IT" sz="900" dirty="0"/>
              <a:t> </a:t>
            </a:r>
            <a:r>
              <a:rPr lang="it-IT" sz="900" dirty="0" err="1"/>
              <a:t>commonly</a:t>
            </a:r>
            <a:r>
              <a:rPr lang="it-IT" sz="900" dirty="0"/>
              <a:t> </a:t>
            </a:r>
            <a:r>
              <a:rPr lang="it-IT" sz="900" dirty="0" err="1"/>
              <a:t>called</a:t>
            </a:r>
            <a:r>
              <a:rPr lang="it-IT" sz="900" dirty="0"/>
              <a:t> </a:t>
            </a:r>
            <a:r>
              <a:rPr lang="it-IT" sz="900" i="1" dirty="0" err="1">
                <a:hlinkClick r:id="rId28" tooltip="Avogadro's law (not yet written)"/>
              </a:rPr>
              <a:t>Avogadro's</a:t>
            </a:r>
            <a:r>
              <a:rPr lang="it-IT" sz="900" i="1" dirty="0">
                <a:hlinkClick r:id="rId28" tooltip="Avogadro's law (not yet written)"/>
              </a:rPr>
              <a:t> law</a:t>
            </a:r>
            <a:r>
              <a:rPr lang="it-IT" sz="900" dirty="0"/>
              <a:t>: </a:t>
            </a:r>
            <a:r>
              <a:rPr lang="it-IT" sz="900" dirty="0" err="1"/>
              <a:t>equal</a:t>
            </a:r>
            <a:r>
              <a:rPr lang="it-IT" sz="900" dirty="0"/>
              <a:t> </a:t>
            </a:r>
            <a:r>
              <a:rPr lang="it-IT" sz="900" dirty="0" err="1"/>
              <a:t>volumes</a:t>
            </a:r>
            <a:r>
              <a:rPr lang="it-IT" sz="900" dirty="0"/>
              <a:t> of </a:t>
            </a:r>
            <a:r>
              <a:rPr lang="it-IT" sz="900" dirty="0" err="1"/>
              <a:t>any</a:t>
            </a:r>
            <a:r>
              <a:rPr lang="it-IT" sz="900" dirty="0"/>
              <a:t> </a:t>
            </a:r>
            <a:r>
              <a:rPr lang="it-IT" sz="900" dirty="0" err="1"/>
              <a:t>two</a:t>
            </a:r>
            <a:r>
              <a:rPr lang="it-IT" sz="900" dirty="0"/>
              <a:t> </a:t>
            </a:r>
            <a:r>
              <a:rPr lang="it-IT" sz="900" dirty="0" err="1"/>
              <a:t>gases</a:t>
            </a:r>
            <a:r>
              <a:rPr lang="it-IT" sz="900" dirty="0"/>
              <a:t> </a:t>
            </a:r>
            <a:r>
              <a:rPr lang="it-IT" sz="900" dirty="0" err="1"/>
              <a:t>at</a:t>
            </a:r>
            <a:r>
              <a:rPr lang="it-IT" sz="900" dirty="0"/>
              <a:t> the </a:t>
            </a:r>
            <a:r>
              <a:rPr lang="it-IT" sz="900" dirty="0" err="1"/>
              <a:t>same</a:t>
            </a:r>
            <a:r>
              <a:rPr lang="it-IT" sz="900" dirty="0"/>
              <a:t> temperature and pressure </a:t>
            </a:r>
            <a:r>
              <a:rPr lang="it-IT" sz="900" dirty="0" err="1"/>
              <a:t>contain</a:t>
            </a:r>
            <a:r>
              <a:rPr lang="it-IT" sz="900" dirty="0"/>
              <a:t> the </a:t>
            </a:r>
            <a:r>
              <a:rPr lang="it-IT" sz="900" dirty="0" err="1"/>
              <a:t>same</a:t>
            </a:r>
            <a:r>
              <a:rPr lang="it-IT" sz="900" dirty="0"/>
              <a:t> </a:t>
            </a:r>
            <a:r>
              <a:rPr lang="it-IT" sz="900" dirty="0" err="1"/>
              <a:t>number</a:t>
            </a:r>
            <a:r>
              <a:rPr lang="it-IT" sz="900" dirty="0"/>
              <a:t> of </a:t>
            </a:r>
            <a:r>
              <a:rPr lang="it-IT" sz="900" dirty="0" err="1"/>
              <a:t>molecules</a:t>
            </a:r>
            <a:r>
              <a:rPr lang="it-IT" sz="900" dirty="0"/>
              <a:t>. </a:t>
            </a:r>
          </a:p>
          <a:p>
            <a:pPr>
              <a:lnSpc>
                <a:spcPct val="90000"/>
              </a:lnSpc>
            </a:pPr>
            <a:r>
              <a:rPr lang="it-IT" sz="900" dirty="0"/>
              <a:t>In 1834, </a:t>
            </a:r>
            <a:r>
              <a:rPr lang="it-IT" sz="900" dirty="0" err="1">
                <a:hlinkClick r:id="rId29" tooltip="Benoît Paul Émile Clapeyron (not yet written)"/>
              </a:rPr>
              <a:t>Benoît</a:t>
            </a:r>
            <a:r>
              <a:rPr lang="it-IT" sz="900" dirty="0">
                <a:hlinkClick r:id="rId29" tooltip="Benoît Paul Émile Clapeyron (not yet written)"/>
              </a:rPr>
              <a:t> Paul </a:t>
            </a:r>
            <a:r>
              <a:rPr lang="it-IT" sz="900" dirty="0" err="1">
                <a:hlinkClick r:id="rId29" tooltip="Benoît Paul Émile Clapeyron (not yet written)"/>
              </a:rPr>
              <a:t>Émile</a:t>
            </a:r>
            <a:r>
              <a:rPr lang="it-IT" sz="900" dirty="0">
                <a:hlinkClick r:id="rId29" tooltip="Benoît Paul Émile Clapeyron (not yet written)"/>
              </a:rPr>
              <a:t> </a:t>
            </a:r>
            <a:r>
              <a:rPr lang="it-IT" sz="900" dirty="0" err="1">
                <a:hlinkClick r:id="rId29" tooltip="Benoît Paul Émile Clapeyron (not yet written)"/>
              </a:rPr>
              <a:t>Clapeyron</a:t>
            </a:r>
            <a:r>
              <a:rPr lang="it-IT" sz="900" dirty="0"/>
              <a:t> </a:t>
            </a:r>
            <a:r>
              <a:rPr lang="it-IT" sz="900" dirty="0" err="1"/>
              <a:t>combined</a:t>
            </a:r>
            <a:r>
              <a:rPr lang="it-IT" sz="900" dirty="0"/>
              <a:t> the work of Boyle, </a:t>
            </a:r>
            <a:r>
              <a:rPr lang="it-IT" sz="900" dirty="0" err="1"/>
              <a:t>Mariotte</a:t>
            </a:r>
            <a:r>
              <a:rPr lang="it-IT" sz="900" dirty="0"/>
              <a:t>, Charles and Gay-</a:t>
            </a:r>
            <a:r>
              <a:rPr lang="it-IT" sz="900" dirty="0" err="1"/>
              <a:t>Lussac</a:t>
            </a:r>
            <a:r>
              <a:rPr lang="it-IT" sz="900" dirty="0"/>
              <a:t> </a:t>
            </a:r>
            <a:r>
              <a:rPr lang="it-IT" sz="900" dirty="0" err="1"/>
              <a:t>into</a:t>
            </a:r>
            <a:r>
              <a:rPr lang="it-IT" sz="900" dirty="0"/>
              <a:t> an </a:t>
            </a:r>
            <a:r>
              <a:rPr lang="it-IT" sz="900" dirty="0" err="1"/>
              <a:t>equation</a:t>
            </a:r>
            <a:r>
              <a:rPr lang="it-IT" sz="900" dirty="0"/>
              <a:t> of state of a </a:t>
            </a:r>
            <a:r>
              <a:rPr lang="it-IT" sz="900" dirty="0" err="1"/>
              <a:t>perfect</a:t>
            </a:r>
            <a:r>
              <a:rPr lang="it-IT" sz="900" dirty="0"/>
              <a:t> (i.e., </a:t>
            </a:r>
            <a:r>
              <a:rPr lang="it-IT" sz="900" dirty="0" err="1"/>
              <a:t>ideal</a:t>
            </a:r>
            <a:r>
              <a:rPr lang="it-IT" sz="900" dirty="0"/>
              <a:t>) gas: </a:t>
            </a:r>
            <a:r>
              <a:rPr lang="it-IT" sz="900" i="1" dirty="0"/>
              <a:t>PV</a:t>
            </a:r>
            <a:r>
              <a:rPr lang="it-IT" sz="900" dirty="0"/>
              <a:t> = </a:t>
            </a:r>
            <a:r>
              <a:rPr lang="it-IT" sz="900" i="1" dirty="0" err="1"/>
              <a:t>R</a:t>
            </a:r>
            <a:r>
              <a:rPr lang="it-IT" sz="900" dirty="0" err="1"/>
              <a:t>o</a:t>
            </a:r>
            <a:r>
              <a:rPr lang="it-IT" sz="900" i="1" dirty="0" err="1"/>
              <a:t>T</a:t>
            </a:r>
            <a:r>
              <a:rPr lang="it-IT" sz="900" dirty="0"/>
              <a:t> </a:t>
            </a:r>
            <a:r>
              <a:rPr lang="it-IT" sz="900" dirty="0" err="1"/>
              <a:t>where</a:t>
            </a:r>
            <a:r>
              <a:rPr lang="it-IT" sz="900" dirty="0"/>
              <a:t> </a:t>
            </a:r>
            <a:r>
              <a:rPr lang="it-IT" sz="900" i="1" dirty="0"/>
              <a:t>R</a:t>
            </a:r>
            <a:r>
              <a:rPr lang="it-IT" sz="900" dirty="0"/>
              <a:t>o </a:t>
            </a:r>
            <a:r>
              <a:rPr lang="it-IT" sz="900" dirty="0" err="1"/>
              <a:t>was</a:t>
            </a:r>
            <a:r>
              <a:rPr lang="it-IT" sz="900" dirty="0"/>
              <a:t> a gas-</a:t>
            </a:r>
            <a:r>
              <a:rPr lang="it-IT" sz="900" dirty="0" err="1"/>
              <a:t>dependent</a:t>
            </a:r>
            <a:r>
              <a:rPr lang="it-IT" sz="900" dirty="0"/>
              <a:t> </a:t>
            </a:r>
            <a:r>
              <a:rPr lang="it-IT" sz="900" dirty="0" err="1"/>
              <a:t>constant</a:t>
            </a:r>
            <a:r>
              <a:rPr lang="it-IT" sz="900" dirty="0"/>
              <a:t>.</a:t>
            </a:r>
            <a:r>
              <a:rPr lang="it-IT" sz="900" dirty="0">
                <a:hlinkClick r:id="rId7"/>
              </a:rPr>
              <a:t>[4][5]</a:t>
            </a:r>
            <a:r>
              <a:rPr lang="it-IT" sz="900" dirty="0"/>
              <a:t> In 1845, </a:t>
            </a:r>
            <a:r>
              <a:rPr lang="it-IT" sz="900" dirty="0">
                <a:hlinkClick r:id="rId30" tooltip="Victor Regnault (not yet written)"/>
              </a:rPr>
              <a:t>Victor </a:t>
            </a:r>
            <a:r>
              <a:rPr lang="it-IT" sz="900" dirty="0" err="1">
                <a:hlinkClick r:id="rId30" tooltip="Victor Regnault (not yet written)"/>
              </a:rPr>
              <a:t>Regnault</a:t>
            </a:r>
            <a:r>
              <a:rPr lang="it-IT" sz="900" dirty="0"/>
              <a:t> cast </a:t>
            </a:r>
            <a:r>
              <a:rPr lang="it-IT" sz="900" dirty="0" err="1"/>
              <a:t>Clapeyron's</a:t>
            </a:r>
            <a:r>
              <a:rPr lang="it-IT" sz="900" dirty="0"/>
              <a:t> </a:t>
            </a:r>
            <a:r>
              <a:rPr lang="it-IT" sz="900" dirty="0" err="1"/>
              <a:t>perfect</a:t>
            </a:r>
            <a:r>
              <a:rPr lang="it-IT" sz="900" dirty="0"/>
              <a:t> gas </a:t>
            </a:r>
            <a:r>
              <a:rPr lang="it-IT" sz="900" dirty="0" err="1"/>
              <a:t>equation</a:t>
            </a:r>
            <a:r>
              <a:rPr lang="it-IT" sz="900" dirty="0"/>
              <a:t> </a:t>
            </a:r>
            <a:r>
              <a:rPr lang="it-IT" sz="900" dirty="0" err="1"/>
              <a:t>into</a:t>
            </a:r>
            <a:r>
              <a:rPr lang="it-IT" sz="900" dirty="0"/>
              <a:t> the </a:t>
            </a:r>
            <a:r>
              <a:rPr lang="it-IT" sz="900" dirty="0" err="1"/>
              <a:t>familiar</a:t>
            </a:r>
            <a:r>
              <a:rPr lang="it-IT" sz="900" dirty="0"/>
              <a:t> </a:t>
            </a:r>
            <a:r>
              <a:rPr lang="it-IT" sz="900" dirty="0" err="1"/>
              <a:t>ideal</a:t>
            </a:r>
            <a:r>
              <a:rPr lang="it-IT" sz="900" dirty="0"/>
              <a:t> gas </a:t>
            </a:r>
            <a:r>
              <a:rPr lang="it-IT" sz="900" dirty="0" err="1"/>
              <a:t>equation</a:t>
            </a:r>
            <a:r>
              <a:rPr lang="it-IT" sz="900" dirty="0"/>
              <a:t> </a:t>
            </a:r>
            <a:r>
              <a:rPr lang="it-IT" sz="900" dirty="0" err="1"/>
              <a:t>form</a:t>
            </a:r>
            <a:r>
              <a:rPr lang="it-IT" sz="900" dirty="0"/>
              <a:t> by </a:t>
            </a:r>
            <a:r>
              <a:rPr lang="it-IT" sz="900" dirty="0" err="1"/>
              <a:t>applying</a:t>
            </a:r>
            <a:r>
              <a:rPr lang="it-IT" sz="900" dirty="0"/>
              <a:t> </a:t>
            </a:r>
            <a:r>
              <a:rPr lang="it-IT" sz="900" dirty="0" err="1"/>
              <a:t>Avagadro's</a:t>
            </a:r>
            <a:r>
              <a:rPr lang="it-IT" sz="900" dirty="0"/>
              <a:t> </a:t>
            </a:r>
            <a:r>
              <a:rPr lang="it-IT" sz="900" dirty="0" err="1"/>
              <a:t>hypothesis</a:t>
            </a:r>
            <a:r>
              <a:rPr lang="it-IT" sz="900" dirty="0"/>
              <a:t> on the volume of </a:t>
            </a:r>
            <a:r>
              <a:rPr lang="it-IT" sz="900" dirty="0" err="1"/>
              <a:t>one</a:t>
            </a:r>
            <a:r>
              <a:rPr lang="it-IT" sz="900" dirty="0"/>
              <a:t> mole of an </a:t>
            </a:r>
            <a:r>
              <a:rPr lang="it-IT" sz="900" dirty="0" err="1"/>
              <a:t>ideal</a:t>
            </a:r>
            <a:r>
              <a:rPr lang="it-IT" sz="900" dirty="0"/>
              <a:t> gas, i.e. </a:t>
            </a:r>
            <a:r>
              <a:rPr lang="it-IT" sz="900" i="1" dirty="0"/>
              <a:t>PV</a:t>
            </a:r>
            <a:r>
              <a:rPr lang="it-IT" sz="900" dirty="0"/>
              <a:t> = </a:t>
            </a:r>
            <a:r>
              <a:rPr lang="it-IT" sz="900" i="1" dirty="0" err="1"/>
              <a:t>nRT</a:t>
            </a:r>
            <a:r>
              <a:rPr lang="it-IT" sz="900" dirty="0"/>
              <a:t>.</a:t>
            </a:r>
            <a:r>
              <a:rPr lang="it-IT" sz="900" dirty="0">
                <a:hlinkClick r:id="rId7"/>
              </a:rPr>
              <a:t>[4]</a:t>
            </a:r>
            <a:r>
              <a:rPr lang="it-IT" sz="900" dirty="0"/>
              <a:t> </a:t>
            </a:r>
          </a:p>
          <a:p>
            <a:pPr>
              <a:lnSpc>
                <a:spcPct val="90000"/>
              </a:lnSpc>
            </a:pPr>
            <a:r>
              <a:rPr lang="it-IT" sz="900" dirty="0" err="1"/>
              <a:t>Sometimes</a:t>
            </a:r>
            <a:r>
              <a:rPr lang="it-IT" sz="900" dirty="0"/>
              <a:t>, the </a:t>
            </a:r>
            <a:r>
              <a:rPr lang="it-IT" sz="900" dirty="0" err="1"/>
              <a:t>ideal</a:t>
            </a:r>
            <a:r>
              <a:rPr lang="it-IT" sz="900" dirty="0"/>
              <a:t> gas law </a:t>
            </a:r>
            <a:r>
              <a:rPr lang="it-IT" sz="900" dirty="0" err="1"/>
              <a:t>is</a:t>
            </a:r>
            <a:r>
              <a:rPr lang="it-IT" sz="900" dirty="0"/>
              <a:t> </a:t>
            </a:r>
            <a:r>
              <a:rPr lang="it-IT" sz="900" dirty="0" err="1"/>
              <a:t>referred</a:t>
            </a:r>
            <a:r>
              <a:rPr lang="it-IT" sz="900" dirty="0"/>
              <a:t> to </a:t>
            </a:r>
            <a:r>
              <a:rPr lang="it-IT" sz="900" dirty="0" err="1"/>
              <a:t>as</a:t>
            </a:r>
            <a:r>
              <a:rPr lang="it-IT" sz="900" dirty="0"/>
              <a:t> the </a:t>
            </a:r>
            <a:r>
              <a:rPr lang="it-IT" sz="900" i="1" dirty="0"/>
              <a:t>Boyle-Gay-</a:t>
            </a:r>
            <a:r>
              <a:rPr lang="it-IT" sz="900" i="1" dirty="0" err="1"/>
              <a:t>Lussac</a:t>
            </a:r>
            <a:r>
              <a:rPr lang="it-IT" sz="900" i="1" dirty="0"/>
              <a:t> law</a:t>
            </a:r>
            <a:r>
              <a:rPr lang="it-IT" sz="900" dirty="0"/>
              <a:t>. </a:t>
            </a:r>
            <a:r>
              <a:rPr lang="it-IT" sz="900" dirty="0" err="1"/>
              <a:t>However</a:t>
            </a:r>
            <a:r>
              <a:rPr lang="it-IT" sz="900" dirty="0"/>
              <a:t>, with </a:t>
            </a:r>
            <a:r>
              <a:rPr lang="it-IT" sz="900" dirty="0" err="1"/>
              <a:t>hindsight</a:t>
            </a:r>
            <a:r>
              <a:rPr lang="it-IT" sz="900" dirty="0"/>
              <a:t>, the </a:t>
            </a:r>
            <a:r>
              <a:rPr lang="it-IT" sz="900" i="1" dirty="0"/>
              <a:t>Boyle-Gay-</a:t>
            </a:r>
            <a:r>
              <a:rPr lang="it-IT" sz="900" i="1" dirty="0" err="1"/>
              <a:t>Lussac</a:t>
            </a:r>
            <a:r>
              <a:rPr lang="it-IT" sz="900" i="1" dirty="0"/>
              <a:t> law</a:t>
            </a:r>
            <a:r>
              <a:rPr lang="it-IT" sz="900" dirty="0"/>
              <a:t>, </a:t>
            </a:r>
            <a:r>
              <a:rPr lang="it-IT" sz="900" i="1" dirty="0" err="1"/>
              <a:t>Amontons</a:t>
            </a:r>
            <a:r>
              <a:rPr lang="it-IT" sz="900" i="1" dirty="0"/>
              <a:t>' law</a:t>
            </a:r>
            <a:r>
              <a:rPr lang="it-IT" sz="900" dirty="0"/>
              <a:t> and </a:t>
            </a:r>
            <a:r>
              <a:rPr lang="it-IT" sz="900" i="1" dirty="0" err="1"/>
              <a:t>Avogadro's</a:t>
            </a:r>
            <a:r>
              <a:rPr lang="it-IT" sz="900" i="1" dirty="0"/>
              <a:t> law</a:t>
            </a:r>
            <a:r>
              <a:rPr lang="it-IT" sz="900" dirty="0"/>
              <a:t> are </a:t>
            </a:r>
            <a:r>
              <a:rPr lang="it-IT" sz="900" dirty="0" err="1"/>
              <a:t>all</a:t>
            </a:r>
            <a:r>
              <a:rPr lang="it-IT" sz="900" dirty="0"/>
              <a:t> special </a:t>
            </a:r>
            <a:r>
              <a:rPr lang="it-IT" sz="900" dirty="0" err="1"/>
              <a:t>cases</a:t>
            </a:r>
            <a:r>
              <a:rPr lang="it-IT" sz="900" dirty="0"/>
              <a:t> of the </a:t>
            </a:r>
            <a:r>
              <a:rPr lang="it-IT" sz="900" dirty="0" err="1"/>
              <a:t>ideal</a:t>
            </a:r>
            <a:r>
              <a:rPr lang="it-IT" sz="900" dirty="0"/>
              <a:t> gas law. </a:t>
            </a:r>
          </a:p>
          <a:p>
            <a:pPr>
              <a:lnSpc>
                <a:spcPct val="90000"/>
              </a:lnSpc>
            </a:pPr>
            <a:r>
              <a:rPr lang="it-IT" sz="900" dirty="0" err="1"/>
              <a:t>Extrapolation</a:t>
            </a:r>
            <a:r>
              <a:rPr lang="it-IT" sz="900" dirty="0"/>
              <a:t> of the volume/temperature </a:t>
            </a:r>
            <a:r>
              <a:rPr lang="it-IT" sz="900" dirty="0" err="1"/>
              <a:t>relationship</a:t>
            </a:r>
            <a:r>
              <a:rPr lang="it-IT" sz="900" dirty="0"/>
              <a:t> of </a:t>
            </a:r>
            <a:r>
              <a:rPr lang="it-IT" sz="900" dirty="0" err="1"/>
              <a:t>ideal</a:t>
            </a:r>
            <a:r>
              <a:rPr lang="it-IT" sz="900" dirty="0"/>
              <a:t> and </a:t>
            </a:r>
            <a:r>
              <a:rPr lang="it-IT" sz="900" dirty="0" err="1"/>
              <a:t>many</a:t>
            </a:r>
            <a:r>
              <a:rPr lang="it-IT" sz="900" dirty="0"/>
              <a:t> </a:t>
            </a:r>
            <a:r>
              <a:rPr lang="it-IT" sz="900" dirty="0" err="1"/>
              <a:t>real</a:t>
            </a:r>
            <a:r>
              <a:rPr lang="it-IT" sz="900" dirty="0"/>
              <a:t> </a:t>
            </a:r>
            <a:r>
              <a:rPr lang="it-IT" sz="900" dirty="0" err="1"/>
              <a:t>gases</a:t>
            </a:r>
            <a:r>
              <a:rPr lang="it-IT" sz="900" dirty="0"/>
              <a:t> to zero volume </a:t>
            </a:r>
            <a:r>
              <a:rPr lang="it-IT" sz="900" dirty="0" err="1"/>
              <a:t>crosses</a:t>
            </a:r>
            <a:r>
              <a:rPr lang="it-IT" sz="900" dirty="0"/>
              <a:t> the temperature </a:t>
            </a:r>
            <a:r>
              <a:rPr lang="it-IT" sz="900" dirty="0" err="1"/>
              <a:t>axis</a:t>
            </a:r>
            <a:r>
              <a:rPr lang="it-IT" sz="900" dirty="0"/>
              <a:t> </a:t>
            </a:r>
            <a:r>
              <a:rPr lang="it-IT" sz="900" dirty="0" err="1"/>
              <a:t>at</a:t>
            </a:r>
            <a:r>
              <a:rPr lang="it-IT" sz="900" dirty="0"/>
              <a:t> </a:t>
            </a:r>
            <a:r>
              <a:rPr lang="it-IT" sz="900" dirty="0" err="1"/>
              <a:t>about</a:t>
            </a:r>
            <a:r>
              <a:rPr lang="it-IT" sz="900" dirty="0"/>
              <a:t> −273 </a:t>
            </a:r>
            <a:r>
              <a:rPr lang="it-IT" sz="900" dirty="0">
                <a:hlinkClick r:id="rId31" tooltip="Celsius"/>
              </a:rPr>
              <a:t>°C</a:t>
            </a:r>
            <a:r>
              <a:rPr lang="it-IT" sz="900" dirty="0"/>
              <a:t>. </a:t>
            </a:r>
            <a:r>
              <a:rPr lang="it-IT" sz="900" dirty="0" err="1"/>
              <a:t>This</a:t>
            </a:r>
            <a:r>
              <a:rPr lang="it-IT" sz="900" dirty="0"/>
              <a:t> temperature </a:t>
            </a:r>
            <a:r>
              <a:rPr lang="it-IT" sz="900" dirty="0" err="1"/>
              <a:t>is</a:t>
            </a:r>
            <a:r>
              <a:rPr lang="it-IT" sz="900" dirty="0"/>
              <a:t> </a:t>
            </a:r>
            <a:r>
              <a:rPr lang="it-IT" sz="900" dirty="0" err="1"/>
              <a:t>defined</a:t>
            </a:r>
            <a:r>
              <a:rPr lang="it-IT" sz="900" dirty="0"/>
              <a:t> </a:t>
            </a:r>
            <a:r>
              <a:rPr lang="it-IT" sz="900" dirty="0" err="1"/>
              <a:t>as</a:t>
            </a:r>
            <a:r>
              <a:rPr lang="it-IT" sz="900" dirty="0"/>
              <a:t> the </a:t>
            </a:r>
            <a:r>
              <a:rPr lang="it-IT" sz="900" dirty="0" err="1"/>
              <a:t>absolute</a:t>
            </a:r>
            <a:r>
              <a:rPr lang="it-IT" sz="900" dirty="0"/>
              <a:t> zero temperature. </a:t>
            </a:r>
            <a:r>
              <a:rPr lang="it-IT" sz="900" dirty="0" err="1"/>
              <a:t>Since</a:t>
            </a:r>
            <a:r>
              <a:rPr lang="it-IT" sz="900" dirty="0"/>
              <a:t> </a:t>
            </a:r>
            <a:r>
              <a:rPr lang="it-IT" sz="900" dirty="0" err="1"/>
              <a:t>any</a:t>
            </a:r>
            <a:r>
              <a:rPr lang="it-IT" sz="900" dirty="0"/>
              <a:t> </a:t>
            </a:r>
            <a:r>
              <a:rPr lang="it-IT" sz="900" dirty="0" err="1"/>
              <a:t>real</a:t>
            </a:r>
            <a:r>
              <a:rPr lang="it-IT" sz="900" dirty="0"/>
              <a:t> gas </a:t>
            </a:r>
            <a:r>
              <a:rPr lang="it-IT" sz="900" dirty="0" err="1"/>
              <a:t>would</a:t>
            </a:r>
            <a:r>
              <a:rPr lang="it-IT" sz="900" dirty="0"/>
              <a:t> </a:t>
            </a:r>
            <a:r>
              <a:rPr lang="it-IT" sz="900" dirty="0" err="1">
                <a:hlinkClick r:id="rId32" tooltip="Liquefaction (not yet written)"/>
              </a:rPr>
              <a:t>liquefy</a:t>
            </a:r>
            <a:r>
              <a:rPr lang="it-IT" sz="900" dirty="0"/>
              <a:t> </a:t>
            </a:r>
            <a:r>
              <a:rPr lang="it-IT" sz="900" dirty="0" err="1"/>
              <a:t>before</a:t>
            </a:r>
            <a:r>
              <a:rPr lang="it-IT" sz="900" dirty="0"/>
              <a:t> </a:t>
            </a:r>
            <a:r>
              <a:rPr lang="it-IT" sz="900" dirty="0" err="1"/>
              <a:t>reaching</a:t>
            </a:r>
            <a:r>
              <a:rPr lang="it-IT" sz="900" dirty="0"/>
              <a:t> </a:t>
            </a:r>
            <a:r>
              <a:rPr lang="it-IT" sz="900" dirty="0" err="1"/>
              <a:t>it</a:t>
            </a:r>
            <a:r>
              <a:rPr lang="it-IT" sz="900" dirty="0"/>
              <a:t>, </a:t>
            </a:r>
            <a:r>
              <a:rPr lang="it-IT" sz="900" dirty="0" err="1"/>
              <a:t>this</a:t>
            </a:r>
            <a:r>
              <a:rPr lang="it-IT" sz="900" dirty="0"/>
              <a:t> temperature </a:t>
            </a:r>
            <a:r>
              <a:rPr lang="it-IT" sz="900" dirty="0" err="1"/>
              <a:t>region</a:t>
            </a:r>
            <a:r>
              <a:rPr lang="it-IT" sz="900" dirty="0"/>
              <a:t> </a:t>
            </a:r>
            <a:r>
              <a:rPr lang="it-IT" sz="900" dirty="0" err="1"/>
              <a:t>remains</a:t>
            </a:r>
            <a:r>
              <a:rPr lang="it-IT" sz="900" dirty="0"/>
              <a:t> a </a:t>
            </a:r>
            <a:r>
              <a:rPr lang="it-IT" sz="900" dirty="0" err="1"/>
              <a:t>theoretical</a:t>
            </a:r>
            <a:r>
              <a:rPr lang="it-IT" sz="900" dirty="0"/>
              <a:t> minimum.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01D8E6-3376-468E-9CFD-0D724123EFDD}" type="slidenum">
              <a:rPr lang="en-US"/>
              <a:pPr/>
              <a:t>14</a:t>
            </a:fld>
            <a:endParaRPr lang="en-US"/>
          </a:p>
        </p:txBody>
      </p:sp>
      <p:sp>
        <p:nvSpPr>
          <p:cNvPr id="248834" name="Rectangle 2"/>
          <p:cNvSpPr>
            <a:spLocks noGrp="1" noRot="1" noChangeAspect="1" noChangeArrowheads="1" noTextEdit="1"/>
          </p:cNvSpPr>
          <p:nvPr>
            <p:ph type="sldImg"/>
          </p:nvPr>
        </p:nvSpPr>
        <p:spPr>
          <a:xfrm>
            <a:off x="992188" y="768350"/>
            <a:ext cx="5114925" cy="3836988"/>
          </a:xfrm>
          <a:ln/>
        </p:spPr>
      </p:sp>
      <p:sp>
        <p:nvSpPr>
          <p:cNvPr id="248835" name="Rectangle 3"/>
          <p:cNvSpPr>
            <a:spLocks noGrp="1" noChangeArrowheads="1"/>
          </p:cNvSpPr>
          <p:nvPr>
            <p:ph type="body" idx="1"/>
          </p:nvPr>
        </p:nvSpPr>
        <p:spPr/>
        <p:txBody>
          <a:bodyPr/>
          <a:lstStyle/>
          <a:p>
            <a:pPr>
              <a:lnSpc>
                <a:spcPct val="80000"/>
              </a:lnSpc>
            </a:pPr>
            <a:r>
              <a:rPr lang="it-IT" sz="800"/>
              <a:t>Charles' law states that in a perfect gas where the mass and pressure is kept constant, the volume vary directly with the absolute temperature. </a:t>
            </a:r>
          </a:p>
          <a:p>
            <a:pPr>
              <a:lnSpc>
                <a:spcPct val="80000"/>
              </a:lnSpc>
            </a:pPr>
            <a:r>
              <a:rPr lang="it-IT" sz="800"/>
              <a:t>Charles' Law can be expressed as         </a:t>
            </a:r>
            <a:r>
              <a:rPr lang="it-IT" sz="800" i="1"/>
              <a:t>V/T = constant        or          V1/T1 = V2/T2</a:t>
            </a:r>
          </a:p>
          <a:p>
            <a:pPr>
              <a:lnSpc>
                <a:spcPct val="80000"/>
              </a:lnSpc>
            </a:pPr>
            <a:r>
              <a:rPr lang="it-IT" sz="800" i="1"/>
              <a:t>where     V = volume (m3, ft3...)               T = absolute temperature (K, R)</a:t>
            </a:r>
          </a:p>
          <a:p>
            <a:pPr>
              <a:lnSpc>
                <a:spcPct val="80000"/>
              </a:lnSpc>
            </a:pPr>
            <a:r>
              <a:rPr lang="it-IT" sz="800" i="1"/>
              <a:t>ad es. V1 = (V2/T2)T1 = (2 lt /273)373 = 2.73 lt</a:t>
            </a:r>
          </a:p>
          <a:p>
            <a:pPr>
              <a:lnSpc>
                <a:spcPct val="80000"/>
              </a:lnSpc>
            </a:pPr>
            <a:r>
              <a:rPr lang="it-IT" sz="800" b="1" i="1"/>
              <a:t>Guillaume Amontons</a:t>
            </a:r>
            <a:r>
              <a:rPr lang="it-IT" sz="800" i="1"/>
              <a:t> (</a:t>
            </a:r>
            <a:r>
              <a:rPr lang="it-IT" sz="800" i="1">
                <a:hlinkClick r:id="rId3" tooltip="August 31"/>
              </a:rPr>
              <a:t>August 31</a:t>
            </a:r>
            <a:r>
              <a:rPr lang="it-IT" sz="800" i="1"/>
              <a:t>, </a:t>
            </a:r>
            <a:r>
              <a:rPr lang="it-IT" sz="800" i="1">
                <a:hlinkClick r:id="rId4" tooltip="1663"/>
              </a:rPr>
              <a:t>1663</a:t>
            </a:r>
            <a:r>
              <a:rPr lang="it-IT" sz="800" i="1"/>
              <a:t> - </a:t>
            </a:r>
            <a:r>
              <a:rPr lang="it-IT" sz="800" i="1">
                <a:hlinkClick r:id="rId5" tooltip="October 11"/>
              </a:rPr>
              <a:t>October 11</a:t>
            </a:r>
            <a:r>
              <a:rPr lang="it-IT" sz="800" i="1"/>
              <a:t>, </a:t>
            </a:r>
            <a:r>
              <a:rPr lang="it-IT" sz="800" i="1">
                <a:hlinkClick r:id="rId6" tooltip="1705"/>
              </a:rPr>
              <a:t>1705</a:t>
            </a:r>
            <a:r>
              <a:rPr lang="it-IT" sz="800" i="1"/>
              <a:t>) was a </a:t>
            </a:r>
            <a:r>
              <a:rPr lang="it-IT" sz="800" i="1">
                <a:hlinkClick r:id="rId7" tooltip="France"/>
              </a:rPr>
              <a:t>French</a:t>
            </a:r>
            <a:r>
              <a:rPr lang="it-IT" sz="800" i="1"/>
              <a:t> scientific instrument </a:t>
            </a:r>
            <a:r>
              <a:rPr lang="it-IT" sz="800" i="1">
                <a:hlinkClick r:id="rId8" tooltip="Inventor"/>
              </a:rPr>
              <a:t>inventor</a:t>
            </a:r>
            <a:r>
              <a:rPr lang="it-IT" sz="800" i="1"/>
              <a:t> and </a:t>
            </a:r>
            <a:r>
              <a:rPr lang="it-IT" sz="800" i="1">
                <a:hlinkClick r:id="rId9" tooltip="Physicist"/>
              </a:rPr>
              <a:t>physicist</a:t>
            </a:r>
            <a:r>
              <a:rPr lang="it-IT" sz="800" i="1"/>
              <a:t>. He was one of the pioneers in </a:t>
            </a:r>
            <a:r>
              <a:rPr lang="it-IT" sz="800" i="1">
                <a:hlinkClick r:id="rId10" tooltip="Tribology"/>
              </a:rPr>
              <a:t>tribology</a:t>
            </a:r>
            <a:r>
              <a:rPr lang="it-IT" sz="800" i="1"/>
              <a:t>, apart from </a:t>
            </a:r>
            <a:r>
              <a:rPr lang="it-IT" sz="800" i="1">
                <a:hlinkClick r:id="rId11" tooltip="Leonardo da Vinci"/>
              </a:rPr>
              <a:t>Leonardo da Vinci</a:t>
            </a:r>
            <a:r>
              <a:rPr lang="it-IT" sz="800" i="1"/>
              <a:t>, </a:t>
            </a:r>
            <a:r>
              <a:rPr lang="it-IT" sz="800" i="1">
                <a:hlinkClick r:id="rId12" tooltip="John Theophilius Desanguliers (page does not exist)"/>
              </a:rPr>
              <a:t>John Theophilius Desanguliers</a:t>
            </a:r>
            <a:r>
              <a:rPr lang="it-IT" sz="800" i="1"/>
              <a:t>, </a:t>
            </a:r>
            <a:r>
              <a:rPr lang="it-IT" sz="800" i="1">
                <a:hlinkClick r:id="rId13" tooltip="Leonard Euler"/>
              </a:rPr>
              <a:t>Leonard Euler</a:t>
            </a:r>
            <a:r>
              <a:rPr lang="it-IT" sz="800" i="1"/>
              <a:t> and </a:t>
            </a:r>
            <a:r>
              <a:rPr lang="it-IT" sz="800" i="1">
                <a:hlinkClick r:id="rId14" tooltip="Charles-Augustin de Coulomb"/>
              </a:rPr>
              <a:t>Charles-Augustin de Coulomb</a:t>
            </a:r>
            <a:r>
              <a:rPr lang="it-IT" sz="800" i="1"/>
              <a:t>.</a:t>
            </a:r>
            <a:r>
              <a:rPr lang="it-IT" sz="800"/>
              <a:t> </a:t>
            </a:r>
          </a:p>
          <a:p>
            <a:pPr>
              <a:lnSpc>
                <a:spcPct val="80000"/>
              </a:lnSpc>
            </a:pPr>
            <a:r>
              <a:rPr lang="it-IT" sz="800" b="1"/>
              <a:t>Life</a:t>
            </a:r>
          </a:p>
          <a:p>
            <a:pPr>
              <a:lnSpc>
                <a:spcPct val="80000"/>
              </a:lnSpc>
            </a:pPr>
            <a:r>
              <a:rPr lang="it-IT" sz="800"/>
              <a:t>Guillaume was born in </a:t>
            </a:r>
            <a:r>
              <a:rPr lang="it-IT" sz="800">
                <a:hlinkClick r:id="rId15" tooltip="Paris, France"/>
              </a:rPr>
              <a:t>Paris, France</a:t>
            </a:r>
            <a:r>
              <a:rPr lang="it-IT" sz="800"/>
              <a:t>. His father was a </a:t>
            </a:r>
            <a:r>
              <a:rPr lang="it-IT" sz="800">
                <a:hlinkClick r:id="rId16" tooltip="Lawyer"/>
              </a:rPr>
              <a:t>lawyer</a:t>
            </a:r>
            <a:r>
              <a:rPr lang="it-IT" sz="800"/>
              <a:t> from </a:t>
            </a:r>
            <a:r>
              <a:rPr lang="it-IT" sz="800">
                <a:hlinkClick r:id="rId17" tooltip="Normandy"/>
              </a:rPr>
              <a:t>Normandy</a:t>
            </a:r>
            <a:r>
              <a:rPr lang="it-IT" sz="800"/>
              <a:t> who had moved to the French capital. While still young, Guillaume </a:t>
            </a:r>
            <a:r>
              <a:rPr lang="it-IT" sz="800">
                <a:hlinkClick r:id="rId18" tooltip="Deafness"/>
              </a:rPr>
              <a:t>lost his hearing</a:t>
            </a:r>
            <a:r>
              <a:rPr lang="it-IT" sz="800"/>
              <a:t>, which may have motivated him to focus entirely on </a:t>
            </a:r>
            <a:r>
              <a:rPr lang="it-IT" sz="800">
                <a:hlinkClick r:id="rId19" tooltip="Science"/>
              </a:rPr>
              <a:t>science</a:t>
            </a:r>
            <a:r>
              <a:rPr lang="it-IT" sz="800"/>
              <a:t>. He never attended a </a:t>
            </a:r>
            <a:r>
              <a:rPr lang="it-IT" sz="800">
                <a:hlinkClick r:id="rId20" tooltip="University"/>
              </a:rPr>
              <a:t>university</a:t>
            </a:r>
            <a:r>
              <a:rPr lang="it-IT" sz="800"/>
              <a:t>, but was able to study </a:t>
            </a:r>
            <a:r>
              <a:rPr lang="it-IT" sz="800">
                <a:hlinkClick r:id="rId21" tooltip="Mathematics"/>
              </a:rPr>
              <a:t>mathematics</a:t>
            </a:r>
            <a:r>
              <a:rPr lang="it-IT" sz="800"/>
              <a:t>, the </a:t>
            </a:r>
            <a:r>
              <a:rPr lang="it-IT" sz="800">
                <a:hlinkClick r:id="rId22" tooltip="Physical sciences"/>
              </a:rPr>
              <a:t>physical sciences</a:t>
            </a:r>
            <a:r>
              <a:rPr lang="it-IT" sz="800"/>
              <a:t>, and </a:t>
            </a:r>
            <a:r>
              <a:rPr lang="it-IT" sz="800">
                <a:hlinkClick r:id="rId23" tooltip="Celestial mechanics"/>
              </a:rPr>
              <a:t>celestial mechanics</a:t>
            </a:r>
            <a:r>
              <a:rPr lang="it-IT" sz="800"/>
              <a:t>. He also spent time studying the skills of </a:t>
            </a:r>
            <a:r>
              <a:rPr lang="it-IT" sz="800">
                <a:hlinkClick r:id="rId24" tooltip="Drawing"/>
              </a:rPr>
              <a:t>drawing</a:t>
            </a:r>
            <a:r>
              <a:rPr lang="it-IT" sz="800"/>
              <a:t>, </a:t>
            </a:r>
            <a:r>
              <a:rPr lang="it-IT" sz="800">
                <a:hlinkClick r:id="rId25" tooltip="Surveying"/>
              </a:rPr>
              <a:t>surveying</a:t>
            </a:r>
            <a:r>
              <a:rPr lang="it-IT" sz="800"/>
              <a:t>, and </a:t>
            </a:r>
            <a:r>
              <a:rPr lang="it-IT" sz="800">
                <a:hlinkClick r:id="rId26" tooltip="Architecture"/>
              </a:rPr>
              <a:t>architecture</a:t>
            </a:r>
            <a:r>
              <a:rPr lang="it-IT" sz="800"/>
              <a:t>.</a:t>
            </a:r>
          </a:p>
          <a:p>
            <a:pPr>
              <a:lnSpc>
                <a:spcPct val="80000"/>
              </a:lnSpc>
            </a:pPr>
            <a:r>
              <a:rPr lang="it-IT" sz="800"/>
              <a:t>He died in </a:t>
            </a:r>
            <a:r>
              <a:rPr lang="it-IT" sz="800">
                <a:hlinkClick r:id="rId27" tooltip="Paris"/>
              </a:rPr>
              <a:t>Paris</a:t>
            </a:r>
            <a:r>
              <a:rPr lang="it-IT" sz="800"/>
              <a:t>, </a:t>
            </a:r>
            <a:r>
              <a:rPr lang="it-IT" sz="800">
                <a:hlinkClick r:id="rId7" tooltip="France"/>
              </a:rPr>
              <a:t>France</a:t>
            </a:r>
            <a:r>
              <a:rPr lang="it-IT" sz="800"/>
              <a:t>.</a:t>
            </a:r>
            <a:endParaRPr lang="it-IT" sz="800" b="1"/>
          </a:p>
          <a:p>
            <a:pPr>
              <a:lnSpc>
                <a:spcPct val="80000"/>
              </a:lnSpc>
            </a:pPr>
            <a:r>
              <a:rPr lang="it-IT" sz="800" b="1"/>
              <a:t>Work</a:t>
            </a:r>
          </a:p>
          <a:p>
            <a:pPr>
              <a:lnSpc>
                <a:spcPct val="80000"/>
              </a:lnSpc>
            </a:pPr>
            <a:r>
              <a:rPr lang="it-IT" sz="800"/>
              <a:t>He was supported in his research career by the </a:t>
            </a:r>
            <a:r>
              <a:rPr lang="it-IT" sz="800">
                <a:hlinkClick r:id="rId28" tooltip="Government"/>
              </a:rPr>
              <a:t>government</a:t>
            </a:r>
            <a:r>
              <a:rPr lang="it-IT" sz="800"/>
              <a:t>, and was employed in various </a:t>
            </a:r>
            <a:r>
              <a:rPr lang="it-IT" sz="800">
                <a:hlinkClick r:id="rId29" tooltip="Public works"/>
              </a:rPr>
              <a:t>public works</a:t>
            </a:r>
            <a:r>
              <a:rPr lang="it-IT" sz="800"/>
              <a:t> projects.</a:t>
            </a:r>
            <a:endParaRPr lang="it-IT" sz="800" b="1"/>
          </a:p>
          <a:p>
            <a:pPr>
              <a:lnSpc>
                <a:spcPct val="80000"/>
              </a:lnSpc>
            </a:pPr>
            <a:r>
              <a:rPr lang="it-IT" sz="800" b="1"/>
              <a:t>Scientific instruments</a:t>
            </a:r>
          </a:p>
          <a:p>
            <a:pPr>
              <a:lnSpc>
                <a:spcPct val="80000"/>
              </a:lnSpc>
            </a:pPr>
            <a:r>
              <a:rPr lang="it-IT" sz="800"/>
              <a:t>Among his contributions to scientific instrumentation were improvements to the </a:t>
            </a:r>
            <a:r>
              <a:rPr lang="it-IT" sz="800">
                <a:hlinkClick r:id="rId30" tooltip="Barometer"/>
              </a:rPr>
              <a:t>barometer</a:t>
            </a:r>
            <a:r>
              <a:rPr lang="it-IT" sz="800"/>
              <a:t> (1695), </a:t>
            </a:r>
            <a:r>
              <a:rPr lang="it-IT" sz="800">
                <a:hlinkClick r:id="rId31" tooltip="Hygrometer"/>
              </a:rPr>
              <a:t>hygrometer</a:t>
            </a:r>
            <a:r>
              <a:rPr lang="it-IT" sz="800"/>
              <a:t> (1687), and </a:t>
            </a:r>
            <a:r>
              <a:rPr lang="it-IT" sz="800">
                <a:hlinkClick r:id="rId32" tooltip="Thermometer"/>
              </a:rPr>
              <a:t>thermometer</a:t>
            </a:r>
            <a:r>
              <a:rPr lang="it-IT" sz="800"/>
              <a:t> (1695), particularly for use of these instruments at sea. He also demonstrated an </a:t>
            </a:r>
            <a:r>
              <a:rPr lang="it-IT" sz="800">
                <a:hlinkClick r:id="rId33" tooltip="Optical telegraph"/>
              </a:rPr>
              <a:t>optical telegraph</a:t>
            </a:r>
            <a:r>
              <a:rPr lang="it-IT" sz="800"/>
              <a:t> and proposed the use of his clepsydra</a:t>
            </a:r>
            <a:r>
              <a:rPr lang="it-IT" sz="800">
                <a:hlinkClick r:id="rId34"/>
              </a:rPr>
              <a:t>[1]</a:t>
            </a:r>
            <a:r>
              <a:rPr lang="it-IT" sz="800"/>
              <a:t> (</a:t>
            </a:r>
            <a:r>
              <a:rPr lang="it-IT" sz="800">
                <a:hlinkClick r:id="rId35" tooltip="Water clock"/>
              </a:rPr>
              <a:t>water clock</a:t>
            </a:r>
            <a:r>
              <a:rPr lang="it-IT" sz="800"/>
              <a:t>) for </a:t>
            </a:r>
            <a:r>
              <a:rPr lang="it-IT" sz="800">
                <a:hlinkClick r:id="rId36" tooltip="Marine chronometer"/>
              </a:rPr>
              <a:t>keeping time on a ship at sea</a:t>
            </a:r>
            <a:r>
              <a:rPr lang="it-IT" sz="800"/>
              <a:t>.</a:t>
            </a:r>
            <a:endParaRPr lang="it-IT" sz="800" b="1"/>
          </a:p>
          <a:p>
            <a:pPr>
              <a:lnSpc>
                <a:spcPct val="80000"/>
              </a:lnSpc>
            </a:pPr>
            <a:r>
              <a:rPr lang="it-IT" sz="800" b="1"/>
              <a:t>Thermodynamics</a:t>
            </a:r>
          </a:p>
          <a:p>
            <a:pPr>
              <a:lnSpc>
                <a:spcPct val="80000"/>
              </a:lnSpc>
            </a:pPr>
            <a:r>
              <a:rPr lang="it-IT" sz="800"/>
              <a:t>Amontons investigated the relationship between </a:t>
            </a:r>
            <a:r>
              <a:rPr lang="it-IT" sz="800">
                <a:hlinkClick r:id="rId37" tooltip="Pressure"/>
              </a:rPr>
              <a:t>pressure</a:t>
            </a:r>
            <a:r>
              <a:rPr lang="it-IT" sz="800"/>
              <a:t> and </a:t>
            </a:r>
            <a:r>
              <a:rPr lang="it-IT" sz="800">
                <a:hlinkClick r:id="rId38" tooltip="Temperature"/>
              </a:rPr>
              <a:t>temperature</a:t>
            </a:r>
            <a:r>
              <a:rPr lang="it-IT" sz="800"/>
              <a:t> in </a:t>
            </a:r>
            <a:r>
              <a:rPr lang="it-IT" sz="800">
                <a:hlinkClick r:id="rId39" tooltip="Gas"/>
              </a:rPr>
              <a:t>gases</a:t>
            </a:r>
            <a:r>
              <a:rPr lang="it-IT" sz="800"/>
              <a:t> though he lacked </a:t>
            </a:r>
            <a:r>
              <a:rPr lang="it-IT" sz="800">
                <a:hlinkClick r:id="rId40" tooltip="Accuracy and precision"/>
              </a:rPr>
              <a:t>accurate and precise</a:t>
            </a:r>
            <a:r>
              <a:rPr lang="it-IT" sz="800"/>
              <a:t> </a:t>
            </a:r>
            <a:r>
              <a:rPr lang="it-IT" sz="800">
                <a:hlinkClick r:id="rId32" tooltip="Thermometer"/>
              </a:rPr>
              <a:t>thermometers</a:t>
            </a:r>
            <a:r>
              <a:rPr lang="it-IT" sz="800"/>
              <a:t>. Though his results were at best semi-</a:t>
            </a:r>
            <a:r>
              <a:rPr lang="it-IT" sz="800">
                <a:hlinkClick r:id="rId41" tooltip="Quantitative"/>
              </a:rPr>
              <a:t>quantitative</a:t>
            </a:r>
            <a:r>
              <a:rPr lang="it-IT" sz="800"/>
              <a:t>, he established that the pressure of a gas increases by roughly one-third between the temperatures of </a:t>
            </a:r>
            <a:r>
              <a:rPr lang="it-IT" sz="800" i="1"/>
              <a:t>cold</a:t>
            </a:r>
            <a:r>
              <a:rPr lang="it-IT" sz="800"/>
              <a:t> and the </a:t>
            </a:r>
            <a:r>
              <a:rPr lang="it-IT" sz="800">
                <a:hlinkClick r:id="rId42" tooltip="Boiling point"/>
              </a:rPr>
              <a:t>boiling point</a:t>
            </a:r>
            <a:r>
              <a:rPr lang="it-IT" sz="800"/>
              <a:t> of </a:t>
            </a:r>
            <a:r>
              <a:rPr lang="it-IT" sz="800">
                <a:hlinkClick r:id="rId43" tooltip="Water"/>
              </a:rPr>
              <a:t>water</a:t>
            </a:r>
            <a:r>
              <a:rPr lang="it-IT" sz="800">
                <a:hlinkClick r:id="rId34"/>
              </a:rPr>
              <a:t>[2]</a:t>
            </a:r>
            <a:r>
              <a:rPr lang="it-IT" sz="800"/>
              <a:t>. This was a substantial step towards the subsequent </a:t>
            </a:r>
            <a:r>
              <a:rPr lang="it-IT" sz="800">
                <a:hlinkClick r:id="rId44" tooltip="Gas laws"/>
              </a:rPr>
              <a:t>gas laws</a:t>
            </a:r>
            <a:r>
              <a:rPr lang="it-IT" sz="800"/>
              <a:t> and, in particular, </a:t>
            </a:r>
            <a:r>
              <a:rPr lang="it-IT" sz="800">
                <a:hlinkClick r:id="rId45" tooltip="Charles's law"/>
              </a:rPr>
              <a:t>Charles's law</a:t>
            </a:r>
            <a:r>
              <a:rPr lang="it-IT" sz="800"/>
              <a:t>.</a:t>
            </a:r>
          </a:p>
          <a:p>
            <a:pPr>
              <a:lnSpc>
                <a:spcPct val="80000"/>
              </a:lnSpc>
            </a:pPr>
            <a:r>
              <a:rPr lang="it-IT" sz="800"/>
              <a:t>His work led him to speculate that a sufficient reduction in temperature would lead to the disappearance of pressure. Thus, he is the first researcher to discuss the concept of an </a:t>
            </a:r>
            <a:r>
              <a:rPr lang="it-IT" sz="800">
                <a:hlinkClick r:id="rId46" tooltip="Absolute zero"/>
              </a:rPr>
              <a:t>absolute zero</a:t>
            </a:r>
            <a:r>
              <a:rPr lang="it-IT" sz="800"/>
              <a:t> of temperature, a concept later extended and rationalised by </a:t>
            </a:r>
            <a:r>
              <a:rPr lang="it-IT" sz="800">
                <a:hlinkClick r:id="rId47" tooltip="William Thomson, 1st Baron Kelvin"/>
              </a:rPr>
              <a:t>William Thomson, 1st Baron Kelvin</a:t>
            </a:r>
            <a:r>
              <a:rPr lang="it-IT" sz="800"/>
              <a:t>.</a:t>
            </a:r>
            <a:endParaRPr lang="it-IT" sz="800" b="1"/>
          </a:p>
          <a:p>
            <a:pPr>
              <a:lnSpc>
                <a:spcPct val="80000"/>
              </a:lnSpc>
            </a:pPr>
            <a:r>
              <a:rPr lang="it-IT" sz="800" b="1"/>
              <a:t>Friction</a:t>
            </a:r>
          </a:p>
          <a:p>
            <a:pPr>
              <a:lnSpc>
                <a:spcPct val="80000"/>
              </a:lnSpc>
            </a:pPr>
            <a:r>
              <a:rPr lang="it-IT" sz="800"/>
              <a:t>In 1699, Amontons published his rediscovery of the laws of </a:t>
            </a:r>
            <a:r>
              <a:rPr lang="it-IT" sz="800">
                <a:hlinkClick r:id="rId48" tooltip="Friction"/>
              </a:rPr>
              <a:t>friction</a:t>
            </a:r>
            <a:r>
              <a:rPr lang="it-IT" sz="800"/>
              <a:t> first put forward by </a:t>
            </a:r>
            <a:r>
              <a:rPr lang="it-IT" sz="800">
                <a:hlinkClick r:id="rId11" tooltip="Leonardo da Vinci"/>
              </a:rPr>
              <a:t>Leonardo da Vinci</a:t>
            </a:r>
            <a:r>
              <a:rPr lang="it-IT" sz="800">
                <a:hlinkClick r:id="rId34"/>
              </a:rPr>
              <a:t>[3]</a:t>
            </a:r>
            <a:r>
              <a:rPr lang="it-IT" sz="800"/>
              <a:t>. Though they were received with some scepticism, the laws were verified by </a:t>
            </a:r>
            <a:r>
              <a:rPr lang="it-IT" sz="800">
                <a:hlinkClick r:id="rId14" tooltip="Charles-Augustin de Coulomb"/>
              </a:rPr>
              <a:t>Charles-Augustin de Coulomb</a:t>
            </a:r>
            <a:r>
              <a:rPr lang="it-IT" sz="800"/>
              <a:t> in 1781</a:t>
            </a:r>
            <a:r>
              <a:rPr lang="it-IT" sz="800">
                <a:hlinkClick r:id="rId34"/>
              </a:rPr>
              <a:t>[4]</a:t>
            </a:r>
            <a:r>
              <a:rPr lang="it-IT" sz="800"/>
              <a:t>.</a:t>
            </a:r>
            <a:endParaRPr lang="it-IT" sz="800" b="1"/>
          </a:p>
          <a:p>
            <a:pPr>
              <a:lnSpc>
                <a:spcPct val="80000"/>
              </a:lnSpc>
            </a:pPr>
            <a:r>
              <a:rPr lang="it-IT" sz="800" b="1"/>
              <a:t>Amontons' Laws of Friction</a:t>
            </a:r>
          </a:p>
          <a:p>
            <a:pPr>
              <a:lnSpc>
                <a:spcPct val="80000"/>
              </a:lnSpc>
            </a:pPr>
            <a:r>
              <a:rPr lang="it-IT" sz="800"/>
              <a:t>Leonardo da Vinci (1452-1519)) can be named as the father of modern tribology as he studied an incredible manifold of tribological subtopics such as: friction, wear, bearing materials, plain bearings, lubrication systems, gears, screw-jacks, and rolling-element bearings. 150 years before Amontons' Laws of Friction were introduced, he had already recorded them in his manuscripts. Hidden or lost for centuries, Leonardo da Vinci's manuscripts were read in Spain a quarter of a millennium later.</a:t>
            </a:r>
          </a:p>
          <a:p>
            <a:pPr>
              <a:lnSpc>
                <a:spcPct val="80000"/>
              </a:lnSpc>
            </a:pPr>
            <a:r>
              <a:rPr lang="it-IT" sz="800"/>
              <a:t>Amontons' Laws of Friction were first recorded in books during the late 17th century.</a:t>
            </a:r>
          </a:p>
          <a:p>
            <a:pPr>
              <a:lnSpc>
                <a:spcPct val="80000"/>
              </a:lnSpc>
            </a:pPr>
            <a:r>
              <a:rPr lang="it-IT" sz="800"/>
              <a:t>There 3 laws of friction are:</a:t>
            </a:r>
            <a:r>
              <a:rPr lang="it-IT" sz="800">
                <a:hlinkClick r:id="rId34"/>
              </a:rPr>
              <a:t>[5]</a:t>
            </a:r>
            <a:endParaRPr lang="it-IT" sz="800"/>
          </a:p>
          <a:p>
            <a:pPr>
              <a:lnSpc>
                <a:spcPct val="80000"/>
              </a:lnSpc>
            </a:pPr>
            <a:r>
              <a:rPr lang="it-IT" sz="800"/>
              <a:t>1. The force of friction is directly proportional to the applied load. (Amontons 1st Law) </a:t>
            </a:r>
          </a:p>
          <a:p>
            <a:pPr>
              <a:lnSpc>
                <a:spcPct val="80000"/>
              </a:lnSpc>
            </a:pPr>
            <a:r>
              <a:rPr lang="it-IT" sz="800"/>
              <a:t>2. The force of friction is independent of the apparent area of contact. (Amontons 2nd Law) </a:t>
            </a:r>
          </a:p>
          <a:p>
            <a:pPr>
              <a:lnSpc>
                <a:spcPct val="80000"/>
              </a:lnSpc>
            </a:pPr>
            <a:r>
              <a:rPr lang="it-IT" sz="800"/>
              <a:t>3. Kinetic friction is independent of the sliding velocity. (Coulomb's Law) </a:t>
            </a:r>
          </a:p>
          <a:p>
            <a:pPr>
              <a:lnSpc>
                <a:spcPct val="80000"/>
              </a:lnSpc>
            </a:pPr>
            <a:r>
              <a:rPr lang="it-IT" sz="800"/>
              <a:t>NOTE: These 3 laws only apply to dry </a:t>
            </a:r>
            <a:r>
              <a:rPr lang="it-IT" sz="800">
                <a:hlinkClick r:id="rId48" tooltip="Friction"/>
              </a:rPr>
              <a:t>friction</a:t>
            </a:r>
            <a:r>
              <a:rPr lang="it-IT" sz="800"/>
              <a:t>, in which the addition of a </a:t>
            </a:r>
            <a:r>
              <a:rPr lang="it-IT" sz="800">
                <a:hlinkClick r:id="rId49" tooltip="Lubricant"/>
              </a:rPr>
              <a:t>lubricant</a:t>
            </a:r>
            <a:r>
              <a:rPr lang="it-IT" sz="800"/>
              <a:t> modifies the tribological properties signifiantly.</a:t>
            </a:r>
          </a:p>
          <a:p>
            <a:pPr>
              <a:lnSpc>
                <a:spcPct val="80000"/>
              </a:lnSpc>
            </a:pPr>
            <a:r>
              <a:rPr lang="it-IT" sz="800" b="1"/>
              <a:t>Guillaume Amontons Biography (1666-1705)</a:t>
            </a:r>
          </a:p>
          <a:p>
            <a:pPr>
              <a:lnSpc>
                <a:spcPct val="80000"/>
              </a:lnSpc>
            </a:pPr>
            <a:r>
              <a:rPr lang="it-IT" sz="800"/>
              <a:t>Nationality French Gender Male Occupation physicist</a:t>
            </a:r>
          </a:p>
          <a:p>
            <a:pPr>
              <a:lnSpc>
                <a:spcPct val="80000"/>
              </a:lnSpc>
            </a:pPr>
            <a:r>
              <a:rPr lang="it-IT" sz="800"/>
              <a:t>Amontons was one of the earliest scientists to develop improved scientific instruments for measuring temperature and pressure. Born in Paris in 1663, Amontons became deaf at a very early age. This apparent tragedy served to steer his interests toward books and academia, and later in life he was said to havebeen thankful for the concentration his deafness provided him. As a youth Amontons attempted to construct a perpetual motion machine, a fruitless attemptthat nevertheless solidified his interest in science and mechanics. After working on several public works projects, Amontons applied his skills to inventing.</a:t>
            </a:r>
          </a:p>
          <a:p>
            <a:pPr>
              <a:lnSpc>
                <a:spcPct val="80000"/>
              </a:lnSpc>
            </a:pPr>
            <a:r>
              <a:rPr lang="it-IT" sz="800"/>
              <a:t>One of his first major projects was the invention in 1687 of an improved hygrometer, a device used to measure humidity and which consisted of a mercury-filled ball that expanded or contracted according to the air's water content. Just a year later he constructed a barometer.</a:t>
            </a:r>
          </a:p>
          <a:p>
            <a:pPr>
              <a:lnSpc>
                <a:spcPct val="80000"/>
              </a:lnSpc>
            </a:pPr>
            <a:r>
              <a:rPr lang="it-IT" sz="800"/>
              <a:t>Beginning in 1695 Amontons worked on several instruments to be used on ships.Many devices of the age relied upon alcohol, mercury, or other liquids to provide a reading; unfortunately, these liquid-based instruments were thrown off by a ship's constant pitching. Several authors have attributed the invention of a fixed-volume air thermometer to Amontons. However, there is some doubtas to whether Amontons truly constructed such a device, and being the invention is credited to Grand Duke Ferdinand II of Tuscany (1610-1670). What </a:t>
            </a:r>
            <a:r>
              <a:rPr lang="it-IT" sz="800" i="1"/>
              <a:t>is</a:t>
            </a:r>
            <a:r>
              <a:rPr lang="it-IT" sz="800"/>
              <a:t> clear is that Amontons did invent a pressure-independent air thermometeras well as a cisternless barometer, both designed for shipboard use.</a:t>
            </a:r>
          </a:p>
          <a:p>
            <a:pPr>
              <a:lnSpc>
                <a:spcPct val="80000"/>
              </a:lnSpc>
            </a:pPr>
            <a:r>
              <a:rPr lang="it-IT" sz="800"/>
              <a:t>Another area of controversy concerning Amonton's life is centered on the theory of an </a:t>
            </a:r>
            <a:r>
              <a:rPr lang="it-IT" sz="800" i="1"/>
              <a:t>absolute zero temperature</a:t>
            </a:r>
            <a:r>
              <a:rPr lang="it-IT" sz="800"/>
              <a:t>. In 1699 Amontons published a series of papers in which he discussed the effect of low temperature upon gas volumes. While he may have considered the possibility of a temperature so low that gas would contract into nothingness, there is little evidence within his papers that Amontons authored the concept of absolute zero. It is quite possible, though, that his work inspired the research of German physicist and mathematician Johann Heinrich Lambert (1728-1777) and William Thomson, a nineteenth-century Irish mathematician and physicist who invented the absolute scale, or Kelvin scale, in 1848.</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5F4CD9-6768-4483-B086-8FBCBD23CA12}" type="slidenum">
              <a:rPr lang="en-US"/>
              <a:pPr/>
              <a:t>15</a:t>
            </a:fld>
            <a:endParaRPr lang="en-US"/>
          </a:p>
        </p:txBody>
      </p:sp>
      <p:sp>
        <p:nvSpPr>
          <p:cNvPr id="256002" name="Rectangle 2"/>
          <p:cNvSpPr>
            <a:spLocks noGrp="1" noRot="1" noChangeAspect="1" noChangeArrowheads="1" noTextEdit="1"/>
          </p:cNvSpPr>
          <p:nvPr>
            <p:ph type="sldImg"/>
          </p:nvPr>
        </p:nvSpPr>
        <p:spPr>
          <a:xfrm>
            <a:off x="992188" y="768350"/>
            <a:ext cx="5114925" cy="3836988"/>
          </a:xfrm>
          <a:ln/>
        </p:spPr>
      </p:sp>
      <p:sp>
        <p:nvSpPr>
          <p:cNvPr id="256003" name="Rectangle 3"/>
          <p:cNvSpPr>
            <a:spLocks noGrp="1" noChangeArrowheads="1"/>
          </p:cNvSpPr>
          <p:nvPr>
            <p:ph type="body" idx="1"/>
          </p:nvPr>
        </p:nvSpPr>
        <p:spPr/>
        <p:txBody>
          <a:bodyPr/>
          <a:lstStyle/>
          <a:p>
            <a:r>
              <a:rPr lang="it-IT" dirty="0"/>
              <a:t>16.412 -&gt; 200.00</a:t>
            </a:r>
          </a:p>
          <a:p>
            <a:r>
              <a:rPr lang="it-IT" dirty="0"/>
              <a:t>22.414 -&gt; 273.15</a:t>
            </a:r>
          </a:p>
          <a:p>
            <a:r>
              <a:rPr lang="it-IT" dirty="0"/>
              <a:t>30.621 -&gt; 373.15</a:t>
            </a:r>
          </a:p>
          <a:p>
            <a:r>
              <a:rPr lang="it-IT" dirty="0"/>
              <a:t>58.900 -&gt; 717.76</a:t>
            </a:r>
          </a:p>
          <a:p>
            <a:r>
              <a:rPr lang="it-IT" dirty="0"/>
              <a:t>si dimostra in effetti che </a:t>
            </a:r>
            <a:r>
              <a:rPr lang="it-IT" dirty="0" err="1"/>
              <a:t>pV</a:t>
            </a:r>
            <a:r>
              <a:rPr lang="it-IT" dirty="0"/>
              <a:t> = f(T) </a:t>
            </a:r>
            <a:r>
              <a:rPr lang="it-IT" dirty="0" smtClean="0"/>
              <a:t>soltanto</a:t>
            </a:r>
          </a:p>
          <a:p>
            <a:endParaRPr lang="it-IT" dirty="0" smtClean="0"/>
          </a:p>
          <a:p>
            <a:r>
              <a:rPr lang="it-IT" dirty="0" err="1" smtClean="0"/>
              <a:t>pV</a:t>
            </a:r>
            <a:r>
              <a:rPr lang="it-IT" dirty="0" smtClean="0"/>
              <a:t> = f(T) segue dall’estrapolazione a p = 0</a:t>
            </a:r>
          </a:p>
          <a:p>
            <a:r>
              <a:rPr lang="it-IT" dirty="0" smtClean="0"/>
              <a:t>16.412/200. = 0.08206</a:t>
            </a:r>
          </a:p>
          <a:p>
            <a:r>
              <a:rPr lang="it-IT" dirty="0" smtClean="0"/>
              <a:t>22.414/273.16 = 0.082054</a:t>
            </a:r>
          </a:p>
          <a:p>
            <a:r>
              <a:rPr lang="it-IT" dirty="0" smtClean="0"/>
              <a:t>30.621/373.15 = 0.08206</a:t>
            </a:r>
          </a:p>
          <a:p>
            <a:r>
              <a:rPr lang="it-IT" dirty="0" smtClean="0"/>
              <a:t>58.900/717.75 = 0.08206</a:t>
            </a:r>
            <a:endParaRPr lang="it-IT"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C5D004-7798-4DA4-9700-401F4192336F}" type="slidenum">
              <a:rPr lang="en-US"/>
              <a:pPr/>
              <a:t>19</a:t>
            </a:fld>
            <a:endParaRPr lang="en-US"/>
          </a:p>
        </p:txBody>
      </p:sp>
      <p:sp>
        <p:nvSpPr>
          <p:cNvPr id="257026" name="Rectangle 2"/>
          <p:cNvSpPr>
            <a:spLocks noGrp="1" noRot="1" noChangeAspect="1" noChangeArrowheads="1" noTextEdit="1"/>
          </p:cNvSpPr>
          <p:nvPr>
            <p:ph type="sldImg"/>
          </p:nvPr>
        </p:nvSpPr>
        <p:spPr>
          <a:xfrm>
            <a:off x="992188" y="768350"/>
            <a:ext cx="5114925" cy="3836988"/>
          </a:xfrm>
          <a:ln/>
        </p:spPr>
      </p:sp>
      <p:sp>
        <p:nvSpPr>
          <p:cNvPr id="257027" name="Rectangle 3"/>
          <p:cNvSpPr>
            <a:spLocks noGrp="1" noChangeArrowheads="1"/>
          </p:cNvSpPr>
          <p:nvPr>
            <p:ph type="body" idx="1"/>
          </p:nvPr>
        </p:nvSpPr>
        <p:spPr/>
        <p:txBody>
          <a:bodyPr/>
          <a:lstStyle/>
          <a:p>
            <a:r>
              <a:rPr lang="it-IT" dirty="0"/>
              <a:t>1 lt atm = 10</a:t>
            </a:r>
            <a:r>
              <a:rPr lang="it-IT" baseline="30000" dirty="0"/>
              <a:t>-3</a:t>
            </a:r>
            <a:r>
              <a:rPr lang="it-IT" dirty="0"/>
              <a:t> m</a:t>
            </a:r>
            <a:r>
              <a:rPr lang="it-IT" baseline="30000" dirty="0"/>
              <a:t>3</a:t>
            </a:r>
            <a:r>
              <a:rPr lang="it-IT" dirty="0"/>
              <a:t> 1.01325 10</a:t>
            </a:r>
            <a:r>
              <a:rPr lang="it-IT" baseline="30000" dirty="0"/>
              <a:t>5</a:t>
            </a:r>
            <a:r>
              <a:rPr lang="it-IT" dirty="0"/>
              <a:t> Nm = 1.01325 10</a:t>
            </a:r>
            <a:r>
              <a:rPr lang="it-IT" baseline="30000" dirty="0"/>
              <a:t>2</a:t>
            </a:r>
            <a:r>
              <a:rPr lang="it-IT" dirty="0"/>
              <a:t> J</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8F48FA-4DD7-4CE8-A00C-08D8B7EA53C4}" type="slidenum">
              <a:rPr lang="en-US"/>
              <a:pPr/>
              <a:t>22</a:t>
            </a:fld>
            <a:endParaRPr lang="en-US"/>
          </a:p>
        </p:txBody>
      </p:sp>
      <p:sp>
        <p:nvSpPr>
          <p:cNvPr id="252930" name="Rectangle 2"/>
          <p:cNvSpPr>
            <a:spLocks noGrp="1" noRot="1" noChangeAspect="1" noChangeArrowheads="1" noTextEdit="1"/>
          </p:cNvSpPr>
          <p:nvPr>
            <p:ph type="sldImg"/>
          </p:nvPr>
        </p:nvSpPr>
        <p:spPr>
          <a:xfrm>
            <a:off x="992188" y="768350"/>
            <a:ext cx="5114925" cy="3836988"/>
          </a:xfrm>
          <a:ln/>
        </p:spPr>
      </p:sp>
      <p:sp>
        <p:nvSpPr>
          <p:cNvPr id="252931" name="Rectangle 3"/>
          <p:cNvSpPr>
            <a:spLocks noGrp="1" noChangeArrowheads="1"/>
          </p:cNvSpPr>
          <p:nvPr>
            <p:ph type="body" idx="1"/>
          </p:nvPr>
        </p:nvSpPr>
        <p:spPr/>
        <p:txBody>
          <a:bodyPr/>
          <a:lstStyle/>
          <a:p>
            <a:r>
              <a:rPr lang="it-IT"/>
              <a:t>si noti il cambiamento di notazione, K diventa Ec, per via di kB</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apr 12</a:t>
            </a:r>
            <a:endParaRPr lang="en-US"/>
          </a:p>
        </p:txBody>
      </p:sp>
      <p:sp>
        <p:nvSpPr>
          <p:cNvPr id="6" name="Slide Number Placeholder 5"/>
          <p:cNvSpPr>
            <a:spLocks noGrp="1"/>
          </p:cNvSpPr>
          <p:nvPr>
            <p:ph type="sldNum" sz="quarter" idx="12"/>
          </p:nvPr>
        </p:nvSpPr>
        <p:spPr/>
        <p:txBody>
          <a:bodyPr/>
          <a:lstStyle>
            <a:lvl1pPr>
              <a:defRPr/>
            </a:lvl1pPr>
          </a:lstStyle>
          <a:p>
            <a:fld id="{BB3DE22E-4345-4BDB-988B-CF703C6F6FEE}" type="slidenum">
              <a:rPr lang="en-US"/>
              <a:pPr/>
              <a:t>‹#›</a:t>
            </a:fld>
            <a:endParaRPr lang="en-US"/>
          </a:p>
        </p:txBody>
      </p:sp>
    </p:spTree>
    <p:extLst>
      <p:ext uri="{BB962C8B-B14F-4D97-AF65-F5344CB8AC3E}">
        <p14:creationId xmlns:p14="http://schemas.microsoft.com/office/powerpoint/2010/main" val="2677263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apr 12</a:t>
            </a:r>
            <a:endParaRPr lang="en-US"/>
          </a:p>
        </p:txBody>
      </p:sp>
      <p:sp>
        <p:nvSpPr>
          <p:cNvPr id="6" name="Slide Number Placeholder 5"/>
          <p:cNvSpPr>
            <a:spLocks noGrp="1"/>
          </p:cNvSpPr>
          <p:nvPr>
            <p:ph type="sldNum" sz="quarter" idx="12"/>
          </p:nvPr>
        </p:nvSpPr>
        <p:spPr/>
        <p:txBody>
          <a:bodyPr/>
          <a:lstStyle>
            <a:lvl1pPr>
              <a:defRPr/>
            </a:lvl1pPr>
          </a:lstStyle>
          <a:p>
            <a:fld id="{B9F0BF82-DD6F-4EFB-B6F2-19AE966ADB11}" type="slidenum">
              <a:rPr lang="en-US"/>
              <a:pPr/>
              <a:t>‹#›</a:t>
            </a:fld>
            <a:endParaRPr lang="en-US"/>
          </a:p>
        </p:txBody>
      </p:sp>
    </p:spTree>
    <p:extLst>
      <p:ext uri="{BB962C8B-B14F-4D97-AF65-F5344CB8AC3E}">
        <p14:creationId xmlns:p14="http://schemas.microsoft.com/office/powerpoint/2010/main" val="95469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88913"/>
            <a:ext cx="2124075" cy="60483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188913"/>
            <a:ext cx="6219825"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apr 12</a:t>
            </a:r>
            <a:endParaRPr lang="en-US"/>
          </a:p>
        </p:txBody>
      </p:sp>
      <p:sp>
        <p:nvSpPr>
          <p:cNvPr id="6" name="Slide Number Placeholder 5"/>
          <p:cNvSpPr>
            <a:spLocks noGrp="1"/>
          </p:cNvSpPr>
          <p:nvPr>
            <p:ph type="sldNum" sz="quarter" idx="12"/>
          </p:nvPr>
        </p:nvSpPr>
        <p:spPr/>
        <p:txBody>
          <a:bodyPr/>
          <a:lstStyle>
            <a:lvl1pPr>
              <a:defRPr/>
            </a:lvl1pPr>
          </a:lstStyle>
          <a:p>
            <a:fld id="{4F4EF46F-DD38-43C9-A8CD-824213CCF25B}" type="slidenum">
              <a:rPr lang="en-US"/>
              <a:pPr/>
              <a:t>‹#›</a:t>
            </a:fld>
            <a:endParaRPr lang="en-US"/>
          </a:p>
        </p:txBody>
      </p:sp>
    </p:spTree>
    <p:extLst>
      <p:ext uri="{BB962C8B-B14F-4D97-AF65-F5344CB8AC3E}">
        <p14:creationId xmlns:p14="http://schemas.microsoft.com/office/powerpoint/2010/main" val="3748642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188913"/>
            <a:ext cx="7221538"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08725"/>
            <a:ext cx="2133600" cy="412750"/>
          </a:xfrm>
        </p:spPr>
        <p:txBody>
          <a:bodyPr/>
          <a:lstStyle>
            <a:lvl1pPr>
              <a:defRPr/>
            </a:lvl1pPr>
          </a:lstStyle>
          <a:p>
            <a:endParaRPr lang="en-US"/>
          </a:p>
        </p:txBody>
      </p:sp>
      <p:sp>
        <p:nvSpPr>
          <p:cNvPr id="6" name="Footer Placeholder 5"/>
          <p:cNvSpPr>
            <a:spLocks noGrp="1"/>
          </p:cNvSpPr>
          <p:nvPr>
            <p:ph type="ftr" sz="quarter" idx="11"/>
          </p:nvPr>
        </p:nvSpPr>
        <p:spPr>
          <a:xfrm>
            <a:off x="3124200" y="6308725"/>
            <a:ext cx="2895600" cy="412750"/>
          </a:xfrm>
        </p:spPr>
        <p:txBody>
          <a:bodyPr/>
          <a:lstStyle>
            <a:lvl1pPr>
              <a:defRPr/>
            </a:lvl1pPr>
          </a:lstStyle>
          <a:p>
            <a:r>
              <a:rPr lang="en-US" smtClean="0"/>
              <a:t>fln apr 12</a:t>
            </a:r>
            <a:endParaRPr lang="en-US"/>
          </a:p>
        </p:txBody>
      </p:sp>
      <p:sp>
        <p:nvSpPr>
          <p:cNvPr id="7" name="Slide Number Placeholder 6"/>
          <p:cNvSpPr>
            <a:spLocks noGrp="1"/>
          </p:cNvSpPr>
          <p:nvPr>
            <p:ph type="sldNum" sz="quarter" idx="12"/>
          </p:nvPr>
        </p:nvSpPr>
        <p:spPr>
          <a:xfrm>
            <a:off x="6553200" y="6308725"/>
            <a:ext cx="2133600" cy="412750"/>
          </a:xfrm>
        </p:spPr>
        <p:txBody>
          <a:bodyPr/>
          <a:lstStyle>
            <a:lvl1pPr>
              <a:defRPr/>
            </a:lvl1pPr>
          </a:lstStyle>
          <a:p>
            <a:fld id="{4DACD55D-BB1E-448C-A77D-36DB86D58051}" type="slidenum">
              <a:rPr lang="en-US"/>
              <a:pPr/>
              <a:t>‹#›</a:t>
            </a:fld>
            <a:endParaRPr lang="en-US"/>
          </a:p>
        </p:txBody>
      </p:sp>
    </p:spTree>
    <p:extLst>
      <p:ext uri="{BB962C8B-B14F-4D97-AF65-F5344CB8AC3E}">
        <p14:creationId xmlns:p14="http://schemas.microsoft.com/office/powerpoint/2010/main" val="2540705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188913"/>
            <a:ext cx="7221538"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052513"/>
            <a:ext cx="4171950" cy="251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721100"/>
            <a:ext cx="4171950" cy="2516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308725"/>
            <a:ext cx="2133600" cy="412750"/>
          </a:xfrm>
        </p:spPr>
        <p:txBody>
          <a:bodyPr/>
          <a:lstStyle>
            <a:lvl1pPr>
              <a:defRPr/>
            </a:lvl1pPr>
          </a:lstStyle>
          <a:p>
            <a:endParaRPr lang="en-US"/>
          </a:p>
        </p:txBody>
      </p:sp>
      <p:sp>
        <p:nvSpPr>
          <p:cNvPr id="7" name="Footer Placeholder 6"/>
          <p:cNvSpPr>
            <a:spLocks noGrp="1"/>
          </p:cNvSpPr>
          <p:nvPr>
            <p:ph type="ftr" sz="quarter" idx="11"/>
          </p:nvPr>
        </p:nvSpPr>
        <p:spPr>
          <a:xfrm>
            <a:off x="3124200" y="6308725"/>
            <a:ext cx="2895600" cy="412750"/>
          </a:xfrm>
        </p:spPr>
        <p:txBody>
          <a:bodyPr/>
          <a:lstStyle>
            <a:lvl1pPr>
              <a:defRPr/>
            </a:lvl1pPr>
          </a:lstStyle>
          <a:p>
            <a:r>
              <a:rPr lang="en-US" smtClean="0"/>
              <a:t>fln apr 12</a:t>
            </a:r>
            <a:endParaRPr lang="en-US"/>
          </a:p>
        </p:txBody>
      </p:sp>
      <p:sp>
        <p:nvSpPr>
          <p:cNvPr id="8" name="Slide Number Placeholder 7"/>
          <p:cNvSpPr>
            <a:spLocks noGrp="1"/>
          </p:cNvSpPr>
          <p:nvPr>
            <p:ph type="sldNum" sz="quarter" idx="12"/>
          </p:nvPr>
        </p:nvSpPr>
        <p:spPr>
          <a:xfrm>
            <a:off x="6553200" y="6308725"/>
            <a:ext cx="2133600" cy="412750"/>
          </a:xfrm>
        </p:spPr>
        <p:txBody>
          <a:bodyPr/>
          <a:lstStyle>
            <a:lvl1pPr>
              <a:defRPr/>
            </a:lvl1pPr>
          </a:lstStyle>
          <a:p>
            <a:fld id="{4AFF057D-5BC4-42B2-BBE2-51D09A51C21E}" type="slidenum">
              <a:rPr lang="en-US"/>
              <a:pPr/>
              <a:t>‹#›</a:t>
            </a:fld>
            <a:endParaRPr lang="en-US"/>
          </a:p>
        </p:txBody>
      </p:sp>
    </p:spTree>
    <p:extLst>
      <p:ext uri="{BB962C8B-B14F-4D97-AF65-F5344CB8AC3E}">
        <p14:creationId xmlns:p14="http://schemas.microsoft.com/office/powerpoint/2010/main" val="4067902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apr 12</a:t>
            </a:r>
            <a:endParaRPr lang="en-US"/>
          </a:p>
        </p:txBody>
      </p:sp>
      <p:sp>
        <p:nvSpPr>
          <p:cNvPr id="6" name="Slide Number Placeholder 5"/>
          <p:cNvSpPr>
            <a:spLocks noGrp="1"/>
          </p:cNvSpPr>
          <p:nvPr>
            <p:ph type="sldNum" sz="quarter" idx="12"/>
          </p:nvPr>
        </p:nvSpPr>
        <p:spPr/>
        <p:txBody>
          <a:bodyPr/>
          <a:lstStyle>
            <a:lvl1pPr>
              <a:defRPr/>
            </a:lvl1pPr>
          </a:lstStyle>
          <a:p>
            <a:fld id="{3D07D901-CDC2-4621-90A2-C36A9FA088E9}" type="slidenum">
              <a:rPr lang="en-US"/>
              <a:pPr/>
              <a:t>‹#›</a:t>
            </a:fld>
            <a:endParaRPr lang="en-US"/>
          </a:p>
        </p:txBody>
      </p:sp>
    </p:spTree>
    <p:extLst>
      <p:ext uri="{BB962C8B-B14F-4D97-AF65-F5344CB8AC3E}">
        <p14:creationId xmlns:p14="http://schemas.microsoft.com/office/powerpoint/2010/main" val="391937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apr 12</a:t>
            </a:r>
            <a:endParaRPr lang="en-US"/>
          </a:p>
        </p:txBody>
      </p:sp>
      <p:sp>
        <p:nvSpPr>
          <p:cNvPr id="6" name="Slide Number Placeholder 5"/>
          <p:cNvSpPr>
            <a:spLocks noGrp="1"/>
          </p:cNvSpPr>
          <p:nvPr>
            <p:ph type="sldNum" sz="quarter" idx="12"/>
          </p:nvPr>
        </p:nvSpPr>
        <p:spPr/>
        <p:txBody>
          <a:bodyPr/>
          <a:lstStyle>
            <a:lvl1pPr>
              <a:defRPr/>
            </a:lvl1pPr>
          </a:lstStyle>
          <a:p>
            <a:fld id="{1A0F53EF-35C5-4429-94CB-4C347380B3A9}" type="slidenum">
              <a:rPr lang="en-US"/>
              <a:pPr/>
              <a:t>‹#›</a:t>
            </a:fld>
            <a:endParaRPr lang="en-US"/>
          </a:p>
        </p:txBody>
      </p:sp>
    </p:spTree>
    <p:extLst>
      <p:ext uri="{BB962C8B-B14F-4D97-AF65-F5344CB8AC3E}">
        <p14:creationId xmlns:p14="http://schemas.microsoft.com/office/powerpoint/2010/main" val="3020788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52513"/>
            <a:ext cx="41719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52513"/>
            <a:ext cx="41719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apr 12</a:t>
            </a:r>
            <a:endParaRPr lang="en-US"/>
          </a:p>
        </p:txBody>
      </p:sp>
      <p:sp>
        <p:nvSpPr>
          <p:cNvPr id="7" name="Slide Number Placeholder 6"/>
          <p:cNvSpPr>
            <a:spLocks noGrp="1"/>
          </p:cNvSpPr>
          <p:nvPr>
            <p:ph type="sldNum" sz="quarter" idx="12"/>
          </p:nvPr>
        </p:nvSpPr>
        <p:spPr/>
        <p:txBody>
          <a:bodyPr/>
          <a:lstStyle>
            <a:lvl1pPr>
              <a:defRPr/>
            </a:lvl1pPr>
          </a:lstStyle>
          <a:p>
            <a:fld id="{F1868C0D-CB92-497C-A0D2-560525E7B448}" type="slidenum">
              <a:rPr lang="en-US"/>
              <a:pPr/>
              <a:t>‹#›</a:t>
            </a:fld>
            <a:endParaRPr lang="en-US"/>
          </a:p>
        </p:txBody>
      </p:sp>
    </p:spTree>
    <p:extLst>
      <p:ext uri="{BB962C8B-B14F-4D97-AF65-F5344CB8AC3E}">
        <p14:creationId xmlns:p14="http://schemas.microsoft.com/office/powerpoint/2010/main" val="2697949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fln apr 12</a:t>
            </a:r>
            <a:endParaRPr lang="en-US"/>
          </a:p>
        </p:txBody>
      </p:sp>
      <p:sp>
        <p:nvSpPr>
          <p:cNvPr id="9" name="Slide Number Placeholder 8"/>
          <p:cNvSpPr>
            <a:spLocks noGrp="1"/>
          </p:cNvSpPr>
          <p:nvPr>
            <p:ph type="sldNum" sz="quarter" idx="12"/>
          </p:nvPr>
        </p:nvSpPr>
        <p:spPr/>
        <p:txBody>
          <a:bodyPr/>
          <a:lstStyle>
            <a:lvl1pPr>
              <a:defRPr/>
            </a:lvl1pPr>
          </a:lstStyle>
          <a:p>
            <a:fld id="{987235CE-438A-42BE-9D1F-21F8A93939E7}" type="slidenum">
              <a:rPr lang="en-US"/>
              <a:pPr/>
              <a:t>‹#›</a:t>
            </a:fld>
            <a:endParaRPr lang="en-US"/>
          </a:p>
        </p:txBody>
      </p:sp>
    </p:spTree>
    <p:extLst>
      <p:ext uri="{BB962C8B-B14F-4D97-AF65-F5344CB8AC3E}">
        <p14:creationId xmlns:p14="http://schemas.microsoft.com/office/powerpoint/2010/main" val="383959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fln apr 12</a:t>
            </a:r>
            <a:endParaRPr lang="en-US"/>
          </a:p>
        </p:txBody>
      </p:sp>
      <p:sp>
        <p:nvSpPr>
          <p:cNvPr id="5" name="Slide Number Placeholder 4"/>
          <p:cNvSpPr>
            <a:spLocks noGrp="1"/>
          </p:cNvSpPr>
          <p:nvPr>
            <p:ph type="sldNum" sz="quarter" idx="12"/>
          </p:nvPr>
        </p:nvSpPr>
        <p:spPr/>
        <p:txBody>
          <a:bodyPr/>
          <a:lstStyle>
            <a:lvl1pPr>
              <a:defRPr/>
            </a:lvl1pPr>
          </a:lstStyle>
          <a:p>
            <a:fld id="{E6E97CED-3BC3-4351-AC5B-623B170DD79B}" type="slidenum">
              <a:rPr lang="en-US"/>
              <a:pPr/>
              <a:t>‹#›</a:t>
            </a:fld>
            <a:endParaRPr lang="en-US"/>
          </a:p>
        </p:txBody>
      </p:sp>
    </p:spTree>
    <p:extLst>
      <p:ext uri="{BB962C8B-B14F-4D97-AF65-F5344CB8AC3E}">
        <p14:creationId xmlns:p14="http://schemas.microsoft.com/office/powerpoint/2010/main" val="781642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fln apr 12</a:t>
            </a:r>
            <a:endParaRPr lang="en-US"/>
          </a:p>
        </p:txBody>
      </p:sp>
      <p:sp>
        <p:nvSpPr>
          <p:cNvPr id="4" name="Slide Number Placeholder 3"/>
          <p:cNvSpPr>
            <a:spLocks noGrp="1"/>
          </p:cNvSpPr>
          <p:nvPr>
            <p:ph type="sldNum" sz="quarter" idx="12"/>
          </p:nvPr>
        </p:nvSpPr>
        <p:spPr/>
        <p:txBody>
          <a:bodyPr/>
          <a:lstStyle>
            <a:lvl1pPr>
              <a:defRPr/>
            </a:lvl1pPr>
          </a:lstStyle>
          <a:p>
            <a:fld id="{B70CE760-5CA6-4FE2-B5D7-F3A84D1BDDBE}" type="slidenum">
              <a:rPr lang="en-US"/>
              <a:pPr/>
              <a:t>‹#›</a:t>
            </a:fld>
            <a:endParaRPr lang="en-US"/>
          </a:p>
        </p:txBody>
      </p:sp>
    </p:spTree>
    <p:extLst>
      <p:ext uri="{BB962C8B-B14F-4D97-AF65-F5344CB8AC3E}">
        <p14:creationId xmlns:p14="http://schemas.microsoft.com/office/powerpoint/2010/main" val="292444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apr 12</a:t>
            </a:r>
            <a:endParaRPr lang="en-US"/>
          </a:p>
        </p:txBody>
      </p:sp>
      <p:sp>
        <p:nvSpPr>
          <p:cNvPr id="7" name="Slide Number Placeholder 6"/>
          <p:cNvSpPr>
            <a:spLocks noGrp="1"/>
          </p:cNvSpPr>
          <p:nvPr>
            <p:ph type="sldNum" sz="quarter" idx="12"/>
          </p:nvPr>
        </p:nvSpPr>
        <p:spPr/>
        <p:txBody>
          <a:bodyPr/>
          <a:lstStyle>
            <a:lvl1pPr>
              <a:defRPr/>
            </a:lvl1pPr>
          </a:lstStyle>
          <a:p>
            <a:fld id="{494BC11A-D091-4BC1-9AF5-8958D1D90273}" type="slidenum">
              <a:rPr lang="en-US"/>
              <a:pPr/>
              <a:t>‹#›</a:t>
            </a:fld>
            <a:endParaRPr lang="en-US"/>
          </a:p>
        </p:txBody>
      </p:sp>
    </p:spTree>
    <p:extLst>
      <p:ext uri="{BB962C8B-B14F-4D97-AF65-F5344CB8AC3E}">
        <p14:creationId xmlns:p14="http://schemas.microsoft.com/office/powerpoint/2010/main" val="3319505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apr 12</a:t>
            </a:r>
            <a:endParaRPr lang="en-US"/>
          </a:p>
        </p:txBody>
      </p:sp>
      <p:sp>
        <p:nvSpPr>
          <p:cNvPr id="7" name="Slide Number Placeholder 6"/>
          <p:cNvSpPr>
            <a:spLocks noGrp="1"/>
          </p:cNvSpPr>
          <p:nvPr>
            <p:ph type="sldNum" sz="quarter" idx="12"/>
          </p:nvPr>
        </p:nvSpPr>
        <p:spPr/>
        <p:txBody>
          <a:bodyPr/>
          <a:lstStyle>
            <a:lvl1pPr>
              <a:defRPr/>
            </a:lvl1pPr>
          </a:lstStyle>
          <a:p>
            <a:fld id="{91EB9E41-83E2-4CA1-9ECC-AD967B8D893E}" type="slidenum">
              <a:rPr lang="en-US"/>
              <a:pPr/>
              <a:t>‹#›</a:t>
            </a:fld>
            <a:endParaRPr lang="en-US"/>
          </a:p>
        </p:txBody>
      </p:sp>
    </p:spTree>
    <p:extLst>
      <p:ext uri="{BB962C8B-B14F-4D97-AF65-F5344CB8AC3E}">
        <p14:creationId xmlns:p14="http://schemas.microsoft.com/office/powerpoint/2010/main" val="97110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03350" y="188913"/>
            <a:ext cx="7221538"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323850" y="1052513"/>
            <a:ext cx="8496300"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308725"/>
            <a:ext cx="2133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01" name="Rectangle 5"/>
          <p:cNvSpPr>
            <a:spLocks noGrp="1" noChangeArrowheads="1"/>
          </p:cNvSpPr>
          <p:nvPr>
            <p:ph type="ftr" sz="quarter" idx="3"/>
          </p:nvPr>
        </p:nvSpPr>
        <p:spPr bwMode="auto">
          <a:xfrm>
            <a:off x="3124200" y="6308725"/>
            <a:ext cx="289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smtClean="0"/>
              <a:t>fln apr 12</a:t>
            </a:r>
            <a:endParaRPr lang="en-US"/>
          </a:p>
        </p:txBody>
      </p:sp>
      <p:sp>
        <p:nvSpPr>
          <p:cNvPr id="4102" name="Rectangle 6"/>
          <p:cNvSpPr>
            <a:spLocks noGrp="1" noChangeArrowheads="1"/>
          </p:cNvSpPr>
          <p:nvPr>
            <p:ph type="sldNum" sz="quarter" idx="4"/>
          </p:nvPr>
        </p:nvSpPr>
        <p:spPr bwMode="auto">
          <a:xfrm>
            <a:off x="6553200" y="6308725"/>
            <a:ext cx="2133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D5BD713-AB55-4478-83A3-4522474B71EC}" type="slidenum">
              <a:rPr lang="en-US"/>
              <a:pPr/>
              <a:t>‹#›</a:t>
            </a:fld>
            <a:endParaRPr lang="en-US"/>
          </a:p>
        </p:txBody>
      </p:sp>
      <p:graphicFrame>
        <p:nvGraphicFramePr>
          <p:cNvPr id="4103" name="Object 7"/>
          <p:cNvGraphicFramePr>
            <a:graphicFrameLocks noChangeAspect="1"/>
          </p:cNvGraphicFramePr>
          <p:nvPr/>
        </p:nvGraphicFramePr>
        <p:xfrm>
          <a:off x="323850" y="115888"/>
          <a:ext cx="831850" cy="908050"/>
        </p:xfrm>
        <a:graphic>
          <a:graphicData uri="http://schemas.openxmlformats.org/presentationml/2006/ole">
            <mc:AlternateContent xmlns:mc="http://schemas.openxmlformats.org/markup-compatibility/2006">
              <mc:Choice xmlns:v="urn:schemas-microsoft-com:vml" Requires="v">
                <p:oleObj spid="_x0000_s4109" r:id="rId16" imgW="815411" imgH="906859" progId="">
                  <p:embed/>
                </p:oleObj>
              </mc:Choice>
              <mc:Fallback>
                <p:oleObj r:id="rId16" imgW="815411" imgH="906859" progId="">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3850" y="115888"/>
                        <a:ext cx="831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Line 8"/>
          <p:cNvSpPr>
            <a:spLocks noChangeShapeType="1"/>
          </p:cNvSpPr>
          <p:nvPr/>
        </p:nvSpPr>
        <p:spPr bwMode="auto">
          <a:xfrm>
            <a:off x="1476375" y="765175"/>
            <a:ext cx="7056438" cy="0"/>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ctr" rtl="0" fontAlgn="base">
        <a:spcBef>
          <a:spcPct val="0"/>
        </a:spcBef>
        <a:spcAft>
          <a:spcPct val="0"/>
        </a:spcAft>
        <a:defRPr sz="2800">
          <a:solidFill>
            <a:schemeClr val="tx2"/>
          </a:solidFill>
          <a:latin typeface="+mj-lt"/>
          <a:ea typeface="+mj-ea"/>
          <a:cs typeface="+mj-cs"/>
        </a:defRPr>
      </a:lvl1pPr>
      <a:lvl2pPr algn="ctr" rtl="0" fontAlgn="base">
        <a:spcBef>
          <a:spcPct val="0"/>
        </a:spcBef>
        <a:spcAft>
          <a:spcPct val="0"/>
        </a:spcAft>
        <a:defRPr sz="2800">
          <a:solidFill>
            <a:schemeClr val="tx2"/>
          </a:solidFill>
          <a:latin typeface="Arial" pitchFamily="34" charset="0"/>
        </a:defRPr>
      </a:lvl2pPr>
      <a:lvl3pPr algn="ctr" rtl="0" fontAlgn="base">
        <a:spcBef>
          <a:spcPct val="0"/>
        </a:spcBef>
        <a:spcAft>
          <a:spcPct val="0"/>
        </a:spcAft>
        <a:defRPr sz="2800">
          <a:solidFill>
            <a:schemeClr val="tx2"/>
          </a:solidFill>
          <a:latin typeface="Arial" pitchFamily="34" charset="0"/>
        </a:defRPr>
      </a:lvl3pPr>
      <a:lvl4pPr algn="ctr" rtl="0" fontAlgn="base">
        <a:spcBef>
          <a:spcPct val="0"/>
        </a:spcBef>
        <a:spcAft>
          <a:spcPct val="0"/>
        </a:spcAft>
        <a:defRPr sz="2800">
          <a:solidFill>
            <a:schemeClr val="tx2"/>
          </a:solidFill>
          <a:latin typeface="Arial" pitchFamily="34" charset="0"/>
        </a:defRPr>
      </a:lvl4pPr>
      <a:lvl5pPr algn="ctr" rtl="0" fontAlgn="base">
        <a:spcBef>
          <a:spcPct val="0"/>
        </a:spcBef>
        <a:spcAft>
          <a:spcPct val="0"/>
        </a:spcAft>
        <a:defRPr sz="2800">
          <a:solidFill>
            <a:schemeClr val="tx2"/>
          </a:solidFill>
          <a:latin typeface="Arial" pitchFamily="34" charset="0"/>
        </a:defRPr>
      </a:lvl5pPr>
      <a:lvl6pPr marL="457200" algn="ctr" rtl="0" fontAlgn="base">
        <a:spcBef>
          <a:spcPct val="0"/>
        </a:spcBef>
        <a:spcAft>
          <a:spcPct val="0"/>
        </a:spcAft>
        <a:defRPr sz="2800">
          <a:solidFill>
            <a:schemeClr val="tx2"/>
          </a:solidFill>
          <a:latin typeface="Arial" pitchFamily="34" charset="0"/>
        </a:defRPr>
      </a:lvl6pPr>
      <a:lvl7pPr marL="914400" algn="ctr" rtl="0" fontAlgn="base">
        <a:spcBef>
          <a:spcPct val="0"/>
        </a:spcBef>
        <a:spcAft>
          <a:spcPct val="0"/>
        </a:spcAft>
        <a:defRPr sz="2800">
          <a:solidFill>
            <a:schemeClr val="tx2"/>
          </a:solidFill>
          <a:latin typeface="Arial" pitchFamily="34" charset="0"/>
        </a:defRPr>
      </a:lvl7pPr>
      <a:lvl8pPr marL="1371600" algn="ctr" rtl="0" fontAlgn="base">
        <a:spcBef>
          <a:spcPct val="0"/>
        </a:spcBef>
        <a:spcAft>
          <a:spcPct val="0"/>
        </a:spcAft>
        <a:defRPr sz="2800">
          <a:solidFill>
            <a:schemeClr val="tx2"/>
          </a:solidFill>
          <a:latin typeface="Arial" pitchFamily="34" charset="0"/>
        </a:defRPr>
      </a:lvl8pPr>
      <a:lvl9pPr marL="1828800" algn="ctr" rtl="0" fontAlgn="base">
        <a:spcBef>
          <a:spcPct val="0"/>
        </a:spcBef>
        <a:spcAft>
          <a:spcPct val="0"/>
        </a:spcAft>
        <a:defRPr sz="2800">
          <a:solidFill>
            <a:schemeClr val="tx2"/>
          </a:solidFill>
          <a:latin typeface="Arial"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4.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notesSlide" Target="../notesSlides/notesSlide10.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24.wmf"/><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apr 12</a:t>
            </a:r>
            <a:endParaRPr lang="en-US"/>
          </a:p>
        </p:txBody>
      </p:sp>
      <p:sp>
        <p:nvSpPr>
          <p:cNvPr id="7" name="Slide Number Placeholder 5"/>
          <p:cNvSpPr>
            <a:spLocks noGrp="1"/>
          </p:cNvSpPr>
          <p:nvPr>
            <p:ph type="sldNum" sz="quarter" idx="12"/>
          </p:nvPr>
        </p:nvSpPr>
        <p:spPr/>
        <p:txBody>
          <a:bodyPr/>
          <a:lstStyle/>
          <a:p>
            <a:fld id="{3FB06696-FEC3-4915-8011-B36173552E1F}" type="slidenum">
              <a:rPr lang="en-US"/>
              <a:pPr/>
              <a:t>1</a:t>
            </a:fld>
            <a:endParaRPr lang="en-US"/>
          </a:p>
        </p:txBody>
      </p:sp>
      <p:sp>
        <p:nvSpPr>
          <p:cNvPr id="2053" name="Rectangle 5"/>
          <p:cNvSpPr>
            <a:spLocks noGrp="1" noChangeArrowheads="1"/>
          </p:cNvSpPr>
          <p:nvPr>
            <p:ph type="subTitle" idx="1"/>
          </p:nvPr>
        </p:nvSpPr>
        <p:spPr>
          <a:xfrm>
            <a:off x="1403350" y="5157788"/>
            <a:ext cx="6400800" cy="1081087"/>
          </a:xfrm>
        </p:spPr>
        <p:txBody>
          <a:bodyPr/>
          <a:lstStyle/>
          <a:p>
            <a:r>
              <a:rPr lang="it-IT" dirty="0"/>
              <a:t>Corso di Fisica per Farmacia Rimini </a:t>
            </a:r>
          </a:p>
          <a:p>
            <a:r>
              <a:rPr lang="it-IT"/>
              <a:t>AA </a:t>
            </a:r>
            <a:r>
              <a:rPr lang="it-IT" smtClean="0"/>
              <a:t>2011/12</a:t>
            </a:r>
            <a:endParaRPr lang="it-IT"/>
          </a:p>
        </p:txBody>
      </p:sp>
      <p:sp>
        <p:nvSpPr>
          <p:cNvPr id="2054" name="Text Box 6"/>
          <p:cNvSpPr txBox="1">
            <a:spLocks noChangeArrowheads="1"/>
          </p:cNvSpPr>
          <p:nvPr/>
        </p:nvSpPr>
        <p:spPr bwMode="auto">
          <a:xfrm>
            <a:off x="2916238" y="4292600"/>
            <a:ext cx="3333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3600">
                <a:solidFill>
                  <a:schemeClr val="accent2"/>
                </a:solidFill>
              </a:rPr>
              <a:t>Termodinamica</a:t>
            </a:r>
          </a:p>
        </p:txBody>
      </p:sp>
      <p:pic>
        <p:nvPicPr>
          <p:cNvPr id="2057" name="Picture 9" descr="fuoc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628775"/>
            <a:ext cx="3022600" cy="226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apr 12</a:t>
            </a:r>
            <a:endParaRPr lang="en-US"/>
          </a:p>
        </p:txBody>
      </p:sp>
      <p:sp>
        <p:nvSpPr>
          <p:cNvPr id="7" name="Slide Number Placeholder 5"/>
          <p:cNvSpPr>
            <a:spLocks noGrp="1"/>
          </p:cNvSpPr>
          <p:nvPr>
            <p:ph type="sldNum" sz="quarter" idx="12"/>
          </p:nvPr>
        </p:nvSpPr>
        <p:spPr/>
        <p:txBody>
          <a:bodyPr/>
          <a:lstStyle/>
          <a:p>
            <a:fld id="{17F2546F-46D8-4459-8861-D22AAA290FAE}" type="slidenum">
              <a:rPr lang="en-US"/>
              <a:pPr/>
              <a:t>10</a:t>
            </a:fld>
            <a:endParaRPr lang="en-US"/>
          </a:p>
        </p:txBody>
      </p:sp>
      <p:sp>
        <p:nvSpPr>
          <p:cNvPr id="122882" name="Rectangle 2"/>
          <p:cNvSpPr>
            <a:spLocks noGrp="1" noChangeArrowheads="1"/>
          </p:cNvSpPr>
          <p:nvPr>
            <p:ph type="title"/>
          </p:nvPr>
        </p:nvSpPr>
        <p:spPr/>
        <p:txBody>
          <a:bodyPr/>
          <a:lstStyle/>
          <a:p>
            <a:r>
              <a:rPr lang="it-IT"/>
              <a:t>I gas</a:t>
            </a:r>
          </a:p>
        </p:txBody>
      </p:sp>
      <p:sp>
        <p:nvSpPr>
          <p:cNvPr id="122883" name="Rectangle 3"/>
          <p:cNvSpPr>
            <a:spLocks noGrp="1" noChangeArrowheads="1"/>
          </p:cNvSpPr>
          <p:nvPr>
            <p:ph type="body" idx="1"/>
          </p:nvPr>
        </p:nvSpPr>
        <p:spPr>
          <a:xfrm>
            <a:off x="323850" y="981075"/>
            <a:ext cx="8424863" cy="5256213"/>
          </a:xfrm>
          <a:ln/>
          <a:extLst>
            <a:ext uri="{91240B29-F687-4F45-9708-019B960494DF}">
              <a14:hiddenLine xmlns:a14="http://schemas.microsoft.com/office/drawing/2010/main" w="9525">
                <a:solidFill>
                  <a:srgbClr val="008000"/>
                </a:solidFill>
                <a:miter lim="800000"/>
                <a:headEnd/>
                <a:tailEnd/>
              </a14:hiddenLine>
            </a:ext>
          </a:extLst>
        </p:spPr>
        <p:txBody>
          <a:bodyPr/>
          <a:lstStyle/>
          <a:p>
            <a:r>
              <a:rPr lang="it-IT" sz="2400">
                <a:cs typeface="Arial" pitchFamily="34" charset="0"/>
              </a:rPr>
              <a:t>microscopicamente un gas è un insieme di tante molecole (1 mole contiene N</a:t>
            </a:r>
            <a:r>
              <a:rPr lang="it-IT" sz="2400" baseline="-25000">
                <a:cs typeface="Arial" pitchFamily="34" charset="0"/>
              </a:rPr>
              <a:t>Av</a:t>
            </a:r>
            <a:r>
              <a:rPr lang="it-IT" sz="2400">
                <a:cs typeface="Arial" pitchFamily="34" charset="0"/>
              </a:rPr>
              <a:t> molecole) che si muovono di moto casuale suscettibile di descrizione statistica</a:t>
            </a:r>
          </a:p>
          <a:p>
            <a:endParaRPr lang="it-IT" sz="2400">
              <a:cs typeface="Arial" pitchFamily="34" charset="0"/>
            </a:endParaRPr>
          </a:p>
          <a:p>
            <a:endParaRPr lang="it-IT" sz="2400">
              <a:cs typeface="Arial" pitchFamily="34" charset="0"/>
            </a:endParaRPr>
          </a:p>
          <a:p>
            <a:endParaRPr lang="it-IT" sz="2400">
              <a:cs typeface="Arial" pitchFamily="34" charset="0"/>
            </a:endParaRPr>
          </a:p>
          <a:p>
            <a:endParaRPr lang="it-IT" sz="2400">
              <a:cs typeface="Arial" pitchFamily="34" charset="0"/>
            </a:endParaRPr>
          </a:p>
          <a:p>
            <a:r>
              <a:rPr lang="it-IT" sz="2400">
                <a:cs typeface="Arial" pitchFamily="34" charset="0"/>
              </a:rPr>
              <a:t>come già detto,</a:t>
            </a:r>
            <a:r>
              <a:rPr lang="it-IT" sz="2400">
                <a:solidFill>
                  <a:srgbClr val="009900"/>
                </a:solidFill>
                <a:cs typeface="Arial" pitchFamily="34" charset="0"/>
              </a:rPr>
              <a:t> macroscopicamente il gas in equilibrio è descrivibile mediante pochi parametri</a:t>
            </a:r>
            <a:r>
              <a:rPr lang="it-IT" sz="2400">
                <a:cs typeface="Arial" pitchFamily="34" charset="0"/>
              </a:rPr>
              <a:t>: </a:t>
            </a:r>
            <a:r>
              <a:rPr lang="it-IT" sz="2400">
                <a:solidFill>
                  <a:srgbClr val="FF3399"/>
                </a:solidFill>
                <a:cs typeface="Arial" pitchFamily="34" charset="0"/>
              </a:rPr>
              <a:t>il volume occupato dal gas, V</a:t>
            </a:r>
            <a:r>
              <a:rPr lang="it-IT" sz="2400">
                <a:cs typeface="Arial" pitchFamily="34" charset="0"/>
              </a:rPr>
              <a:t>, </a:t>
            </a:r>
            <a:r>
              <a:rPr lang="it-IT" sz="2400">
                <a:solidFill>
                  <a:schemeClr val="accent2"/>
                </a:solidFill>
                <a:cs typeface="Arial" pitchFamily="34" charset="0"/>
              </a:rPr>
              <a:t>la pressione, p</a:t>
            </a:r>
            <a:r>
              <a:rPr lang="it-IT" sz="2400">
                <a:cs typeface="Arial" pitchFamily="34" charset="0"/>
              </a:rPr>
              <a:t>, </a:t>
            </a:r>
            <a:r>
              <a:rPr lang="it-IT" sz="2400">
                <a:solidFill>
                  <a:srgbClr val="CC0000"/>
                </a:solidFill>
                <a:cs typeface="Arial" pitchFamily="34" charset="0"/>
              </a:rPr>
              <a:t>la temperatura T (o </a:t>
            </a:r>
            <a:r>
              <a:rPr lang="el-GR" sz="2400">
                <a:solidFill>
                  <a:srgbClr val="CC0000"/>
                </a:solidFill>
                <a:cs typeface="Arial" pitchFamily="34" charset="0"/>
              </a:rPr>
              <a:t>θ</a:t>
            </a:r>
            <a:r>
              <a:rPr lang="it-IT" sz="2400">
                <a:solidFill>
                  <a:srgbClr val="CC0000"/>
                </a:solidFill>
                <a:cs typeface="Arial" pitchFamily="34" charset="0"/>
              </a:rPr>
              <a:t>)</a:t>
            </a:r>
            <a:r>
              <a:rPr lang="it-IT" sz="2400">
                <a:cs typeface="Arial" pitchFamily="34" charset="0"/>
              </a:rPr>
              <a:t> – descrizione termodinamica</a:t>
            </a:r>
          </a:p>
          <a:p>
            <a:r>
              <a:rPr lang="it-IT" sz="2400">
                <a:cs typeface="Arial" pitchFamily="34" charset="0"/>
              </a:rPr>
              <a:t>vediamo prima la relazione fra i parametri macroscopici e poi l’interpretazione microscopica </a:t>
            </a:r>
            <a:endParaRPr lang="el-GR" sz="2400">
              <a:cs typeface="Arial" pitchFamily="34" charset="0"/>
            </a:endParaRPr>
          </a:p>
        </p:txBody>
      </p:sp>
      <p:pic>
        <p:nvPicPr>
          <p:cNvPr id="122885" name="Picture 5" descr="img0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0000">
            <a:off x="3055938" y="2236788"/>
            <a:ext cx="2427287" cy="1665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apr 12</a:t>
            </a:r>
            <a:endParaRPr lang="en-US"/>
          </a:p>
        </p:txBody>
      </p:sp>
      <p:sp>
        <p:nvSpPr>
          <p:cNvPr id="6" name="Slide Number Placeholder 5"/>
          <p:cNvSpPr>
            <a:spLocks noGrp="1"/>
          </p:cNvSpPr>
          <p:nvPr>
            <p:ph type="sldNum" sz="quarter" idx="12"/>
          </p:nvPr>
        </p:nvSpPr>
        <p:spPr/>
        <p:txBody>
          <a:bodyPr/>
          <a:lstStyle/>
          <a:p>
            <a:fld id="{0415A4DE-0AC5-468F-8902-1F43D4600455}" type="slidenum">
              <a:rPr lang="en-US"/>
              <a:pPr/>
              <a:t>11</a:t>
            </a:fld>
            <a:endParaRPr lang="en-US"/>
          </a:p>
        </p:txBody>
      </p:sp>
      <p:sp>
        <p:nvSpPr>
          <p:cNvPr id="193538" name="Rectangle 2"/>
          <p:cNvSpPr>
            <a:spLocks noGrp="1" noChangeArrowheads="1"/>
          </p:cNvSpPr>
          <p:nvPr>
            <p:ph type="title"/>
          </p:nvPr>
        </p:nvSpPr>
        <p:spPr/>
        <p:txBody>
          <a:bodyPr/>
          <a:lstStyle/>
          <a:p>
            <a:r>
              <a:rPr lang="it-IT"/>
              <a:t>Il gas perfetto</a:t>
            </a:r>
          </a:p>
        </p:txBody>
      </p:sp>
      <p:sp>
        <p:nvSpPr>
          <p:cNvPr id="193539" name="Rectangle 3"/>
          <p:cNvSpPr>
            <a:spLocks noGrp="1" noChangeArrowheads="1"/>
          </p:cNvSpPr>
          <p:nvPr>
            <p:ph type="body" idx="1"/>
          </p:nvPr>
        </p:nvSpPr>
        <p:spPr/>
        <p:txBody>
          <a:bodyPr/>
          <a:lstStyle/>
          <a:p>
            <a:pPr>
              <a:lnSpc>
                <a:spcPct val="90000"/>
              </a:lnSpc>
            </a:pPr>
            <a:r>
              <a:rPr lang="it-IT" sz="2700"/>
              <a:t>è un semplice sistema termodinamico, con cui è facile lavorare</a:t>
            </a:r>
          </a:p>
          <a:p>
            <a:pPr>
              <a:lnSpc>
                <a:spcPct val="90000"/>
              </a:lnSpc>
            </a:pPr>
            <a:r>
              <a:rPr lang="it-IT" sz="2700"/>
              <a:t>è una buona approssimazione per gas reali rarefatti (a bassa p) e ad alta temperatura</a:t>
            </a:r>
          </a:p>
          <a:p>
            <a:pPr>
              <a:lnSpc>
                <a:spcPct val="90000"/>
              </a:lnSpc>
            </a:pPr>
            <a:r>
              <a:rPr lang="it-IT" sz="2700"/>
              <a:t>caratteristiche microscopiche:</a:t>
            </a:r>
            <a:r>
              <a:rPr lang="it-IT" sz="2600"/>
              <a:t> </a:t>
            </a:r>
          </a:p>
          <a:p>
            <a:pPr lvl="1">
              <a:lnSpc>
                <a:spcPct val="90000"/>
              </a:lnSpc>
            </a:pPr>
            <a:r>
              <a:rPr lang="it-IT" sz="2300">
                <a:solidFill>
                  <a:srgbClr val="008000"/>
                </a:solidFill>
              </a:rPr>
              <a:t>numero molecole molto grande (~ N</a:t>
            </a:r>
            <a:r>
              <a:rPr lang="it-IT" sz="2300" baseline="-25000">
                <a:solidFill>
                  <a:srgbClr val="008000"/>
                </a:solidFill>
              </a:rPr>
              <a:t>Av</a:t>
            </a:r>
            <a:r>
              <a:rPr lang="it-IT" sz="2300">
                <a:solidFill>
                  <a:srgbClr val="008000"/>
                </a:solidFill>
              </a:rPr>
              <a:t>),</a:t>
            </a:r>
          </a:p>
          <a:p>
            <a:pPr lvl="1">
              <a:lnSpc>
                <a:spcPct val="90000"/>
              </a:lnSpc>
            </a:pPr>
            <a:r>
              <a:rPr lang="it-IT" sz="2300">
                <a:solidFill>
                  <a:srgbClr val="FF0000"/>
                </a:solidFill>
              </a:rPr>
              <a:t>volume (gas) &gt;&gt; volume (proprio delle molecole),</a:t>
            </a:r>
          </a:p>
          <a:p>
            <a:pPr lvl="1">
              <a:lnSpc>
                <a:spcPct val="90000"/>
              </a:lnSpc>
            </a:pPr>
            <a:r>
              <a:rPr lang="it-IT" sz="2300">
                <a:solidFill>
                  <a:srgbClr val="FF0000"/>
                </a:solidFill>
              </a:rPr>
              <a:t>urti elastici tra molecole e con le pareti,</a:t>
            </a:r>
          </a:p>
          <a:p>
            <a:pPr lvl="1">
              <a:lnSpc>
                <a:spcPct val="90000"/>
              </a:lnSpc>
            </a:pPr>
            <a:r>
              <a:rPr lang="it-IT" sz="2300"/>
              <a:t>uniche forze presenti:  contatto durante le collisioni tra molecole + pareti (o altre molecole);</a:t>
            </a:r>
          </a:p>
          <a:p>
            <a:pPr>
              <a:lnSpc>
                <a:spcPct val="90000"/>
              </a:lnSpc>
            </a:pPr>
            <a:r>
              <a:rPr lang="it-IT" sz="2700"/>
              <a:t>in pratica, macroscopicamente: p</a:t>
            </a:r>
            <a:r>
              <a:rPr lang="it-IT" sz="2700" b="1" i="1"/>
              <a:t> </a:t>
            </a:r>
            <a:r>
              <a:rPr lang="it-IT" sz="2700"/>
              <a:t>piccola, </a:t>
            </a:r>
            <a:r>
              <a:rPr lang="el-GR" sz="2700">
                <a:cs typeface="Arial" pitchFamily="34" charset="0"/>
              </a:rPr>
              <a:t>ρ</a:t>
            </a:r>
            <a:r>
              <a:rPr lang="it-IT" sz="2700">
                <a:cs typeface="Arial" pitchFamily="34" charset="0"/>
              </a:rPr>
              <a:t> = m/V</a:t>
            </a:r>
            <a:r>
              <a:rPr lang="it-IT" sz="2700"/>
              <a:t> piccola, T</a:t>
            </a:r>
            <a:r>
              <a:rPr lang="it-IT" sz="2700" i="1"/>
              <a:t> </a:t>
            </a:r>
            <a:r>
              <a:rPr lang="it-IT" sz="2700"/>
              <a:t>grande</a:t>
            </a:r>
            <a:r>
              <a:rPr lang="it-IT" sz="2700" b="1"/>
              <a:t>.</a:t>
            </a:r>
            <a:endParaRPr lang="it-IT" sz="2700"/>
          </a:p>
          <a:p>
            <a:pPr>
              <a:lnSpc>
                <a:spcPct val="90000"/>
              </a:lnSpc>
            </a:pPr>
            <a:endParaRPr lang="it-IT" sz="26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apr 12</a:t>
            </a:r>
            <a:endParaRPr lang="en-US"/>
          </a:p>
        </p:txBody>
      </p:sp>
      <p:sp>
        <p:nvSpPr>
          <p:cNvPr id="10" name="Slide Number Placeholder 5"/>
          <p:cNvSpPr>
            <a:spLocks noGrp="1"/>
          </p:cNvSpPr>
          <p:nvPr>
            <p:ph type="sldNum" sz="quarter" idx="12"/>
          </p:nvPr>
        </p:nvSpPr>
        <p:spPr/>
        <p:txBody>
          <a:bodyPr/>
          <a:lstStyle/>
          <a:p>
            <a:fld id="{80A31A0E-F7B9-4C51-BA23-2A296FA19C2D}" type="slidenum">
              <a:rPr lang="en-US"/>
              <a:pPr/>
              <a:t>12</a:t>
            </a:fld>
            <a:endParaRPr lang="en-US"/>
          </a:p>
        </p:txBody>
      </p:sp>
      <p:sp>
        <p:nvSpPr>
          <p:cNvPr id="120834" name="Rectangle 2"/>
          <p:cNvSpPr>
            <a:spLocks noGrp="1" noChangeArrowheads="1"/>
          </p:cNvSpPr>
          <p:nvPr>
            <p:ph type="title"/>
          </p:nvPr>
        </p:nvSpPr>
        <p:spPr/>
        <p:txBody>
          <a:bodyPr/>
          <a:lstStyle/>
          <a:p>
            <a:r>
              <a:rPr lang="it-IT"/>
              <a:t>Le leggi dei gas</a:t>
            </a:r>
          </a:p>
        </p:txBody>
      </p:sp>
      <p:sp>
        <p:nvSpPr>
          <p:cNvPr id="120835" name="Rectangle 3"/>
          <p:cNvSpPr>
            <a:spLocks noGrp="1" noChangeArrowheads="1"/>
          </p:cNvSpPr>
          <p:nvPr>
            <p:ph type="body" idx="1"/>
          </p:nvPr>
        </p:nvSpPr>
        <p:spPr>
          <a:xfrm>
            <a:off x="179388" y="836613"/>
            <a:ext cx="8713787" cy="5545137"/>
          </a:xfrm>
        </p:spPr>
        <p:txBody>
          <a:bodyPr/>
          <a:lstStyle/>
          <a:p>
            <a:pPr marL="533400" indent="-533400">
              <a:buFontTx/>
              <a:buNone/>
            </a:pPr>
            <a:r>
              <a:rPr lang="it-IT" sz="2400"/>
              <a:t>i g.p., o meglio i gas reali al limite di basse p,               </a:t>
            </a:r>
          </a:p>
          <a:p>
            <a:pPr marL="533400" indent="-533400">
              <a:buFontTx/>
              <a:buNone/>
            </a:pPr>
            <a:r>
              <a:rPr lang="it-IT" sz="2400"/>
              <a:t>seguono le seguenti leggi sperimentali:</a:t>
            </a:r>
          </a:p>
          <a:p>
            <a:pPr marL="533400" indent="-533400">
              <a:buFontTx/>
              <a:buAutoNum type="arabicPeriod"/>
            </a:pPr>
            <a:r>
              <a:rPr lang="it-IT" sz="2400">
                <a:solidFill>
                  <a:srgbClr val="FF0066"/>
                </a:solidFill>
              </a:rPr>
              <a:t>a T e p costanti, il volume occupato da un g.p. è                </a:t>
            </a:r>
            <a:r>
              <a:rPr lang="it-IT" sz="2400">
                <a:solidFill>
                  <a:srgbClr val="FF0066"/>
                </a:solidFill>
                <a:sym typeface="Symbol" pitchFamily="18" charset="2"/>
              </a:rPr>
              <a:t></a:t>
            </a:r>
            <a:r>
              <a:rPr lang="it-IT" sz="2400">
                <a:solidFill>
                  <a:srgbClr val="FF0066"/>
                </a:solidFill>
              </a:rPr>
              <a:t> al numero N di molecole,  quindi a parità di N,             g.p. differenti occupano lo stesso volume (Avogadro) ;</a:t>
            </a:r>
          </a:p>
          <a:p>
            <a:pPr marL="533400" indent="-533400">
              <a:buFontTx/>
              <a:buNone/>
            </a:pPr>
            <a:r>
              <a:rPr lang="it-IT" sz="2400"/>
              <a:t>2.   </a:t>
            </a:r>
            <a:r>
              <a:rPr lang="it-IT" sz="2400">
                <a:solidFill>
                  <a:srgbClr val="008000"/>
                </a:solidFill>
              </a:rPr>
              <a:t>a T costante, la pressione di un g.p. è inversamente </a:t>
            </a:r>
            <a:r>
              <a:rPr lang="it-IT" sz="2400">
                <a:solidFill>
                  <a:srgbClr val="008000"/>
                </a:solidFill>
                <a:sym typeface="Symbol" pitchFamily="18" charset="2"/>
              </a:rPr>
              <a:t> </a:t>
            </a:r>
            <a:r>
              <a:rPr lang="it-IT" sz="2400">
                <a:solidFill>
                  <a:srgbClr val="008000"/>
                </a:solidFill>
              </a:rPr>
              <a:t>al volume, pV</a:t>
            </a:r>
            <a:r>
              <a:rPr lang="it-IT" sz="2400" i="1">
                <a:solidFill>
                  <a:srgbClr val="008000"/>
                </a:solidFill>
              </a:rPr>
              <a:t> </a:t>
            </a:r>
            <a:r>
              <a:rPr lang="it-IT" sz="2400">
                <a:solidFill>
                  <a:srgbClr val="008000"/>
                </a:solidFill>
              </a:rPr>
              <a:t>= costante (Boyle-Mariotte) - isoterma;</a:t>
            </a:r>
          </a:p>
          <a:p>
            <a:pPr marL="533400" indent="-533400">
              <a:buFontTx/>
              <a:buNone/>
            </a:pPr>
            <a:r>
              <a:rPr lang="it-IT" sz="2400"/>
              <a:t>3.   </a:t>
            </a:r>
            <a:r>
              <a:rPr lang="it-IT" sz="2400">
                <a:solidFill>
                  <a:schemeClr val="accent2"/>
                </a:solidFill>
              </a:rPr>
              <a:t>a p costante, il volume di un g.p. è </a:t>
            </a:r>
            <a:r>
              <a:rPr lang="it-IT" sz="2400">
                <a:solidFill>
                  <a:schemeClr val="accent2"/>
                </a:solidFill>
                <a:sym typeface="Symbol" pitchFamily="18" charset="2"/>
              </a:rPr>
              <a:t> </a:t>
            </a:r>
            <a:r>
              <a:rPr lang="it-IT" sz="2400">
                <a:solidFill>
                  <a:schemeClr val="accent2"/>
                </a:solidFill>
              </a:rPr>
              <a:t>alla sua temperatura assoluta,</a:t>
            </a:r>
            <a:r>
              <a:rPr lang="it-IT" sz="2400" b="1">
                <a:solidFill>
                  <a:schemeClr val="accent2"/>
                </a:solidFill>
              </a:rPr>
              <a:t> </a:t>
            </a:r>
            <a:r>
              <a:rPr lang="it-IT" sz="2400">
                <a:solidFill>
                  <a:schemeClr val="accent2"/>
                </a:solidFill>
              </a:rPr>
              <a:t>V = V</a:t>
            </a:r>
            <a:r>
              <a:rPr lang="it-IT" sz="2400" baseline="-25000">
                <a:solidFill>
                  <a:schemeClr val="accent2"/>
                </a:solidFill>
              </a:rPr>
              <a:t>0</a:t>
            </a:r>
            <a:r>
              <a:rPr lang="it-IT" sz="2400">
                <a:solidFill>
                  <a:schemeClr val="accent2"/>
                </a:solidFill>
              </a:rPr>
              <a:t>T</a:t>
            </a:r>
            <a:r>
              <a:rPr lang="it-IT" sz="2400" i="1">
                <a:solidFill>
                  <a:schemeClr val="accent2"/>
                </a:solidFill>
              </a:rPr>
              <a:t> </a:t>
            </a:r>
            <a:r>
              <a:rPr lang="it-IT" sz="2400">
                <a:solidFill>
                  <a:schemeClr val="accent2"/>
                </a:solidFill>
              </a:rPr>
              <a:t>/T</a:t>
            </a:r>
            <a:r>
              <a:rPr lang="it-IT" sz="2400" baseline="-25000">
                <a:solidFill>
                  <a:schemeClr val="accent2"/>
                </a:solidFill>
              </a:rPr>
              <a:t>0</a:t>
            </a:r>
            <a:r>
              <a:rPr lang="it-IT" sz="2400">
                <a:solidFill>
                  <a:schemeClr val="accent2"/>
                </a:solidFill>
              </a:rPr>
              <a:t>; V</a:t>
            </a:r>
            <a:r>
              <a:rPr lang="it-IT" sz="2400" baseline="-25000">
                <a:solidFill>
                  <a:schemeClr val="accent2"/>
                </a:solidFill>
              </a:rPr>
              <a:t>0</a:t>
            </a:r>
            <a:r>
              <a:rPr lang="it-IT" sz="2400">
                <a:solidFill>
                  <a:schemeClr val="accent2"/>
                </a:solidFill>
              </a:rPr>
              <a:t> = volume alla temperatura T</a:t>
            </a:r>
            <a:r>
              <a:rPr lang="it-IT" sz="2400" baseline="-25000">
                <a:solidFill>
                  <a:schemeClr val="accent2"/>
                </a:solidFill>
              </a:rPr>
              <a:t>0</a:t>
            </a:r>
            <a:r>
              <a:rPr lang="it-IT" sz="2400">
                <a:solidFill>
                  <a:schemeClr val="accent2"/>
                </a:solidFill>
              </a:rPr>
              <a:t> (Charles o 1a di Gay-Lussac) - isobara; </a:t>
            </a:r>
          </a:p>
          <a:p>
            <a:pPr marL="533400" indent="-533400">
              <a:buFontTx/>
              <a:buAutoNum type="arabicPeriod" startAt="4"/>
            </a:pPr>
            <a:r>
              <a:rPr lang="it-IT" sz="2400">
                <a:solidFill>
                  <a:srgbClr val="990033"/>
                </a:solidFill>
              </a:rPr>
              <a:t>a V costante, la pressione di un g.p. è </a:t>
            </a:r>
            <a:r>
              <a:rPr lang="it-IT" sz="2400">
                <a:solidFill>
                  <a:srgbClr val="990033"/>
                </a:solidFill>
                <a:sym typeface="Symbol" pitchFamily="18" charset="2"/>
              </a:rPr>
              <a:t> </a:t>
            </a:r>
            <a:r>
              <a:rPr lang="it-IT" sz="2400">
                <a:solidFill>
                  <a:srgbClr val="990033"/>
                </a:solidFill>
              </a:rPr>
              <a:t>alla sua temperatura assoluta</a:t>
            </a:r>
            <a:r>
              <a:rPr lang="it-IT" sz="2400" b="1">
                <a:solidFill>
                  <a:srgbClr val="990033"/>
                </a:solidFill>
              </a:rPr>
              <a:t>,</a:t>
            </a:r>
            <a:r>
              <a:rPr lang="it-IT" sz="2400">
                <a:solidFill>
                  <a:srgbClr val="990033"/>
                </a:solidFill>
              </a:rPr>
              <a:t> p = p</a:t>
            </a:r>
            <a:r>
              <a:rPr lang="it-IT" sz="2400" baseline="-25000">
                <a:solidFill>
                  <a:srgbClr val="990033"/>
                </a:solidFill>
              </a:rPr>
              <a:t>0</a:t>
            </a:r>
            <a:r>
              <a:rPr lang="it-IT" sz="2400">
                <a:solidFill>
                  <a:srgbClr val="990033"/>
                </a:solidFill>
              </a:rPr>
              <a:t>T/T</a:t>
            </a:r>
            <a:r>
              <a:rPr lang="it-IT" sz="2400" baseline="-25000">
                <a:solidFill>
                  <a:srgbClr val="990033"/>
                </a:solidFill>
              </a:rPr>
              <a:t>0</a:t>
            </a:r>
            <a:r>
              <a:rPr lang="it-IT" sz="2400">
                <a:solidFill>
                  <a:srgbClr val="990033"/>
                </a:solidFill>
              </a:rPr>
              <a:t>; p</a:t>
            </a:r>
            <a:r>
              <a:rPr lang="it-IT" sz="2400" baseline="-25000">
                <a:solidFill>
                  <a:srgbClr val="990033"/>
                </a:solidFill>
              </a:rPr>
              <a:t>0</a:t>
            </a:r>
            <a:r>
              <a:rPr lang="it-IT" sz="2400">
                <a:solidFill>
                  <a:srgbClr val="990033"/>
                </a:solidFill>
              </a:rPr>
              <a:t> = pressione alla temperatura T</a:t>
            </a:r>
            <a:r>
              <a:rPr lang="it-IT" sz="2400" baseline="-25000">
                <a:solidFill>
                  <a:srgbClr val="990033"/>
                </a:solidFill>
              </a:rPr>
              <a:t>0</a:t>
            </a:r>
            <a:r>
              <a:rPr lang="it-IT" sz="2400">
                <a:solidFill>
                  <a:srgbClr val="990033"/>
                </a:solidFill>
              </a:rPr>
              <a:t> (Amontons o 2a di Gay-Lussac) - isocora.</a:t>
            </a:r>
            <a:r>
              <a:rPr lang="it-IT" sz="2400"/>
              <a:t> </a:t>
            </a:r>
          </a:p>
        </p:txBody>
      </p:sp>
      <p:sp>
        <p:nvSpPr>
          <p:cNvPr id="120842" name="Text Box 10"/>
          <p:cNvSpPr txBox="1">
            <a:spLocks noChangeArrowheads="1"/>
          </p:cNvSpPr>
          <p:nvPr/>
        </p:nvSpPr>
        <p:spPr bwMode="auto">
          <a:xfrm>
            <a:off x="1908175" y="3284538"/>
            <a:ext cx="2016125" cy="458787"/>
          </a:xfrm>
          <a:prstGeom prst="rect">
            <a:avLst/>
          </a:prstGeom>
          <a:noFill/>
          <a:ln w="1905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bIns="82800">
            <a:spAutoFit/>
          </a:bodyPr>
          <a:lstStyle/>
          <a:p>
            <a:endParaRPr lang="it-IT"/>
          </a:p>
        </p:txBody>
      </p:sp>
      <p:sp>
        <p:nvSpPr>
          <p:cNvPr id="120843" name="Text Box 11"/>
          <p:cNvSpPr txBox="1">
            <a:spLocks noChangeArrowheads="1"/>
          </p:cNvSpPr>
          <p:nvPr/>
        </p:nvSpPr>
        <p:spPr bwMode="auto">
          <a:xfrm>
            <a:off x="2051050" y="4076700"/>
            <a:ext cx="1657350" cy="452438"/>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82800">
            <a:spAutoFit/>
          </a:bodyPr>
          <a:lstStyle/>
          <a:p>
            <a:endParaRPr lang="it-IT" sz="2000"/>
          </a:p>
        </p:txBody>
      </p:sp>
      <p:sp>
        <p:nvSpPr>
          <p:cNvPr id="120844" name="Text Box 12"/>
          <p:cNvSpPr txBox="1">
            <a:spLocks noChangeArrowheads="1"/>
          </p:cNvSpPr>
          <p:nvPr/>
        </p:nvSpPr>
        <p:spPr bwMode="auto">
          <a:xfrm>
            <a:off x="3779838" y="5300663"/>
            <a:ext cx="1512887" cy="4159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46800">
            <a:spAutoFit/>
          </a:bodyPr>
          <a:lstStyle/>
          <a:p>
            <a:endParaRPr lang="it-IT" sz="2000"/>
          </a:p>
        </p:txBody>
      </p:sp>
      <p:pic>
        <p:nvPicPr>
          <p:cNvPr id="120845" name="Picture 13" descr="boy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3013" y="0"/>
            <a:ext cx="1550987" cy="1860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smtClean="0"/>
              <a:t>fln apr 12</a:t>
            </a:r>
            <a:endParaRPr lang="en-US"/>
          </a:p>
        </p:txBody>
      </p:sp>
      <p:sp>
        <p:nvSpPr>
          <p:cNvPr id="8" name="Slide Number Placeholder 7"/>
          <p:cNvSpPr>
            <a:spLocks noGrp="1"/>
          </p:cNvSpPr>
          <p:nvPr>
            <p:ph type="sldNum" sz="quarter" idx="12"/>
          </p:nvPr>
        </p:nvSpPr>
        <p:spPr/>
        <p:txBody>
          <a:bodyPr/>
          <a:lstStyle/>
          <a:p>
            <a:fld id="{8140BA08-7EE5-4E9A-9283-88EFDC6EDE1E}" type="slidenum">
              <a:rPr lang="en-US"/>
              <a:pPr/>
              <a:t>13</a:t>
            </a:fld>
            <a:endParaRPr lang="en-US"/>
          </a:p>
        </p:txBody>
      </p:sp>
      <p:sp>
        <p:nvSpPr>
          <p:cNvPr id="121858" name="Rectangle 2"/>
          <p:cNvSpPr>
            <a:spLocks noGrp="1" noChangeArrowheads="1"/>
          </p:cNvSpPr>
          <p:nvPr>
            <p:ph type="title"/>
          </p:nvPr>
        </p:nvSpPr>
        <p:spPr/>
        <p:txBody>
          <a:bodyPr/>
          <a:lstStyle/>
          <a:p>
            <a:r>
              <a:rPr lang="it-IT"/>
              <a:t>Le leggi dei gas (2)</a:t>
            </a:r>
          </a:p>
        </p:txBody>
      </p:sp>
      <p:sp>
        <p:nvSpPr>
          <p:cNvPr id="121859" name="Rectangle 3"/>
          <p:cNvSpPr>
            <a:spLocks noGrp="1" noChangeArrowheads="1"/>
          </p:cNvSpPr>
          <p:nvPr>
            <p:ph type="body" sz="half" idx="1"/>
          </p:nvPr>
        </p:nvSpPr>
        <p:spPr>
          <a:xfrm>
            <a:off x="250825" y="1052513"/>
            <a:ext cx="3168650" cy="5472112"/>
          </a:xfrm>
        </p:spPr>
        <p:txBody>
          <a:bodyPr/>
          <a:lstStyle/>
          <a:p>
            <a:r>
              <a:rPr lang="it-IT" sz="2400">
                <a:cs typeface="Arial" pitchFamily="34" charset="0"/>
              </a:rPr>
              <a:t>in realtà queste leggi sono rappresentabili su un piano pV, pT etc. solo se intese come sequenze di stati di equilibrio (trasformazioni quasi statiche) </a:t>
            </a:r>
          </a:p>
          <a:p>
            <a:r>
              <a:rPr lang="it-IT" sz="2400">
                <a:cs typeface="Arial" pitchFamily="34" charset="0"/>
              </a:rPr>
              <a:t>un’isoterma è rappresentata da un’iperbole equilatera                 p = cost / V</a:t>
            </a:r>
            <a:endParaRPr lang="el-GR" sz="2400">
              <a:cs typeface="Arial" pitchFamily="34" charset="0"/>
            </a:endParaRPr>
          </a:p>
        </p:txBody>
      </p:sp>
      <p:pic>
        <p:nvPicPr>
          <p:cNvPr id="121867" name="Picture 11" descr="img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475" y="1052513"/>
            <a:ext cx="5545138" cy="5095875"/>
          </a:xfrm>
          <a:prstGeom prst="rect">
            <a:avLst/>
          </a:prstGeom>
          <a:noFill/>
          <a:extLst>
            <a:ext uri="{909E8E84-426E-40DD-AFC4-6F175D3DCCD1}">
              <a14:hiddenFill xmlns:a14="http://schemas.microsoft.com/office/drawing/2010/main">
                <a:solidFill>
                  <a:srgbClr val="FFFFFF"/>
                </a:solidFill>
              </a14:hiddenFill>
            </a:ext>
          </a:extLst>
        </p:spPr>
      </p:pic>
      <p:sp>
        <p:nvSpPr>
          <p:cNvPr id="121868" name="Text Box 12"/>
          <p:cNvSpPr txBox="1">
            <a:spLocks noChangeArrowheads="1"/>
          </p:cNvSpPr>
          <p:nvPr/>
        </p:nvSpPr>
        <p:spPr bwMode="auto">
          <a:xfrm>
            <a:off x="7524750" y="1773238"/>
            <a:ext cx="109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008000"/>
                </a:solidFill>
              </a:rPr>
              <a:t>T = cost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apr 12</a:t>
            </a:r>
            <a:endParaRPr lang="en-US"/>
          </a:p>
        </p:txBody>
      </p:sp>
      <p:sp>
        <p:nvSpPr>
          <p:cNvPr id="9" name="Slide Number Placeholder 5"/>
          <p:cNvSpPr>
            <a:spLocks noGrp="1"/>
          </p:cNvSpPr>
          <p:nvPr>
            <p:ph type="sldNum" sz="quarter" idx="12"/>
          </p:nvPr>
        </p:nvSpPr>
        <p:spPr/>
        <p:txBody>
          <a:bodyPr/>
          <a:lstStyle/>
          <a:p>
            <a:fld id="{E2769248-16F0-49A5-BCE5-DE5B0BD86713}" type="slidenum">
              <a:rPr lang="en-US"/>
              <a:pPr/>
              <a:t>14</a:t>
            </a:fld>
            <a:endParaRPr lang="en-US"/>
          </a:p>
        </p:txBody>
      </p:sp>
      <p:sp>
        <p:nvSpPr>
          <p:cNvPr id="125954" name="Rectangle 2"/>
          <p:cNvSpPr>
            <a:spLocks noGrp="1" noChangeArrowheads="1"/>
          </p:cNvSpPr>
          <p:nvPr>
            <p:ph type="title"/>
          </p:nvPr>
        </p:nvSpPr>
        <p:spPr/>
        <p:txBody>
          <a:bodyPr/>
          <a:lstStyle/>
          <a:p>
            <a:r>
              <a:rPr lang="it-IT"/>
              <a:t>Le leggi dei gas (3)</a:t>
            </a:r>
          </a:p>
        </p:txBody>
      </p:sp>
      <p:sp>
        <p:nvSpPr>
          <p:cNvPr id="125955" name="Rectangle 3"/>
          <p:cNvSpPr>
            <a:spLocks noGrp="1" noChangeArrowheads="1"/>
          </p:cNvSpPr>
          <p:nvPr>
            <p:ph type="body" idx="1"/>
          </p:nvPr>
        </p:nvSpPr>
        <p:spPr/>
        <p:txBody>
          <a:bodyPr/>
          <a:lstStyle/>
          <a:p>
            <a:r>
              <a:rPr lang="it-IT" sz="2600">
                <a:cs typeface="Arial" pitchFamily="34" charset="0"/>
              </a:rPr>
              <a:t>si può esprimere la p nella legge di Amontons ( o V in quella di Charles) anche in funzione della temperatura Celsius, p = p</a:t>
            </a:r>
            <a:r>
              <a:rPr lang="it-IT" sz="2600" baseline="-25000">
                <a:cs typeface="Arial" pitchFamily="34" charset="0"/>
              </a:rPr>
              <a:t>0</a:t>
            </a:r>
            <a:r>
              <a:rPr lang="it-IT" sz="2600">
                <a:cs typeface="Arial" pitchFamily="34" charset="0"/>
              </a:rPr>
              <a:t>(1+</a:t>
            </a:r>
            <a:r>
              <a:rPr lang="el-GR" sz="2600">
                <a:cs typeface="Arial" pitchFamily="34" charset="0"/>
              </a:rPr>
              <a:t>αθ</a:t>
            </a:r>
            <a:r>
              <a:rPr lang="it-IT" sz="2600">
                <a:cs typeface="Arial" pitchFamily="34" charset="0"/>
              </a:rPr>
              <a:t>)      (al posto di p/p</a:t>
            </a:r>
            <a:r>
              <a:rPr lang="it-IT" sz="2600" baseline="-25000">
                <a:cs typeface="Arial" pitchFamily="34" charset="0"/>
              </a:rPr>
              <a:t>0</a:t>
            </a:r>
            <a:r>
              <a:rPr lang="it-IT" sz="2600">
                <a:cs typeface="Arial" pitchFamily="34" charset="0"/>
              </a:rPr>
              <a:t> =T/T</a:t>
            </a:r>
            <a:r>
              <a:rPr lang="it-IT" sz="2600" baseline="-25000">
                <a:cs typeface="Arial" pitchFamily="34" charset="0"/>
              </a:rPr>
              <a:t>0</a:t>
            </a:r>
            <a:r>
              <a:rPr lang="it-IT" sz="2600">
                <a:cs typeface="Arial" pitchFamily="34" charset="0"/>
              </a:rPr>
              <a:t>)</a:t>
            </a:r>
          </a:p>
          <a:p>
            <a:endParaRPr lang="it-IT" sz="2600">
              <a:cs typeface="Arial" pitchFamily="34" charset="0"/>
            </a:endParaRPr>
          </a:p>
          <a:p>
            <a:endParaRPr lang="it-IT" sz="2600">
              <a:cs typeface="Arial" pitchFamily="34" charset="0"/>
            </a:endParaRPr>
          </a:p>
          <a:p>
            <a:endParaRPr lang="it-IT" sz="2600">
              <a:cs typeface="Arial" pitchFamily="34" charset="0"/>
            </a:endParaRPr>
          </a:p>
          <a:p>
            <a:endParaRPr lang="it-IT" sz="2600">
              <a:cs typeface="Arial" pitchFamily="34" charset="0"/>
            </a:endParaRPr>
          </a:p>
          <a:p>
            <a:endParaRPr lang="it-IT" sz="2600">
              <a:cs typeface="Arial" pitchFamily="34" charset="0"/>
            </a:endParaRPr>
          </a:p>
          <a:p>
            <a:endParaRPr lang="it-IT" sz="2600">
              <a:cs typeface="Arial" pitchFamily="34" charset="0"/>
            </a:endParaRPr>
          </a:p>
          <a:p>
            <a:r>
              <a:rPr lang="it-IT" sz="2600">
                <a:cs typeface="Arial" pitchFamily="34" charset="0"/>
              </a:rPr>
              <a:t>quindi T/273.15 = 1 + </a:t>
            </a:r>
            <a:r>
              <a:rPr lang="el-GR" sz="2600">
                <a:cs typeface="Arial" pitchFamily="34" charset="0"/>
              </a:rPr>
              <a:t>α</a:t>
            </a:r>
            <a:r>
              <a:rPr lang="it-IT" sz="2600">
                <a:cs typeface="Arial" pitchFamily="34" charset="0"/>
              </a:rPr>
              <a:t>(T–273.15)  → </a:t>
            </a:r>
            <a:r>
              <a:rPr lang="el-GR" sz="2600">
                <a:cs typeface="Arial" pitchFamily="34" charset="0"/>
              </a:rPr>
              <a:t>α</a:t>
            </a:r>
            <a:r>
              <a:rPr lang="it-IT" sz="2600">
                <a:cs typeface="Arial" pitchFamily="34" charset="0"/>
              </a:rPr>
              <a:t> = 1/273.15 = 0.003661 K</a:t>
            </a:r>
            <a:r>
              <a:rPr lang="it-IT" sz="2600" baseline="30000">
                <a:cs typeface="Arial" pitchFamily="34" charset="0"/>
              </a:rPr>
              <a:t>-1</a:t>
            </a:r>
            <a:r>
              <a:rPr lang="it-IT" sz="2600">
                <a:cs typeface="Arial" pitchFamily="34" charset="0"/>
              </a:rPr>
              <a:t> uguale al coefficiente di dilatazione termica di volume</a:t>
            </a:r>
            <a:endParaRPr lang="el-GR" sz="2600">
              <a:cs typeface="Arial" pitchFamily="34" charset="0"/>
            </a:endParaRPr>
          </a:p>
        </p:txBody>
      </p:sp>
      <p:pic>
        <p:nvPicPr>
          <p:cNvPr id="125958" name="Picture 6" descr="img0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613" y="2454275"/>
            <a:ext cx="5184775" cy="2566988"/>
          </a:xfrm>
          <a:prstGeom prst="rect">
            <a:avLst/>
          </a:prstGeom>
          <a:noFill/>
          <a:extLst>
            <a:ext uri="{909E8E84-426E-40DD-AFC4-6F175D3DCCD1}">
              <a14:hiddenFill xmlns:a14="http://schemas.microsoft.com/office/drawing/2010/main">
                <a:solidFill>
                  <a:srgbClr val="FFFFFF"/>
                </a:solidFill>
              </a14:hiddenFill>
            </a:ext>
          </a:extLst>
        </p:spPr>
      </p:pic>
      <p:sp>
        <p:nvSpPr>
          <p:cNvPr id="125959" name="Text Box 7"/>
          <p:cNvSpPr txBox="1">
            <a:spLocks noChangeArrowheads="1"/>
          </p:cNvSpPr>
          <p:nvPr/>
        </p:nvSpPr>
        <p:spPr bwMode="auto">
          <a:xfrm>
            <a:off x="5795963" y="3213100"/>
            <a:ext cx="1327150" cy="7016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2000"/>
              <a:t>Amontons</a:t>
            </a:r>
          </a:p>
          <a:p>
            <a:pPr algn="ctr"/>
            <a:r>
              <a:rPr lang="it-IT" sz="2000"/>
              <a:t>(isocora)</a:t>
            </a:r>
          </a:p>
        </p:txBody>
      </p:sp>
      <p:sp>
        <p:nvSpPr>
          <p:cNvPr id="125960" name="Text Box 8"/>
          <p:cNvSpPr txBox="1">
            <a:spLocks noChangeArrowheads="1"/>
          </p:cNvSpPr>
          <p:nvPr/>
        </p:nvSpPr>
        <p:spPr bwMode="auto">
          <a:xfrm>
            <a:off x="6372225" y="5229225"/>
            <a:ext cx="1897063"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0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apr 12</a:t>
            </a:r>
            <a:endParaRPr lang="en-US"/>
          </a:p>
        </p:txBody>
      </p:sp>
      <p:sp>
        <p:nvSpPr>
          <p:cNvPr id="9" name="Slide Number Placeholder 5"/>
          <p:cNvSpPr>
            <a:spLocks noGrp="1"/>
          </p:cNvSpPr>
          <p:nvPr>
            <p:ph type="sldNum" sz="quarter" idx="12"/>
          </p:nvPr>
        </p:nvSpPr>
        <p:spPr/>
        <p:txBody>
          <a:bodyPr/>
          <a:lstStyle/>
          <a:p>
            <a:fld id="{347D7454-D4CA-42B1-A9D0-0848BBA3C2EE}" type="slidenum">
              <a:rPr lang="en-US"/>
              <a:pPr/>
              <a:t>15</a:t>
            </a:fld>
            <a:endParaRPr lang="en-US"/>
          </a:p>
        </p:txBody>
      </p:sp>
      <p:sp>
        <p:nvSpPr>
          <p:cNvPr id="194562" name="Rectangle 2"/>
          <p:cNvSpPr>
            <a:spLocks noGrp="1" noChangeArrowheads="1"/>
          </p:cNvSpPr>
          <p:nvPr>
            <p:ph type="title"/>
          </p:nvPr>
        </p:nvSpPr>
        <p:spPr/>
        <p:txBody>
          <a:bodyPr/>
          <a:lstStyle/>
          <a:p>
            <a:r>
              <a:rPr lang="it-IT"/>
              <a:t>Le leggi dei gas (4)</a:t>
            </a:r>
          </a:p>
        </p:txBody>
      </p:sp>
      <p:sp>
        <p:nvSpPr>
          <p:cNvPr id="194563" name="Rectangle 3"/>
          <p:cNvSpPr>
            <a:spLocks noGrp="1" noChangeArrowheads="1"/>
          </p:cNvSpPr>
          <p:nvPr>
            <p:ph type="body" idx="1"/>
          </p:nvPr>
        </p:nvSpPr>
        <p:spPr/>
        <p:txBody>
          <a:bodyPr/>
          <a:lstStyle/>
          <a:p>
            <a:r>
              <a:rPr lang="it-IT" sz="2500"/>
              <a:t>si può far vedere </a:t>
            </a:r>
            <a:r>
              <a:rPr lang="it-IT" sz="2500">
                <a:solidFill>
                  <a:srgbClr val="CC0000"/>
                </a:solidFill>
              </a:rPr>
              <a:t>sperimentalmente</a:t>
            </a:r>
            <a:r>
              <a:rPr lang="it-IT" sz="2500"/>
              <a:t> che il prodotto pV/n (n-numero di moli) a bassa p non dipende dal gas, ma solo da T</a:t>
            </a:r>
            <a:r>
              <a:rPr lang="it-IT" sz="2600"/>
              <a:t> </a:t>
            </a:r>
          </a:p>
          <a:p>
            <a:endParaRPr lang="it-IT" sz="2600"/>
          </a:p>
          <a:p>
            <a:endParaRPr lang="it-IT" sz="2600"/>
          </a:p>
          <a:p>
            <a:endParaRPr lang="it-IT" sz="2600"/>
          </a:p>
          <a:p>
            <a:endParaRPr lang="it-IT" sz="2600"/>
          </a:p>
          <a:p>
            <a:endParaRPr lang="it-IT" sz="2600"/>
          </a:p>
          <a:p>
            <a:endParaRPr lang="it-IT" sz="2600"/>
          </a:p>
          <a:p>
            <a:endParaRPr lang="it-IT" sz="2600"/>
          </a:p>
          <a:p>
            <a:r>
              <a:rPr lang="it-IT" sz="2600">
                <a:solidFill>
                  <a:srgbClr val="FF0066"/>
                </a:solidFill>
              </a:rPr>
              <a:t>cioè   pV = f(T) </a:t>
            </a:r>
            <a:r>
              <a:rPr lang="it-IT" sz="2600">
                <a:solidFill>
                  <a:srgbClr val="FF0066"/>
                </a:solidFill>
                <a:sym typeface="Symbol" pitchFamily="18" charset="2"/>
              </a:rPr>
              <a:t> nT </a:t>
            </a:r>
          </a:p>
        </p:txBody>
      </p:sp>
      <p:pic>
        <p:nvPicPr>
          <p:cNvPr id="194564" name="Picture 4" descr="img0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2276475"/>
            <a:ext cx="4392613" cy="3411538"/>
          </a:xfrm>
          <a:prstGeom prst="rect">
            <a:avLst/>
          </a:prstGeom>
          <a:noFill/>
          <a:extLst>
            <a:ext uri="{909E8E84-426E-40DD-AFC4-6F175D3DCCD1}">
              <a14:hiddenFill xmlns:a14="http://schemas.microsoft.com/office/drawing/2010/main">
                <a:solidFill>
                  <a:srgbClr val="FFFFFF"/>
                </a:solidFill>
              </a14:hiddenFill>
            </a:ext>
          </a:extLst>
        </p:spPr>
      </p:pic>
      <p:pic>
        <p:nvPicPr>
          <p:cNvPr id="194565" name="Picture 5" descr="img0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463" y="1989138"/>
            <a:ext cx="4011612" cy="4105275"/>
          </a:xfrm>
          <a:prstGeom prst="rect">
            <a:avLst/>
          </a:prstGeom>
          <a:noFill/>
          <a:extLst>
            <a:ext uri="{909E8E84-426E-40DD-AFC4-6F175D3DCCD1}">
              <a14:hiddenFill xmlns:a14="http://schemas.microsoft.com/office/drawing/2010/main">
                <a:solidFill>
                  <a:srgbClr val="FFFFFF"/>
                </a:solidFill>
              </a14:hiddenFill>
            </a:ext>
          </a:extLst>
        </p:spPr>
      </p:pic>
      <p:sp>
        <p:nvSpPr>
          <p:cNvPr id="194566" name="Text Box 6"/>
          <p:cNvSpPr txBox="1">
            <a:spLocks noChangeArrowheads="1"/>
          </p:cNvSpPr>
          <p:nvPr/>
        </p:nvSpPr>
        <p:spPr bwMode="auto">
          <a:xfrm>
            <a:off x="1547813" y="5695950"/>
            <a:ext cx="2303462" cy="395288"/>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solidFill>
                <a:schemeClr val="accent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fln apr 12</a:t>
            </a:r>
            <a:endParaRPr lang="en-US"/>
          </a:p>
        </p:txBody>
      </p:sp>
      <p:sp>
        <p:nvSpPr>
          <p:cNvPr id="3" name="Slide Number Placeholder 2"/>
          <p:cNvSpPr>
            <a:spLocks noGrp="1"/>
          </p:cNvSpPr>
          <p:nvPr>
            <p:ph type="sldNum" sz="quarter" idx="12"/>
          </p:nvPr>
        </p:nvSpPr>
        <p:spPr/>
        <p:txBody>
          <a:bodyPr/>
          <a:lstStyle/>
          <a:p>
            <a:fld id="{B70CE760-5CA6-4FE2-B5D7-F3A84D1BDDBE}" type="slidenum">
              <a:rPr lang="en-US" smtClean="0"/>
              <a:pPr/>
              <a:t>16</a:t>
            </a:fld>
            <a:endParaRPr lang="en-US"/>
          </a:p>
        </p:txBody>
      </p:sp>
      <p:sp>
        <p:nvSpPr>
          <p:cNvPr id="4" name="Rectangle 3"/>
          <p:cNvSpPr txBox="1">
            <a:spLocks noChangeArrowheads="1"/>
          </p:cNvSpPr>
          <p:nvPr/>
        </p:nvSpPr>
        <p:spPr>
          <a:xfrm>
            <a:off x="395288" y="4724400"/>
            <a:ext cx="8496300" cy="1225550"/>
          </a:xfrm>
          <a:prstGeom prst="rect">
            <a:avLst/>
          </a:prstGeom>
        </p:spPr>
        <p:txBody>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it-IT" smtClean="0"/>
              <a:t>dai dati sperimentali si ha che per una mole       pV </a:t>
            </a:r>
            <a:r>
              <a:rPr lang="it-IT" sz="3000" smtClean="0">
                <a:solidFill>
                  <a:srgbClr val="FF0066"/>
                </a:solidFill>
                <a:sym typeface="Symbol" pitchFamily="18" charset="2"/>
              </a:rPr>
              <a:t> T</a:t>
            </a:r>
            <a:r>
              <a:rPr lang="it-IT" smtClean="0"/>
              <a:t>, da cui, per la 1a legge, segue pV </a:t>
            </a:r>
            <a:r>
              <a:rPr lang="it-IT" sz="3000" smtClean="0">
                <a:solidFill>
                  <a:srgbClr val="FF0066"/>
                </a:solidFill>
                <a:sym typeface="Symbol" pitchFamily="18" charset="2"/>
              </a:rPr>
              <a:t> nT </a:t>
            </a:r>
            <a:endParaRPr lang="it-IT" smtClean="0"/>
          </a:p>
          <a:p>
            <a:endParaRPr lang="it-IT" dirty="0"/>
          </a:p>
        </p:txBody>
      </p:sp>
      <p:graphicFrame>
        <p:nvGraphicFramePr>
          <p:cNvPr id="5" name="Object 4"/>
          <p:cNvGraphicFramePr>
            <a:graphicFrameLocks noChangeAspect="1"/>
          </p:cNvGraphicFramePr>
          <p:nvPr/>
        </p:nvGraphicFramePr>
        <p:xfrm>
          <a:off x="755650" y="1052513"/>
          <a:ext cx="7431088" cy="3482975"/>
        </p:xfrm>
        <a:graphic>
          <a:graphicData uri="http://schemas.openxmlformats.org/presentationml/2006/ole">
            <mc:AlternateContent xmlns:mc="http://schemas.openxmlformats.org/markup-compatibility/2006">
              <mc:Choice xmlns:v="urn:schemas-microsoft-com:vml" Requires="v">
                <p:oleObj spid="_x0000_s202756" name="Chart" r:id="rId3" imgW="5343525" imgH="2505075" progId="Excel.Chart.8">
                  <p:embed/>
                </p:oleObj>
              </mc:Choice>
              <mc:Fallback>
                <p:oleObj name="Chart" r:id="rId3" imgW="5343525" imgH="2505075"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052513"/>
                        <a:ext cx="7431088" cy="348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
          <p:cNvSpPr txBox="1">
            <a:spLocks noChangeArrowheads="1"/>
          </p:cNvSpPr>
          <p:nvPr/>
        </p:nvSpPr>
        <p:spPr>
          <a:xfrm>
            <a:off x="1403350" y="188913"/>
            <a:ext cx="7221538" cy="574675"/>
          </a:xfrm>
          <a:prstGeom prst="rect">
            <a:avLst/>
          </a:prstGeom>
        </p:spPr>
        <p:txBody>
          <a:bodyPr/>
          <a:lstStyle>
            <a:lvl1pPr algn="ctr" rtl="0" fontAlgn="base">
              <a:spcBef>
                <a:spcPct val="0"/>
              </a:spcBef>
              <a:spcAft>
                <a:spcPct val="0"/>
              </a:spcAft>
              <a:defRPr sz="2800">
                <a:solidFill>
                  <a:schemeClr val="tx2"/>
                </a:solidFill>
                <a:latin typeface="+mj-lt"/>
                <a:ea typeface="+mj-ea"/>
                <a:cs typeface="+mj-cs"/>
              </a:defRPr>
            </a:lvl1pPr>
            <a:lvl2pPr algn="ctr" rtl="0" fontAlgn="base">
              <a:spcBef>
                <a:spcPct val="0"/>
              </a:spcBef>
              <a:spcAft>
                <a:spcPct val="0"/>
              </a:spcAft>
              <a:defRPr sz="2800">
                <a:solidFill>
                  <a:schemeClr val="tx2"/>
                </a:solidFill>
                <a:latin typeface="Arial" pitchFamily="34" charset="0"/>
              </a:defRPr>
            </a:lvl2pPr>
            <a:lvl3pPr algn="ctr" rtl="0" fontAlgn="base">
              <a:spcBef>
                <a:spcPct val="0"/>
              </a:spcBef>
              <a:spcAft>
                <a:spcPct val="0"/>
              </a:spcAft>
              <a:defRPr sz="2800">
                <a:solidFill>
                  <a:schemeClr val="tx2"/>
                </a:solidFill>
                <a:latin typeface="Arial" pitchFamily="34" charset="0"/>
              </a:defRPr>
            </a:lvl3pPr>
            <a:lvl4pPr algn="ctr" rtl="0" fontAlgn="base">
              <a:spcBef>
                <a:spcPct val="0"/>
              </a:spcBef>
              <a:spcAft>
                <a:spcPct val="0"/>
              </a:spcAft>
              <a:defRPr sz="2800">
                <a:solidFill>
                  <a:schemeClr val="tx2"/>
                </a:solidFill>
                <a:latin typeface="Arial" pitchFamily="34" charset="0"/>
              </a:defRPr>
            </a:lvl4pPr>
            <a:lvl5pPr algn="ctr" rtl="0" fontAlgn="base">
              <a:spcBef>
                <a:spcPct val="0"/>
              </a:spcBef>
              <a:spcAft>
                <a:spcPct val="0"/>
              </a:spcAft>
              <a:defRPr sz="2800">
                <a:solidFill>
                  <a:schemeClr val="tx2"/>
                </a:solidFill>
                <a:latin typeface="Arial" pitchFamily="34" charset="0"/>
              </a:defRPr>
            </a:lvl5pPr>
            <a:lvl6pPr marL="457200" algn="ctr" rtl="0" fontAlgn="base">
              <a:spcBef>
                <a:spcPct val="0"/>
              </a:spcBef>
              <a:spcAft>
                <a:spcPct val="0"/>
              </a:spcAft>
              <a:defRPr sz="2800">
                <a:solidFill>
                  <a:schemeClr val="tx2"/>
                </a:solidFill>
                <a:latin typeface="Arial" pitchFamily="34" charset="0"/>
              </a:defRPr>
            </a:lvl6pPr>
            <a:lvl7pPr marL="914400" algn="ctr" rtl="0" fontAlgn="base">
              <a:spcBef>
                <a:spcPct val="0"/>
              </a:spcBef>
              <a:spcAft>
                <a:spcPct val="0"/>
              </a:spcAft>
              <a:defRPr sz="2800">
                <a:solidFill>
                  <a:schemeClr val="tx2"/>
                </a:solidFill>
                <a:latin typeface="Arial" pitchFamily="34" charset="0"/>
              </a:defRPr>
            </a:lvl7pPr>
            <a:lvl8pPr marL="1371600" algn="ctr" rtl="0" fontAlgn="base">
              <a:spcBef>
                <a:spcPct val="0"/>
              </a:spcBef>
              <a:spcAft>
                <a:spcPct val="0"/>
              </a:spcAft>
              <a:defRPr sz="2800">
                <a:solidFill>
                  <a:schemeClr val="tx2"/>
                </a:solidFill>
                <a:latin typeface="Arial" pitchFamily="34" charset="0"/>
              </a:defRPr>
            </a:lvl8pPr>
            <a:lvl9pPr marL="1828800" algn="ctr" rtl="0" fontAlgn="base">
              <a:spcBef>
                <a:spcPct val="0"/>
              </a:spcBef>
              <a:spcAft>
                <a:spcPct val="0"/>
              </a:spcAft>
              <a:defRPr sz="2800">
                <a:solidFill>
                  <a:schemeClr val="tx2"/>
                </a:solidFill>
                <a:latin typeface="Arial" pitchFamily="34" charset="0"/>
              </a:defRPr>
            </a:lvl9pPr>
          </a:lstStyle>
          <a:p>
            <a:r>
              <a:rPr lang="it-IT" smtClean="0"/>
              <a:t>Leggi dei gas (4’)</a:t>
            </a:r>
            <a:endParaRPr lang="it-IT" dirty="0"/>
          </a:p>
        </p:txBody>
      </p:sp>
    </p:spTree>
    <p:extLst>
      <p:ext uri="{BB962C8B-B14F-4D97-AF65-F5344CB8AC3E}">
        <p14:creationId xmlns:p14="http://schemas.microsoft.com/office/powerpoint/2010/main" val="2890440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apr 12</a:t>
            </a:r>
            <a:endParaRPr lang="en-US"/>
          </a:p>
        </p:txBody>
      </p:sp>
      <p:sp>
        <p:nvSpPr>
          <p:cNvPr id="12" name="Slide Number Placeholder 5"/>
          <p:cNvSpPr>
            <a:spLocks noGrp="1"/>
          </p:cNvSpPr>
          <p:nvPr>
            <p:ph type="sldNum" sz="quarter" idx="12"/>
          </p:nvPr>
        </p:nvSpPr>
        <p:spPr/>
        <p:txBody>
          <a:bodyPr/>
          <a:lstStyle/>
          <a:p>
            <a:fld id="{0109D966-B893-4311-93AA-C01497114EBC}" type="slidenum">
              <a:rPr lang="en-US"/>
              <a:pPr/>
              <a:t>17</a:t>
            </a:fld>
            <a:endParaRPr lang="en-US"/>
          </a:p>
        </p:txBody>
      </p:sp>
      <p:sp>
        <p:nvSpPr>
          <p:cNvPr id="126978" name="Rectangle 2"/>
          <p:cNvSpPr>
            <a:spLocks noGrp="1" noChangeArrowheads="1"/>
          </p:cNvSpPr>
          <p:nvPr>
            <p:ph type="title"/>
          </p:nvPr>
        </p:nvSpPr>
        <p:spPr/>
        <p:txBody>
          <a:bodyPr/>
          <a:lstStyle/>
          <a:p>
            <a:r>
              <a:rPr lang="it-IT"/>
              <a:t>Le leggi dei gas (5)</a:t>
            </a:r>
            <a:r>
              <a:rPr lang="it-IT">
                <a:solidFill>
                  <a:srgbClr val="CC0000"/>
                </a:solidFill>
              </a:rPr>
              <a:t>(*)</a:t>
            </a:r>
          </a:p>
        </p:txBody>
      </p:sp>
      <p:sp>
        <p:nvSpPr>
          <p:cNvPr id="126985" name="Text Box 9"/>
          <p:cNvSpPr txBox="1">
            <a:spLocks noChangeArrowheads="1"/>
          </p:cNvSpPr>
          <p:nvPr/>
        </p:nvSpPr>
        <p:spPr bwMode="auto">
          <a:xfrm>
            <a:off x="7019925" y="3500438"/>
            <a:ext cx="184150" cy="2143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sz="800"/>
          </a:p>
        </p:txBody>
      </p:sp>
      <p:pic>
        <p:nvPicPr>
          <p:cNvPr id="126986" name="Picture 10" descr="img0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338" y="1125538"/>
            <a:ext cx="6154737" cy="5092700"/>
          </a:xfrm>
          <a:prstGeom prst="rect">
            <a:avLst/>
          </a:prstGeom>
          <a:noFill/>
          <a:extLst>
            <a:ext uri="{909E8E84-426E-40DD-AFC4-6F175D3DCCD1}">
              <a14:hiddenFill xmlns:a14="http://schemas.microsoft.com/office/drawing/2010/main">
                <a:solidFill>
                  <a:srgbClr val="FFFFFF"/>
                </a:solidFill>
              </a14:hiddenFill>
            </a:ext>
          </a:extLst>
        </p:spPr>
      </p:pic>
      <p:sp>
        <p:nvSpPr>
          <p:cNvPr id="126987" name="Text Box 11"/>
          <p:cNvSpPr txBox="1">
            <a:spLocks noChangeArrowheads="1"/>
          </p:cNvSpPr>
          <p:nvPr/>
        </p:nvSpPr>
        <p:spPr bwMode="auto">
          <a:xfrm>
            <a:off x="3635375" y="4292600"/>
            <a:ext cx="1119188" cy="4397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82800" bIns="82800">
            <a:spAutoFit/>
          </a:bodyPr>
          <a:lstStyle/>
          <a:p>
            <a:r>
              <a:rPr lang="it-IT" b="1">
                <a:cs typeface="Arial" pitchFamily="34" charset="0"/>
              </a:rPr>
              <a:t>p</a:t>
            </a:r>
            <a:r>
              <a:rPr lang="it-IT" b="1" baseline="-25000">
                <a:cs typeface="Arial" pitchFamily="34" charset="0"/>
              </a:rPr>
              <a:t>T</a:t>
            </a:r>
            <a:r>
              <a:rPr lang="it-IT" b="1">
                <a:cs typeface="Arial" pitchFamily="34" charset="0"/>
              </a:rPr>
              <a:t>=p</a:t>
            </a:r>
            <a:r>
              <a:rPr lang="it-IT" b="1" baseline="-25000">
                <a:cs typeface="Arial" pitchFamily="34" charset="0"/>
              </a:rPr>
              <a:t>0</a:t>
            </a:r>
            <a:r>
              <a:rPr lang="el-GR" b="1">
                <a:cs typeface="Arial" pitchFamily="34" charset="0"/>
              </a:rPr>
              <a:t>α</a:t>
            </a:r>
            <a:r>
              <a:rPr lang="it-IT" b="1">
                <a:cs typeface="Arial" pitchFamily="34" charset="0"/>
              </a:rPr>
              <a:t>T </a:t>
            </a:r>
            <a:endParaRPr lang="el-GR" b="1">
              <a:cs typeface="Arial" pitchFamily="34" charset="0"/>
            </a:endParaRPr>
          </a:p>
        </p:txBody>
      </p:sp>
      <p:sp>
        <p:nvSpPr>
          <p:cNvPr id="126988" name="Text Box 12"/>
          <p:cNvSpPr txBox="1">
            <a:spLocks noChangeArrowheads="1"/>
          </p:cNvSpPr>
          <p:nvPr/>
        </p:nvSpPr>
        <p:spPr bwMode="auto">
          <a:xfrm>
            <a:off x="1763713" y="4797425"/>
            <a:ext cx="1841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l-GR" b="1">
              <a:cs typeface="Arial" pitchFamily="34" charset="0"/>
            </a:endParaRPr>
          </a:p>
        </p:txBody>
      </p:sp>
      <p:sp>
        <p:nvSpPr>
          <p:cNvPr id="126989" name="Rectangle 13"/>
          <p:cNvSpPr>
            <a:spLocks noChangeArrowheads="1"/>
          </p:cNvSpPr>
          <p:nvPr/>
        </p:nvSpPr>
        <p:spPr bwMode="auto">
          <a:xfrm>
            <a:off x="3238500" y="4724400"/>
            <a:ext cx="1598613" cy="4397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2000" tIns="82800" bIns="82800">
            <a:spAutoFit/>
          </a:bodyPr>
          <a:lstStyle/>
          <a:p>
            <a:r>
              <a:rPr lang="it-IT" b="1"/>
              <a:t>p</a:t>
            </a:r>
            <a:r>
              <a:rPr lang="it-IT" b="1" baseline="-25000"/>
              <a:t>T</a:t>
            </a:r>
            <a:r>
              <a:rPr lang="it-IT" b="1"/>
              <a:t>V</a:t>
            </a:r>
            <a:r>
              <a:rPr lang="it-IT" b="1" baseline="-25000"/>
              <a:t>0</a:t>
            </a:r>
            <a:r>
              <a:rPr lang="it-IT" b="1"/>
              <a:t>=p</a:t>
            </a:r>
            <a:r>
              <a:rPr lang="it-IT" b="1" baseline="-25000"/>
              <a:t>0</a:t>
            </a:r>
            <a:r>
              <a:rPr lang="it-IT" b="1"/>
              <a:t>V</a:t>
            </a:r>
            <a:r>
              <a:rPr lang="it-IT" b="1" baseline="-25000"/>
              <a:t>0</a:t>
            </a:r>
            <a:r>
              <a:rPr lang="el-GR" b="1"/>
              <a:t>α</a:t>
            </a:r>
            <a:r>
              <a:rPr lang="it-IT" b="1"/>
              <a:t>T</a:t>
            </a:r>
            <a:endParaRPr lang="el-GR" b="1"/>
          </a:p>
        </p:txBody>
      </p:sp>
      <p:sp>
        <p:nvSpPr>
          <p:cNvPr id="126992" name="Text Box 16"/>
          <p:cNvSpPr txBox="1">
            <a:spLocks noChangeArrowheads="1"/>
          </p:cNvSpPr>
          <p:nvPr/>
        </p:nvSpPr>
        <p:spPr bwMode="auto">
          <a:xfrm>
            <a:off x="250825" y="1119188"/>
            <a:ext cx="2355850"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000"/>
              <a:t>con una isocora ad es, p</a:t>
            </a:r>
            <a:r>
              <a:rPr lang="it-IT" sz="2000" baseline="-25000"/>
              <a:t>0 </a:t>
            </a:r>
            <a:r>
              <a:rPr lang="it-IT" sz="2000">
                <a:cs typeface="Arial" pitchFamily="34" charset="0"/>
              </a:rPr>
              <a:t>→ p</a:t>
            </a:r>
            <a:r>
              <a:rPr lang="it-IT" sz="2000" baseline="-25000">
                <a:cs typeface="Arial" pitchFamily="34" charset="0"/>
              </a:rPr>
              <a:t>T</a:t>
            </a:r>
            <a:r>
              <a:rPr lang="it-IT" sz="2000">
                <a:cs typeface="Arial" pitchFamily="34" charset="0"/>
              </a:rPr>
              <a:t>, ho </a:t>
            </a:r>
          </a:p>
          <a:p>
            <a:r>
              <a:rPr lang="it-IT" sz="2000" b="1">
                <a:cs typeface="Arial" pitchFamily="34" charset="0"/>
              </a:rPr>
              <a:t>p</a:t>
            </a:r>
            <a:r>
              <a:rPr lang="it-IT" sz="2000" b="1" baseline="-25000">
                <a:cs typeface="Arial" pitchFamily="34" charset="0"/>
              </a:rPr>
              <a:t>T </a:t>
            </a:r>
            <a:r>
              <a:rPr lang="it-IT" sz="2000" b="1">
                <a:cs typeface="Arial" pitchFamily="34" charset="0"/>
              </a:rPr>
              <a:t>= p</a:t>
            </a:r>
            <a:r>
              <a:rPr lang="it-IT" sz="2000" b="1" baseline="-25000">
                <a:cs typeface="Arial" pitchFamily="34" charset="0"/>
              </a:rPr>
              <a:t>0</a:t>
            </a:r>
            <a:r>
              <a:rPr lang="it-IT" sz="2000" b="1">
                <a:cs typeface="Arial" pitchFamily="34" charset="0"/>
              </a:rPr>
              <a:t>T/T</a:t>
            </a:r>
            <a:r>
              <a:rPr lang="it-IT" sz="2000" b="1" baseline="-25000">
                <a:cs typeface="Arial" pitchFamily="34" charset="0"/>
              </a:rPr>
              <a:t>0</a:t>
            </a:r>
            <a:r>
              <a:rPr lang="it-IT" sz="2000" b="1">
                <a:cs typeface="Arial" pitchFamily="34" charset="0"/>
              </a:rPr>
              <a:t> = p</a:t>
            </a:r>
            <a:r>
              <a:rPr lang="it-IT" sz="2000" b="1" baseline="-25000">
                <a:cs typeface="Arial" pitchFamily="34" charset="0"/>
              </a:rPr>
              <a:t>0</a:t>
            </a:r>
            <a:r>
              <a:rPr lang="el-GR" sz="2000" b="1">
                <a:cs typeface="Arial" pitchFamily="34" charset="0"/>
              </a:rPr>
              <a:t>α</a:t>
            </a:r>
            <a:r>
              <a:rPr lang="it-IT" sz="2000" b="1">
                <a:cs typeface="Arial" pitchFamily="34" charset="0"/>
              </a:rPr>
              <a:t>T </a:t>
            </a:r>
          </a:p>
          <a:p>
            <a:r>
              <a:rPr lang="it-IT" sz="2000">
                <a:cs typeface="Arial" pitchFamily="34" charset="0"/>
              </a:rPr>
              <a:t>ossia</a:t>
            </a:r>
          </a:p>
          <a:p>
            <a:r>
              <a:rPr lang="it-IT" sz="2000" b="1"/>
              <a:t>p</a:t>
            </a:r>
            <a:r>
              <a:rPr lang="it-IT" sz="2000" b="1" baseline="-25000"/>
              <a:t>T</a:t>
            </a:r>
            <a:r>
              <a:rPr lang="it-IT" sz="2000" b="1"/>
              <a:t>V</a:t>
            </a:r>
            <a:r>
              <a:rPr lang="it-IT" sz="2000" b="1" baseline="-25000"/>
              <a:t>0 </a:t>
            </a:r>
            <a:r>
              <a:rPr lang="it-IT" sz="2000" b="1"/>
              <a:t>= p</a:t>
            </a:r>
            <a:r>
              <a:rPr lang="it-IT" sz="2000" b="1" baseline="-25000"/>
              <a:t>0</a:t>
            </a:r>
            <a:r>
              <a:rPr lang="it-IT" sz="2000" b="1"/>
              <a:t>V</a:t>
            </a:r>
            <a:r>
              <a:rPr lang="it-IT" sz="2000" b="1" baseline="-25000"/>
              <a:t>0</a:t>
            </a:r>
            <a:r>
              <a:rPr lang="el-GR" sz="2000" b="1"/>
              <a:t>α</a:t>
            </a:r>
            <a:r>
              <a:rPr lang="it-IT" sz="2000" b="1"/>
              <a:t>T</a:t>
            </a:r>
          </a:p>
          <a:p>
            <a:r>
              <a:rPr lang="it-IT" sz="2000"/>
              <a:t>faccio seguire una isoterma e mi porto per es da p</a:t>
            </a:r>
            <a:r>
              <a:rPr lang="it-IT" sz="2000" baseline="-25000"/>
              <a:t>T </a:t>
            </a:r>
            <a:r>
              <a:rPr lang="it-IT" sz="2000"/>
              <a:t>a p</a:t>
            </a:r>
            <a:r>
              <a:rPr lang="it-IT" sz="2000" baseline="-25000"/>
              <a:t>0</a:t>
            </a:r>
          </a:p>
          <a:p>
            <a:r>
              <a:rPr lang="it-IT" sz="2000" b="1"/>
              <a:t>p</a:t>
            </a:r>
            <a:r>
              <a:rPr lang="it-IT" sz="2000" b="1" baseline="-25000"/>
              <a:t>0</a:t>
            </a:r>
            <a:r>
              <a:rPr lang="it-IT" sz="2000" b="1"/>
              <a:t>V</a:t>
            </a:r>
            <a:r>
              <a:rPr lang="it-IT" sz="2000" b="1" baseline="-25000"/>
              <a:t>T</a:t>
            </a:r>
            <a:r>
              <a:rPr lang="it-IT" sz="2000" b="1"/>
              <a:t> = p</a:t>
            </a:r>
            <a:r>
              <a:rPr lang="it-IT" sz="2000" b="1" baseline="-25000"/>
              <a:t>T</a:t>
            </a:r>
            <a:r>
              <a:rPr lang="it-IT" sz="2000" b="1"/>
              <a:t>V</a:t>
            </a:r>
            <a:r>
              <a:rPr lang="it-IT" sz="2000" b="1" baseline="-25000"/>
              <a:t>0</a:t>
            </a:r>
            <a:r>
              <a:rPr lang="it-IT" sz="2000" baseline="-25000"/>
              <a:t> </a:t>
            </a:r>
          </a:p>
          <a:p>
            <a:r>
              <a:rPr lang="it-IT" sz="2000"/>
              <a:t>o a qualsiasi altro </a:t>
            </a:r>
          </a:p>
          <a:p>
            <a:r>
              <a:rPr lang="it-IT" sz="2000"/>
              <a:t>valore pV</a:t>
            </a:r>
          </a:p>
          <a:p>
            <a:r>
              <a:rPr lang="it-IT" sz="2000" b="1"/>
              <a:t>pV = p</a:t>
            </a:r>
            <a:r>
              <a:rPr lang="it-IT" sz="2000" b="1" baseline="-25000"/>
              <a:t>0</a:t>
            </a:r>
            <a:r>
              <a:rPr lang="it-IT" sz="2000" b="1"/>
              <a:t>V</a:t>
            </a:r>
            <a:r>
              <a:rPr lang="it-IT" sz="2000" b="1" baseline="-25000"/>
              <a:t>0</a:t>
            </a:r>
            <a:r>
              <a:rPr lang="el-GR" sz="2000" b="1"/>
              <a:t>α</a:t>
            </a:r>
            <a:r>
              <a:rPr lang="it-IT" sz="2000" b="1"/>
              <a:t>T</a:t>
            </a:r>
          </a:p>
          <a:p>
            <a:r>
              <a:rPr lang="it-IT" sz="2000"/>
              <a:t>che posso scrivere come</a:t>
            </a:r>
            <a:r>
              <a:rPr lang="it-IT" sz="2000" b="1"/>
              <a:t> </a:t>
            </a:r>
          </a:p>
          <a:p>
            <a:r>
              <a:rPr lang="it-IT" sz="2000" b="1"/>
              <a:t>pV = n RT</a:t>
            </a:r>
          </a:p>
          <a:p>
            <a:r>
              <a:rPr lang="it-IT" sz="2000"/>
              <a:t>dove R è una </a:t>
            </a:r>
          </a:p>
          <a:p>
            <a:r>
              <a:rPr lang="it-IT" sz="2000"/>
              <a:t>costante</a:t>
            </a:r>
          </a:p>
        </p:txBody>
      </p:sp>
      <p:sp>
        <p:nvSpPr>
          <p:cNvPr id="126993" name="Text Box 17"/>
          <p:cNvSpPr txBox="1">
            <a:spLocks noChangeArrowheads="1"/>
          </p:cNvSpPr>
          <p:nvPr/>
        </p:nvSpPr>
        <p:spPr bwMode="auto">
          <a:xfrm>
            <a:off x="5148263" y="6308725"/>
            <a:ext cx="300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00"/>
                </a:solidFill>
              </a:rPr>
              <a:t>(*) dimostrazione facoltativa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apr 12</a:t>
            </a:r>
            <a:endParaRPr lang="en-US"/>
          </a:p>
        </p:txBody>
      </p:sp>
      <p:sp>
        <p:nvSpPr>
          <p:cNvPr id="9" name="Slide Number Placeholder 5"/>
          <p:cNvSpPr>
            <a:spLocks noGrp="1"/>
          </p:cNvSpPr>
          <p:nvPr>
            <p:ph type="sldNum" sz="quarter" idx="12"/>
          </p:nvPr>
        </p:nvSpPr>
        <p:spPr/>
        <p:txBody>
          <a:bodyPr/>
          <a:lstStyle/>
          <a:p>
            <a:fld id="{4E409779-59A5-47C8-817C-48FFB1658417}" type="slidenum">
              <a:rPr lang="en-US"/>
              <a:pPr/>
              <a:t>18</a:t>
            </a:fld>
            <a:endParaRPr lang="en-US"/>
          </a:p>
        </p:txBody>
      </p:sp>
      <p:sp>
        <p:nvSpPr>
          <p:cNvPr id="128002" name="Rectangle 2"/>
          <p:cNvSpPr>
            <a:spLocks noGrp="1" noChangeArrowheads="1"/>
          </p:cNvSpPr>
          <p:nvPr>
            <p:ph type="title"/>
          </p:nvPr>
        </p:nvSpPr>
        <p:spPr/>
        <p:txBody>
          <a:bodyPr/>
          <a:lstStyle/>
          <a:p>
            <a:r>
              <a:rPr lang="it-IT"/>
              <a:t>Le leggi dei gas (6)</a:t>
            </a:r>
            <a:r>
              <a:rPr lang="it-IT">
                <a:solidFill>
                  <a:srgbClr val="CC0000"/>
                </a:solidFill>
              </a:rPr>
              <a:t>(*)</a:t>
            </a:r>
          </a:p>
        </p:txBody>
      </p:sp>
      <p:pic>
        <p:nvPicPr>
          <p:cNvPr id="128004" name="Picture 4" descr="img0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4438" y="1773238"/>
            <a:ext cx="6245225" cy="3943350"/>
          </a:xfrm>
          <a:prstGeom prst="rect">
            <a:avLst/>
          </a:prstGeom>
          <a:noFill/>
          <a:extLst>
            <a:ext uri="{909E8E84-426E-40DD-AFC4-6F175D3DCCD1}">
              <a14:hiddenFill xmlns:a14="http://schemas.microsoft.com/office/drawing/2010/main">
                <a:solidFill>
                  <a:srgbClr val="FFFFFF"/>
                </a:solidFill>
              </a14:hiddenFill>
            </a:ext>
          </a:extLst>
        </p:spPr>
      </p:pic>
      <p:sp>
        <p:nvSpPr>
          <p:cNvPr id="128005" name="Text Box 5"/>
          <p:cNvSpPr txBox="1">
            <a:spLocks noChangeArrowheads="1"/>
          </p:cNvSpPr>
          <p:nvPr/>
        </p:nvSpPr>
        <p:spPr bwMode="auto">
          <a:xfrm>
            <a:off x="6405563" y="2673350"/>
            <a:ext cx="271462" cy="4333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a:spAutoFit/>
          </a:bodyPr>
          <a:lstStyle/>
          <a:p>
            <a:pPr>
              <a:spcBef>
                <a:spcPct val="50000"/>
              </a:spcBef>
            </a:pPr>
            <a:r>
              <a:rPr lang="el-GR" sz="2000" b="1">
                <a:cs typeface="Arial" pitchFamily="34" charset="0"/>
              </a:rPr>
              <a:t>α</a:t>
            </a:r>
          </a:p>
        </p:txBody>
      </p:sp>
      <p:sp>
        <p:nvSpPr>
          <p:cNvPr id="128006" name="Text Box 6"/>
          <p:cNvSpPr txBox="1">
            <a:spLocks noChangeArrowheads="1"/>
          </p:cNvSpPr>
          <p:nvPr/>
        </p:nvSpPr>
        <p:spPr bwMode="auto">
          <a:xfrm>
            <a:off x="179388" y="1316038"/>
            <a:ext cx="2376487" cy="42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100"/>
              <a:t>alternativamente</a:t>
            </a:r>
          </a:p>
          <a:p>
            <a:r>
              <a:rPr lang="it-IT" sz="2100"/>
              <a:t>posso considerare</a:t>
            </a:r>
          </a:p>
          <a:p>
            <a:r>
              <a:rPr lang="it-IT" sz="2100"/>
              <a:t>una mole di g.p. e </a:t>
            </a:r>
          </a:p>
          <a:p>
            <a:r>
              <a:rPr lang="it-IT" sz="2100"/>
              <a:t>ripetere il ragiona-</a:t>
            </a:r>
          </a:p>
          <a:p>
            <a:r>
              <a:rPr lang="it-IT" sz="2100"/>
              <a:t>mento, ottenendo</a:t>
            </a:r>
          </a:p>
          <a:p>
            <a:r>
              <a:rPr lang="it-IT" sz="2100"/>
              <a:t>pV</a:t>
            </a:r>
            <a:r>
              <a:rPr lang="it-IT" sz="2100" baseline="-25000"/>
              <a:t>M</a:t>
            </a:r>
            <a:r>
              <a:rPr lang="it-IT" sz="2100"/>
              <a:t> = RT</a:t>
            </a:r>
          </a:p>
          <a:p>
            <a:r>
              <a:rPr lang="it-IT" sz="2100"/>
              <a:t>a questo punto </a:t>
            </a:r>
          </a:p>
          <a:p>
            <a:r>
              <a:rPr lang="it-IT" sz="2100"/>
              <a:t>uso la legge di </a:t>
            </a:r>
          </a:p>
          <a:p>
            <a:r>
              <a:rPr lang="it-IT" sz="2100"/>
              <a:t>Avogadro e se ho </a:t>
            </a:r>
          </a:p>
          <a:p>
            <a:r>
              <a:rPr lang="it-IT" sz="2100"/>
              <a:t>n moli di gas</a:t>
            </a:r>
          </a:p>
          <a:p>
            <a:r>
              <a:rPr lang="it-IT" sz="2100"/>
              <a:t>V = nV</a:t>
            </a:r>
            <a:r>
              <a:rPr lang="it-IT" sz="2100" baseline="-25000"/>
              <a:t>M</a:t>
            </a:r>
          </a:p>
          <a:p>
            <a:r>
              <a:rPr lang="it-IT" sz="2100"/>
              <a:t>ossia di nuovo</a:t>
            </a:r>
          </a:p>
          <a:p>
            <a:r>
              <a:rPr lang="it-IT" sz="2100"/>
              <a:t>pV = nRT</a:t>
            </a:r>
          </a:p>
        </p:txBody>
      </p:sp>
      <p:sp>
        <p:nvSpPr>
          <p:cNvPr id="128007" name="Text Box 7"/>
          <p:cNvSpPr txBox="1">
            <a:spLocks noChangeArrowheads="1"/>
          </p:cNvSpPr>
          <p:nvPr/>
        </p:nvSpPr>
        <p:spPr bwMode="auto">
          <a:xfrm>
            <a:off x="5219700" y="5949950"/>
            <a:ext cx="300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00"/>
                </a:solidFill>
              </a:rPr>
              <a:t>(*) dimostrazione facoltativa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apr 12</a:t>
            </a:r>
            <a:endParaRPr lang="en-US"/>
          </a:p>
        </p:txBody>
      </p:sp>
      <p:sp>
        <p:nvSpPr>
          <p:cNvPr id="9" name="Slide Number Placeholder 5"/>
          <p:cNvSpPr>
            <a:spLocks noGrp="1"/>
          </p:cNvSpPr>
          <p:nvPr>
            <p:ph type="sldNum" sz="quarter" idx="12"/>
          </p:nvPr>
        </p:nvSpPr>
        <p:spPr/>
        <p:txBody>
          <a:bodyPr/>
          <a:lstStyle/>
          <a:p>
            <a:fld id="{9D8F81DD-8FE8-45C3-A024-8B78C3673327}" type="slidenum">
              <a:rPr lang="en-US"/>
              <a:pPr/>
              <a:t>19</a:t>
            </a:fld>
            <a:endParaRPr lang="en-US"/>
          </a:p>
        </p:txBody>
      </p:sp>
      <p:sp>
        <p:nvSpPr>
          <p:cNvPr id="129028" name="Rectangle 4"/>
          <p:cNvSpPr>
            <a:spLocks noGrp="1" noChangeArrowheads="1"/>
          </p:cNvSpPr>
          <p:nvPr>
            <p:ph type="body" idx="1"/>
          </p:nvPr>
        </p:nvSpPr>
        <p:spPr/>
        <p:txBody>
          <a:bodyPr/>
          <a:lstStyle/>
          <a:p>
            <a:pPr>
              <a:lnSpc>
                <a:spcPct val="90000"/>
              </a:lnSpc>
            </a:pPr>
            <a:r>
              <a:rPr lang="it-IT" sz="2500"/>
              <a:t>le leggi dei gas possono essere quindi riunite in un’unica legge, l’eq. di stato del g.p., nella forma </a:t>
            </a:r>
            <a:r>
              <a:rPr lang="it-IT" sz="2500">
                <a:solidFill>
                  <a:srgbClr val="CC0000"/>
                </a:solidFill>
              </a:rPr>
              <a:t>f(p,V,T) = 0</a:t>
            </a:r>
            <a:r>
              <a:rPr lang="it-IT" sz="2500"/>
              <a:t>, o</a:t>
            </a:r>
          </a:p>
          <a:p>
            <a:pPr>
              <a:lnSpc>
                <a:spcPct val="90000"/>
              </a:lnSpc>
              <a:buFontTx/>
              <a:buNone/>
            </a:pPr>
            <a:r>
              <a:rPr lang="it-IT" sz="2500"/>
              <a:t>	pV = nRT</a:t>
            </a:r>
          </a:p>
          <a:p>
            <a:pPr>
              <a:lnSpc>
                <a:spcPct val="90000"/>
              </a:lnSpc>
              <a:buFontTx/>
              <a:buNone/>
            </a:pPr>
            <a:r>
              <a:rPr lang="it-IT" sz="2500"/>
              <a:t>	dove R = p</a:t>
            </a:r>
            <a:r>
              <a:rPr lang="it-IT" sz="2500" baseline="-25000"/>
              <a:t>0</a:t>
            </a:r>
            <a:r>
              <a:rPr lang="it-IT" sz="2500"/>
              <a:t>V</a:t>
            </a:r>
            <a:r>
              <a:rPr lang="it-IT" sz="2500" baseline="-25000"/>
              <a:t>M</a:t>
            </a:r>
            <a:r>
              <a:rPr lang="el-GR" sz="2500">
                <a:cs typeface="Arial" pitchFamily="34" charset="0"/>
              </a:rPr>
              <a:t>α</a:t>
            </a:r>
            <a:r>
              <a:rPr lang="it-IT" sz="2500"/>
              <a:t> = 1 atm </a:t>
            </a:r>
            <a:r>
              <a:rPr lang="en-US" sz="2500">
                <a:cs typeface="Arial" pitchFamily="34" charset="0"/>
              </a:rPr>
              <a:t>· 22.414 litri / 273.15</a:t>
            </a:r>
            <a:r>
              <a:rPr lang="it-IT" sz="2500"/>
              <a:t> K</a:t>
            </a:r>
          </a:p>
          <a:p>
            <a:pPr>
              <a:lnSpc>
                <a:spcPct val="90000"/>
              </a:lnSpc>
              <a:buFontTx/>
              <a:buNone/>
            </a:pPr>
            <a:r>
              <a:rPr lang="it-IT" sz="2500"/>
              <a:t>		       = 0.08206 litri atm/(mole K)</a:t>
            </a:r>
          </a:p>
          <a:p>
            <a:pPr>
              <a:lnSpc>
                <a:spcPct val="90000"/>
              </a:lnSpc>
              <a:buFontTx/>
              <a:buNone/>
            </a:pPr>
            <a:r>
              <a:rPr lang="it-IT" sz="2500"/>
              <a:t> 		       = 8.314 J/(mole K)</a:t>
            </a:r>
          </a:p>
          <a:p>
            <a:pPr>
              <a:lnSpc>
                <a:spcPct val="90000"/>
              </a:lnSpc>
              <a:buFontTx/>
              <a:buNone/>
            </a:pPr>
            <a:r>
              <a:rPr lang="it-IT" sz="2500"/>
              <a:t>	è la costante dei gas</a:t>
            </a:r>
          </a:p>
          <a:p>
            <a:pPr>
              <a:lnSpc>
                <a:spcPct val="90000"/>
              </a:lnSpc>
            </a:pPr>
            <a:r>
              <a:rPr lang="it-IT" sz="2500"/>
              <a:t>si introduce un’altra costante, k di Boltzmann</a:t>
            </a:r>
          </a:p>
          <a:p>
            <a:pPr>
              <a:lnSpc>
                <a:spcPct val="90000"/>
              </a:lnSpc>
              <a:buFontTx/>
              <a:buNone/>
            </a:pPr>
            <a:r>
              <a:rPr lang="it-IT" sz="2500"/>
              <a:t>	R = k</a:t>
            </a:r>
            <a:r>
              <a:rPr lang="it-IT" sz="2500" baseline="-25000"/>
              <a:t>B</a:t>
            </a:r>
            <a:r>
              <a:rPr lang="it-IT" sz="2500"/>
              <a:t> N</a:t>
            </a:r>
            <a:r>
              <a:rPr lang="it-IT" sz="2500" baseline="-25000"/>
              <a:t>Av                          </a:t>
            </a:r>
            <a:r>
              <a:rPr lang="it-IT" sz="2500"/>
              <a:t> k</a:t>
            </a:r>
            <a:r>
              <a:rPr lang="it-IT" sz="2500" baseline="-25000"/>
              <a:t>B </a:t>
            </a:r>
            <a:r>
              <a:rPr lang="it-IT" sz="2500"/>
              <a:t>=</a:t>
            </a:r>
            <a:r>
              <a:rPr lang="it-IT" sz="2500" baseline="-25000"/>
              <a:t> </a:t>
            </a:r>
            <a:r>
              <a:rPr lang="it-IT" sz="2500"/>
              <a:t>1.38 10</a:t>
            </a:r>
            <a:r>
              <a:rPr lang="it-IT" sz="2500" baseline="30000"/>
              <a:t>-23</a:t>
            </a:r>
            <a:r>
              <a:rPr lang="it-IT" sz="2500"/>
              <a:t> J/K</a:t>
            </a:r>
          </a:p>
          <a:p>
            <a:pPr>
              <a:lnSpc>
                <a:spcPct val="90000"/>
              </a:lnSpc>
            </a:pPr>
            <a:r>
              <a:rPr lang="it-IT" sz="2500"/>
              <a:t>l’eq. del g.p. può essere anche scritta                            in termini del numero N di molecole </a:t>
            </a:r>
          </a:p>
          <a:p>
            <a:pPr>
              <a:lnSpc>
                <a:spcPct val="90000"/>
              </a:lnSpc>
              <a:buFontTx/>
              <a:buNone/>
            </a:pPr>
            <a:r>
              <a:rPr lang="it-IT" sz="2500"/>
              <a:t>	pV = Nk</a:t>
            </a:r>
            <a:r>
              <a:rPr lang="it-IT" sz="2500" baseline="-25000"/>
              <a:t>B</a:t>
            </a:r>
            <a:r>
              <a:rPr lang="it-IT" sz="2500"/>
              <a:t>T </a:t>
            </a:r>
          </a:p>
        </p:txBody>
      </p:sp>
      <p:sp>
        <p:nvSpPr>
          <p:cNvPr id="129029" name="Rectangle 5"/>
          <p:cNvSpPr>
            <a:spLocks noGrp="1" noChangeArrowheads="1"/>
          </p:cNvSpPr>
          <p:nvPr>
            <p:ph type="title"/>
          </p:nvPr>
        </p:nvSpPr>
        <p:spPr>
          <a:noFill/>
          <a:ln/>
        </p:spPr>
        <p:txBody>
          <a:bodyPr/>
          <a:lstStyle/>
          <a:p>
            <a:r>
              <a:rPr lang="it-IT"/>
              <a:t>Eq. di stato</a:t>
            </a:r>
          </a:p>
        </p:txBody>
      </p:sp>
      <p:sp>
        <p:nvSpPr>
          <p:cNvPr id="129030" name="Text Box 6"/>
          <p:cNvSpPr txBox="1">
            <a:spLocks noChangeArrowheads="1"/>
          </p:cNvSpPr>
          <p:nvPr/>
        </p:nvSpPr>
        <p:spPr bwMode="auto">
          <a:xfrm>
            <a:off x="658813" y="1865313"/>
            <a:ext cx="1536700" cy="40481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129031" name="Text Box 7"/>
          <p:cNvSpPr txBox="1">
            <a:spLocks noChangeArrowheads="1"/>
          </p:cNvSpPr>
          <p:nvPr/>
        </p:nvSpPr>
        <p:spPr bwMode="auto">
          <a:xfrm>
            <a:off x="684213" y="5516563"/>
            <a:ext cx="1655762" cy="44132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82800">
            <a:spAutoFit/>
          </a:bodyPr>
          <a:lstStyle/>
          <a:p>
            <a:endParaRPr lang="it-IT"/>
          </a:p>
        </p:txBody>
      </p:sp>
      <p:pic>
        <p:nvPicPr>
          <p:cNvPr id="129032" name="Picture 8" descr="boltz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4581525"/>
            <a:ext cx="1482725" cy="1814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r>
              <a:rPr lang="en-US" smtClean="0"/>
              <a:t>fln apr 12</a:t>
            </a:r>
            <a:endParaRPr lang="en-US"/>
          </a:p>
        </p:txBody>
      </p:sp>
      <p:sp>
        <p:nvSpPr>
          <p:cNvPr id="8" name="Slide Number Placeholder 6"/>
          <p:cNvSpPr>
            <a:spLocks noGrp="1"/>
          </p:cNvSpPr>
          <p:nvPr>
            <p:ph type="sldNum" sz="quarter" idx="12"/>
          </p:nvPr>
        </p:nvSpPr>
        <p:spPr/>
        <p:txBody>
          <a:bodyPr/>
          <a:lstStyle/>
          <a:p>
            <a:fld id="{7A5224A8-8BE4-4FDF-B41A-85919BC97F85}" type="slidenum">
              <a:rPr lang="en-US"/>
              <a:pPr/>
              <a:t>2</a:t>
            </a:fld>
            <a:endParaRPr lang="en-US"/>
          </a:p>
        </p:txBody>
      </p:sp>
      <p:sp>
        <p:nvSpPr>
          <p:cNvPr id="109570" name="Rectangle 2"/>
          <p:cNvSpPr>
            <a:spLocks noGrp="1" noChangeArrowheads="1"/>
          </p:cNvSpPr>
          <p:nvPr>
            <p:ph type="title"/>
          </p:nvPr>
        </p:nvSpPr>
        <p:spPr/>
        <p:txBody>
          <a:bodyPr/>
          <a:lstStyle/>
          <a:p>
            <a:r>
              <a:rPr lang="it-IT"/>
              <a:t>Meccanica vs termodinamica</a:t>
            </a:r>
          </a:p>
        </p:txBody>
      </p:sp>
      <p:sp>
        <p:nvSpPr>
          <p:cNvPr id="109571" name="Rectangle 3"/>
          <p:cNvSpPr>
            <a:spLocks noGrp="1" noChangeArrowheads="1"/>
          </p:cNvSpPr>
          <p:nvPr>
            <p:ph type="body" sz="half" idx="1"/>
          </p:nvPr>
        </p:nvSpPr>
        <p:spPr>
          <a:xfrm>
            <a:off x="107950" y="1052513"/>
            <a:ext cx="8569325" cy="5184775"/>
          </a:xfrm>
          <a:noFill/>
        </p:spPr>
        <p:txBody>
          <a:bodyPr/>
          <a:lstStyle/>
          <a:p>
            <a:pPr>
              <a:lnSpc>
                <a:spcPct val="90000"/>
              </a:lnSpc>
            </a:pPr>
            <a:r>
              <a:rPr lang="it-IT" sz="2500"/>
              <a:t>meccanica del punto e dei sistemi</a:t>
            </a:r>
            <a:r>
              <a:rPr lang="it-IT" sz="2400"/>
              <a:t>:</a:t>
            </a:r>
          </a:p>
          <a:p>
            <a:pPr lvl="1">
              <a:lnSpc>
                <a:spcPct val="90000"/>
              </a:lnSpc>
            </a:pPr>
            <a:r>
              <a:rPr lang="it-IT" sz="2200">
                <a:solidFill>
                  <a:srgbClr val="CC0000"/>
                </a:solidFill>
              </a:rPr>
              <a:t>pochi oggetti macroscopici</a:t>
            </a:r>
          </a:p>
          <a:p>
            <a:pPr lvl="1">
              <a:lnSpc>
                <a:spcPct val="90000"/>
              </a:lnSpc>
            </a:pPr>
            <a:r>
              <a:rPr lang="it-IT" sz="2200">
                <a:solidFill>
                  <a:schemeClr val="accent2"/>
                </a:solidFill>
              </a:rPr>
              <a:t>proprietà individuali e trattamento deterministico</a:t>
            </a:r>
          </a:p>
          <a:p>
            <a:pPr lvl="1">
              <a:lnSpc>
                <a:spcPct val="90000"/>
              </a:lnSpc>
            </a:pPr>
            <a:r>
              <a:rPr lang="it-IT" sz="2200">
                <a:solidFill>
                  <a:srgbClr val="009900"/>
                </a:solidFill>
              </a:rPr>
              <a:t>moti coerenti</a:t>
            </a:r>
          </a:p>
          <a:p>
            <a:pPr>
              <a:lnSpc>
                <a:spcPct val="90000"/>
              </a:lnSpc>
            </a:pPr>
            <a:r>
              <a:rPr lang="it-IT" sz="2500"/>
              <a:t>termodinamica:</a:t>
            </a:r>
            <a:r>
              <a:rPr lang="it-IT" sz="2400"/>
              <a:t> </a:t>
            </a:r>
          </a:p>
          <a:p>
            <a:pPr lvl="1">
              <a:lnSpc>
                <a:spcPct val="90000"/>
              </a:lnSpc>
            </a:pPr>
            <a:r>
              <a:rPr lang="it-IT" sz="2200">
                <a:solidFill>
                  <a:srgbClr val="CC0000"/>
                </a:solidFill>
              </a:rPr>
              <a:t>sistemi con molti oggetti microscopici, ad es. gas (1 mole, N</a:t>
            </a:r>
            <a:r>
              <a:rPr lang="it-IT" sz="2200" baseline="-25000">
                <a:solidFill>
                  <a:srgbClr val="CC0000"/>
                </a:solidFill>
              </a:rPr>
              <a:t>Av</a:t>
            </a:r>
            <a:r>
              <a:rPr lang="it-IT" sz="2200">
                <a:solidFill>
                  <a:srgbClr val="CC0000"/>
                </a:solidFill>
              </a:rPr>
              <a:t> = 6.022</a:t>
            </a:r>
            <a:r>
              <a:rPr lang="it-IT" sz="2200">
                <a:solidFill>
                  <a:srgbClr val="CC0000"/>
                </a:solidFill>
                <a:cs typeface="Arial" pitchFamily="34" charset="0"/>
              </a:rPr>
              <a:t>∙10</a:t>
            </a:r>
            <a:r>
              <a:rPr lang="it-IT" sz="2200" baseline="30000">
                <a:solidFill>
                  <a:srgbClr val="CC0000"/>
                </a:solidFill>
                <a:cs typeface="Arial" pitchFamily="34" charset="0"/>
              </a:rPr>
              <a:t>23</a:t>
            </a:r>
            <a:r>
              <a:rPr lang="it-IT" sz="2200">
                <a:solidFill>
                  <a:srgbClr val="CC0000"/>
                </a:solidFill>
                <a:cs typeface="Arial" pitchFamily="34" charset="0"/>
              </a:rPr>
              <a:t>, n =N/</a:t>
            </a:r>
            <a:r>
              <a:rPr lang="it-IT" sz="2200">
                <a:solidFill>
                  <a:srgbClr val="CC0000"/>
                </a:solidFill>
              </a:rPr>
              <a:t>N</a:t>
            </a:r>
            <a:r>
              <a:rPr lang="it-IT" sz="2200" baseline="-25000">
                <a:solidFill>
                  <a:srgbClr val="CC0000"/>
                </a:solidFill>
              </a:rPr>
              <a:t>Av</a:t>
            </a:r>
            <a:r>
              <a:rPr lang="it-IT" sz="2200">
                <a:solidFill>
                  <a:srgbClr val="CC0000"/>
                </a:solidFill>
              </a:rPr>
              <a:t> = mN/mN</a:t>
            </a:r>
            <a:r>
              <a:rPr lang="it-IT" sz="2200" baseline="-25000">
                <a:solidFill>
                  <a:srgbClr val="CC0000"/>
                </a:solidFill>
              </a:rPr>
              <a:t>Av</a:t>
            </a:r>
            <a:r>
              <a:rPr lang="it-IT" sz="2200">
                <a:solidFill>
                  <a:srgbClr val="CC0000"/>
                </a:solidFill>
              </a:rPr>
              <a:t> = M/M</a:t>
            </a:r>
            <a:r>
              <a:rPr lang="it-IT" sz="2200" baseline="-25000">
                <a:solidFill>
                  <a:srgbClr val="CC0000"/>
                </a:solidFill>
              </a:rPr>
              <a:t>M</a:t>
            </a:r>
            <a:r>
              <a:rPr lang="it-IT" sz="2200">
                <a:solidFill>
                  <a:srgbClr val="CC0000"/>
                </a:solidFill>
              </a:rPr>
              <a:t> numero di moli</a:t>
            </a:r>
            <a:r>
              <a:rPr lang="it-IT" sz="2200">
                <a:solidFill>
                  <a:srgbClr val="CC0000"/>
                </a:solidFill>
                <a:cs typeface="Arial" pitchFamily="34" charset="0"/>
              </a:rPr>
              <a:t>)</a:t>
            </a:r>
          </a:p>
          <a:p>
            <a:pPr lvl="1">
              <a:lnSpc>
                <a:spcPct val="90000"/>
              </a:lnSpc>
            </a:pPr>
            <a:r>
              <a:rPr lang="it-IT" sz="2200">
                <a:solidFill>
                  <a:schemeClr val="accent2"/>
                </a:solidFill>
                <a:cs typeface="Arial" pitchFamily="34" charset="0"/>
              </a:rPr>
              <a:t>proprietà collettive e trattamento statistico, valori medi, ad es. dell’en. cinetica delle molecole (teoria cinetica) </a:t>
            </a:r>
          </a:p>
          <a:p>
            <a:pPr lvl="1">
              <a:lnSpc>
                <a:spcPct val="90000"/>
              </a:lnSpc>
            </a:pPr>
            <a:r>
              <a:rPr lang="it-IT" sz="2200">
                <a:solidFill>
                  <a:srgbClr val="009900"/>
                </a:solidFill>
              </a:rPr>
              <a:t>moti incoerenti, casuali delle molecole</a:t>
            </a:r>
          </a:p>
          <a:p>
            <a:pPr>
              <a:lnSpc>
                <a:spcPct val="90000"/>
              </a:lnSpc>
            </a:pPr>
            <a:r>
              <a:rPr lang="it-IT" sz="2500"/>
              <a:t>descrizione termodinamica possibile anche in termini di </a:t>
            </a:r>
            <a:r>
              <a:rPr lang="it-IT" sz="2500">
                <a:solidFill>
                  <a:srgbClr val="FF3399"/>
                </a:solidFill>
              </a:rPr>
              <a:t>pochi parametri macroscopici</a:t>
            </a:r>
            <a:r>
              <a:rPr lang="it-IT" sz="2500"/>
              <a:t>, ad es. per un gas </a:t>
            </a:r>
            <a:r>
              <a:rPr lang="it-IT" sz="2500">
                <a:solidFill>
                  <a:srgbClr val="CC0000"/>
                </a:solidFill>
              </a:rPr>
              <a:t>in equilibrio</a:t>
            </a:r>
            <a:r>
              <a:rPr lang="it-IT" sz="2500"/>
              <a:t> pressione p, volume occupato V e temperatura T (p e T collegabili ai parametri microscopici)</a:t>
            </a:r>
            <a:endParaRPr lang="el-GR" sz="2500"/>
          </a:p>
        </p:txBody>
      </p:sp>
      <p:sp>
        <p:nvSpPr>
          <p:cNvPr id="109583" name="AutoShape 15"/>
          <p:cNvSpPr>
            <a:spLocks noChangeArrowheads="1"/>
          </p:cNvSpPr>
          <p:nvPr/>
        </p:nvSpPr>
        <p:spPr bwMode="auto">
          <a:xfrm>
            <a:off x="6588125" y="1052513"/>
            <a:ext cx="733425" cy="2087562"/>
          </a:xfrm>
          <a:prstGeom prst="curvedLeftArrow">
            <a:avLst>
              <a:gd name="adj1" fmla="val 56926"/>
              <a:gd name="adj2" fmla="val 113853"/>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09596" name="Picture 28" descr="img0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0000">
            <a:off x="7378700" y="-3175"/>
            <a:ext cx="1762125" cy="1209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apr 12</a:t>
            </a:r>
            <a:endParaRPr lang="en-US"/>
          </a:p>
        </p:txBody>
      </p:sp>
      <p:sp>
        <p:nvSpPr>
          <p:cNvPr id="9" name="Slide Number Placeholder 5"/>
          <p:cNvSpPr>
            <a:spLocks noGrp="1"/>
          </p:cNvSpPr>
          <p:nvPr>
            <p:ph type="sldNum" sz="quarter" idx="12"/>
          </p:nvPr>
        </p:nvSpPr>
        <p:spPr/>
        <p:txBody>
          <a:bodyPr/>
          <a:lstStyle/>
          <a:p>
            <a:fld id="{6A39401B-276B-4B9E-8A1F-8202EADB8A31}" type="slidenum">
              <a:rPr lang="en-US"/>
              <a:pPr/>
              <a:t>20</a:t>
            </a:fld>
            <a:endParaRPr lang="en-US"/>
          </a:p>
        </p:txBody>
      </p:sp>
      <p:sp>
        <p:nvSpPr>
          <p:cNvPr id="130050" name="Rectangle 2"/>
          <p:cNvSpPr>
            <a:spLocks noGrp="1" noChangeArrowheads="1"/>
          </p:cNvSpPr>
          <p:nvPr>
            <p:ph type="title"/>
          </p:nvPr>
        </p:nvSpPr>
        <p:spPr/>
        <p:txBody>
          <a:bodyPr/>
          <a:lstStyle/>
          <a:p>
            <a:r>
              <a:rPr lang="it-IT"/>
              <a:t>Teoria cinetica dei gas</a:t>
            </a:r>
          </a:p>
        </p:txBody>
      </p:sp>
      <p:sp>
        <p:nvSpPr>
          <p:cNvPr id="130051" name="Rectangle 3"/>
          <p:cNvSpPr>
            <a:spLocks noGrp="1" noChangeArrowheads="1"/>
          </p:cNvSpPr>
          <p:nvPr>
            <p:ph type="body" idx="1"/>
          </p:nvPr>
        </p:nvSpPr>
        <p:spPr>
          <a:xfrm>
            <a:off x="179388" y="1052513"/>
            <a:ext cx="8713787" cy="5184775"/>
          </a:xfrm>
        </p:spPr>
        <p:txBody>
          <a:bodyPr/>
          <a:lstStyle/>
          <a:p>
            <a:pPr marL="533400" indent="-533400"/>
            <a:r>
              <a:rPr lang="it-IT" sz="2600">
                <a:solidFill>
                  <a:srgbClr val="CC3300"/>
                </a:solidFill>
              </a:rPr>
              <a:t>gas perfetto</a:t>
            </a:r>
          </a:p>
          <a:p>
            <a:pPr marL="533400" indent="-533400"/>
            <a:r>
              <a:rPr lang="it-IT" sz="2600">
                <a:solidFill>
                  <a:srgbClr val="008000"/>
                </a:solidFill>
              </a:rPr>
              <a:t>Hp.</a:t>
            </a:r>
          </a:p>
          <a:p>
            <a:pPr marL="914400" lvl="1" indent="-457200">
              <a:buFontTx/>
              <a:buAutoNum type="arabicPeriod"/>
            </a:pPr>
            <a:r>
              <a:rPr lang="it-IT">
                <a:solidFill>
                  <a:srgbClr val="008000"/>
                </a:solidFill>
              </a:rPr>
              <a:t>V</a:t>
            </a:r>
            <a:r>
              <a:rPr lang="it-IT" baseline="-25000">
                <a:solidFill>
                  <a:srgbClr val="008000"/>
                </a:solidFill>
              </a:rPr>
              <a:t>m</a:t>
            </a:r>
            <a:r>
              <a:rPr lang="it-IT">
                <a:solidFill>
                  <a:srgbClr val="008000"/>
                </a:solidFill>
              </a:rPr>
              <a:t> &lt;&lt; V (molecole puntiformi)</a:t>
            </a:r>
          </a:p>
          <a:p>
            <a:pPr marL="914400" lvl="1" indent="-457200">
              <a:buFontTx/>
              <a:buAutoNum type="arabicPeriod"/>
            </a:pPr>
            <a:r>
              <a:rPr lang="it-IT">
                <a:solidFill>
                  <a:srgbClr val="008000"/>
                </a:solidFill>
              </a:rPr>
              <a:t>urti elastici (solo energia cinetica)</a:t>
            </a:r>
          </a:p>
          <a:p>
            <a:pPr marL="533400" indent="-533400">
              <a:spcBef>
                <a:spcPct val="50000"/>
              </a:spcBef>
              <a:buFontTx/>
              <a:buNone/>
            </a:pPr>
            <a:r>
              <a:rPr lang="it-IT" sz="2500"/>
              <a:t>consideriamo un g.p. in una scatola cubica di lato L e, </a:t>
            </a:r>
          </a:p>
          <a:p>
            <a:pPr marL="533400" indent="-533400">
              <a:buFontTx/>
              <a:buNone/>
            </a:pPr>
            <a:r>
              <a:rPr lang="it-IT" sz="2500"/>
              <a:t>per semplicità, all’inizio una sola direzione (x) ed una</a:t>
            </a:r>
          </a:p>
          <a:p>
            <a:pPr marL="533400" indent="-533400">
              <a:buFontTx/>
              <a:buNone/>
            </a:pPr>
            <a:r>
              <a:rPr lang="it-IT" sz="2500"/>
              <a:t>sola molecola: ad ogni urto varia la q.d.m. </a:t>
            </a:r>
            <a:r>
              <a:rPr lang="it-IT" sz="1800">
                <a:solidFill>
                  <a:srgbClr val="CC0000"/>
                </a:solidFill>
              </a:rPr>
              <a:t>(es. sulla parete destra!)</a:t>
            </a:r>
            <a:endParaRPr lang="it-IT" sz="2500">
              <a:solidFill>
                <a:srgbClr val="CC0000"/>
              </a:solidFill>
            </a:endParaRPr>
          </a:p>
          <a:p>
            <a:pPr marL="533400" indent="-533400">
              <a:buFontTx/>
              <a:buNone/>
            </a:pPr>
            <a:r>
              <a:rPr lang="el-GR" sz="2500">
                <a:cs typeface="Arial" pitchFamily="34" charset="0"/>
              </a:rPr>
              <a:t>Δ</a:t>
            </a:r>
            <a:r>
              <a:rPr lang="it-IT" sz="2500">
                <a:cs typeface="Arial" pitchFamily="34" charset="0"/>
              </a:rPr>
              <a:t>(mv</a:t>
            </a:r>
            <a:r>
              <a:rPr lang="it-IT" sz="2500" baseline="-25000">
                <a:cs typeface="Arial" pitchFamily="34" charset="0"/>
              </a:rPr>
              <a:t>x</a:t>
            </a:r>
            <a:r>
              <a:rPr lang="it-IT" sz="2500">
                <a:cs typeface="Arial" pitchFamily="34" charset="0"/>
              </a:rPr>
              <a:t>) = mv</a:t>
            </a:r>
            <a:r>
              <a:rPr lang="it-IT" sz="2500" baseline="-25000">
                <a:cs typeface="Arial" pitchFamily="34" charset="0"/>
              </a:rPr>
              <a:t>x</a:t>
            </a:r>
            <a:r>
              <a:rPr lang="it-IT" sz="2500">
                <a:cs typeface="Arial" pitchFamily="34" charset="0"/>
              </a:rPr>
              <a:t>– (–mv</a:t>
            </a:r>
            <a:r>
              <a:rPr lang="it-IT" sz="2500" baseline="-25000">
                <a:cs typeface="Arial" pitchFamily="34" charset="0"/>
              </a:rPr>
              <a:t>x</a:t>
            </a:r>
            <a:r>
              <a:rPr lang="it-IT" sz="2500">
                <a:cs typeface="Arial" pitchFamily="34" charset="0"/>
              </a:rPr>
              <a:t>) = 2mv</a:t>
            </a:r>
            <a:r>
              <a:rPr lang="it-IT" sz="2500" baseline="-25000">
                <a:cs typeface="Arial" pitchFamily="34" charset="0"/>
              </a:rPr>
              <a:t>x</a:t>
            </a:r>
            <a:r>
              <a:rPr lang="it-IT" sz="2500">
                <a:cs typeface="Arial" pitchFamily="34" charset="0"/>
              </a:rPr>
              <a:t> </a:t>
            </a:r>
          </a:p>
          <a:p>
            <a:pPr marL="533400" indent="-533400">
              <a:spcBef>
                <a:spcPct val="50000"/>
              </a:spcBef>
              <a:buFontTx/>
              <a:buNone/>
            </a:pPr>
            <a:r>
              <a:rPr lang="it-IT" sz="2500" b="1">
                <a:solidFill>
                  <a:srgbClr val="CC0000"/>
                </a:solidFill>
                <a:cs typeface="Arial" pitchFamily="34" charset="0"/>
              </a:rPr>
              <a:t>NB</a:t>
            </a:r>
            <a:r>
              <a:rPr lang="it-IT" sz="2500">
                <a:cs typeface="Arial" pitchFamily="34" charset="0"/>
              </a:rPr>
              <a:t> la media </a:t>
            </a:r>
            <a:r>
              <a:rPr lang="it-IT" sz="2500" u="sng">
                <a:cs typeface="Arial" pitchFamily="34" charset="0"/>
              </a:rPr>
              <a:t>v</a:t>
            </a:r>
            <a:r>
              <a:rPr lang="it-IT" sz="2500" u="sng" baseline="-25000">
                <a:cs typeface="Arial" pitchFamily="34" charset="0"/>
              </a:rPr>
              <a:t>x</a:t>
            </a:r>
            <a:r>
              <a:rPr lang="it-IT" sz="2500">
                <a:cs typeface="Arial" pitchFamily="34" charset="0"/>
              </a:rPr>
              <a:t> = (v</a:t>
            </a:r>
            <a:r>
              <a:rPr lang="it-IT" sz="2500" baseline="-25000">
                <a:cs typeface="Arial" pitchFamily="34" charset="0"/>
              </a:rPr>
              <a:t>x</a:t>
            </a:r>
            <a:r>
              <a:rPr lang="it-IT" sz="2500">
                <a:cs typeface="Arial" pitchFamily="34" charset="0"/>
              </a:rPr>
              <a:t>+(–v</a:t>
            </a:r>
            <a:r>
              <a:rPr lang="it-IT" sz="2500" baseline="-25000">
                <a:cs typeface="Arial" pitchFamily="34" charset="0"/>
              </a:rPr>
              <a:t>x</a:t>
            </a:r>
            <a:r>
              <a:rPr lang="it-IT" sz="2500">
                <a:cs typeface="Arial" pitchFamily="34" charset="0"/>
              </a:rPr>
              <a:t>))/2 = 0 !</a:t>
            </a:r>
          </a:p>
          <a:p>
            <a:pPr marL="533400" indent="-533400">
              <a:buFontTx/>
              <a:buNone/>
            </a:pPr>
            <a:r>
              <a:rPr lang="it-IT" sz="2500">
                <a:cs typeface="Arial" pitchFamily="34" charset="0"/>
              </a:rPr>
              <a:t>(</a:t>
            </a:r>
            <a:r>
              <a:rPr lang="it-IT" sz="2500">
                <a:solidFill>
                  <a:srgbClr val="CC0000"/>
                </a:solidFill>
                <a:cs typeface="Arial" pitchFamily="34" charset="0"/>
              </a:rPr>
              <a:t>la molecola </a:t>
            </a:r>
            <a:r>
              <a:rPr lang="it-IT" sz="2500" b="1">
                <a:solidFill>
                  <a:srgbClr val="CC0000"/>
                </a:solidFill>
                <a:cs typeface="Arial" pitchFamily="34" charset="0"/>
              </a:rPr>
              <a:t>non</a:t>
            </a:r>
            <a:r>
              <a:rPr lang="it-IT" sz="2500">
                <a:solidFill>
                  <a:srgbClr val="CC0000"/>
                </a:solidFill>
                <a:cs typeface="Arial" pitchFamily="34" charset="0"/>
              </a:rPr>
              <a:t> esce dalla scatola</a:t>
            </a:r>
            <a:r>
              <a:rPr lang="it-IT" sz="2500">
                <a:cs typeface="Arial" pitchFamily="34" charset="0"/>
              </a:rPr>
              <a:t>,</a:t>
            </a:r>
          </a:p>
          <a:p>
            <a:pPr marL="533400" indent="-533400">
              <a:buFontTx/>
              <a:buNone/>
            </a:pPr>
            <a:r>
              <a:rPr lang="it-IT" sz="2500">
                <a:cs typeface="Arial" pitchFamily="34" charset="0"/>
              </a:rPr>
              <a:t>anche </a:t>
            </a:r>
            <a:r>
              <a:rPr lang="it-IT" sz="2500" u="sng">
                <a:cs typeface="Arial" pitchFamily="34" charset="0"/>
              </a:rPr>
              <a:t>v</a:t>
            </a:r>
            <a:r>
              <a:rPr lang="it-IT" sz="2500" u="sng" baseline="-25000">
                <a:cs typeface="Arial" pitchFamily="34" charset="0"/>
              </a:rPr>
              <a:t>y</a:t>
            </a:r>
            <a:r>
              <a:rPr lang="it-IT" sz="2500">
                <a:cs typeface="Arial" pitchFamily="34" charset="0"/>
              </a:rPr>
              <a:t> = </a:t>
            </a:r>
            <a:r>
              <a:rPr lang="it-IT" sz="2500" u="sng">
                <a:cs typeface="Arial" pitchFamily="34" charset="0"/>
              </a:rPr>
              <a:t>v</a:t>
            </a:r>
            <a:r>
              <a:rPr lang="it-IT" sz="2500" u="sng" baseline="-25000">
                <a:cs typeface="Arial" pitchFamily="34" charset="0"/>
              </a:rPr>
              <a:t>z</a:t>
            </a:r>
            <a:r>
              <a:rPr lang="it-IT" sz="2500">
                <a:cs typeface="Arial" pitchFamily="34" charset="0"/>
              </a:rPr>
              <a:t> = 0)</a:t>
            </a:r>
            <a:endParaRPr lang="el-GR" sz="2500">
              <a:cs typeface="Arial" pitchFamily="34" charset="0"/>
            </a:endParaRPr>
          </a:p>
          <a:p>
            <a:pPr marL="533400" indent="-533400">
              <a:buFontTx/>
              <a:buChar char="–"/>
            </a:pPr>
            <a:endParaRPr lang="it-IT" sz="2500"/>
          </a:p>
        </p:txBody>
      </p:sp>
      <p:sp>
        <p:nvSpPr>
          <p:cNvPr id="130053" name="Text Box 5"/>
          <p:cNvSpPr txBox="1">
            <a:spLocks noChangeArrowheads="1"/>
          </p:cNvSpPr>
          <p:nvPr/>
        </p:nvSpPr>
        <p:spPr bwMode="auto">
          <a:xfrm>
            <a:off x="7720013" y="1936750"/>
            <a:ext cx="10287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              </a:t>
            </a:r>
          </a:p>
        </p:txBody>
      </p:sp>
      <p:pic>
        <p:nvPicPr>
          <p:cNvPr id="130054" name="Picture 6" descr="img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325" y="1052513"/>
            <a:ext cx="2686050" cy="1868487"/>
          </a:xfrm>
          <a:prstGeom prst="rect">
            <a:avLst/>
          </a:prstGeom>
          <a:noFill/>
          <a:extLst>
            <a:ext uri="{909E8E84-426E-40DD-AFC4-6F175D3DCCD1}">
              <a14:hiddenFill xmlns:a14="http://schemas.microsoft.com/office/drawing/2010/main">
                <a:solidFill>
                  <a:srgbClr val="FFFFFF"/>
                </a:solidFill>
              </a14:hiddenFill>
            </a:ext>
          </a:extLst>
        </p:spPr>
      </p:pic>
      <p:pic>
        <p:nvPicPr>
          <p:cNvPr id="130055" name="Picture 7" descr="img0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25" y="4437063"/>
            <a:ext cx="2122488" cy="1827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5"/>
          <p:cNvSpPr>
            <a:spLocks noGrp="1"/>
          </p:cNvSpPr>
          <p:nvPr>
            <p:ph type="ftr" sz="quarter" idx="11"/>
          </p:nvPr>
        </p:nvSpPr>
        <p:spPr/>
        <p:txBody>
          <a:bodyPr/>
          <a:lstStyle/>
          <a:p>
            <a:r>
              <a:rPr lang="en-US" smtClean="0"/>
              <a:t>fln apr 12</a:t>
            </a:r>
            <a:endParaRPr lang="en-US"/>
          </a:p>
        </p:txBody>
      </p:sp>
      <p:sp>
        <p:nvSpPr>
          <p:cNvPr id="16" name="Slide Number Placeholder 6"/>
          <p:cNvSpPr>
            <a:spLocks noGrp="1"/>
          </p:cNvSpPr>
          <p:nvPr>
            <p:ph type="sldNum" sz="quarter" idx="12"/>
          </p:nvPr>
        </p:nvSpPr>
        <p:spPr/>
        <p:txBody>
          <a:bodyPr/>
          <a:lstStyle/>
          <a:p>
            <a:fld id="{D9E84FB4-399B-46DE-B5FD-497B7AE779E2}" type="slidenum">
              <a:rPr lang="en-US"/>
              <a:pPr/>
              <a:t>21</a:t>
            </a:fld>
            <a:endParaRPr lang="en-US"/>
          </a:p>
        </p:txBody>
      </p:sp>
      <p:sp>
        <p:nvSpPr>
          <p:cNvPr id="133122" name="Rectangle 2"/>
          <p:cNvSpPr>
            <a:spLocks noGrp="1" noChangeArrowheads="1"/>
          </p:cNvSpPr>
          <p:nvPr>
            <p:ph type="title"/>
          </p:nvPr>
        </p:nvSpPr>
        <p:spPr/>
        <p:txBody>
          <a:bodyPr/>
          <a:lstStyle/>
          <a:p>
            <a:r>
              <a:rPr lang="it-IT"/>
              <a:t>Calcolo della pressione</a:t>
            </a:r>
          </a:p>
        </p:txBody>
      </p:sp>
      <p:graphicFrame>
        <p:nvGraphicFramePr>
          <p:cNvPr id="133124" name="Object 4"/>
          <p:cNvGraphicFramePr>
            <a:graphicFrameLocks noGrp="1" noChangeAspect="1"/>
          </p:cNvGraphicFramePr>
          <p:nvPr>
            <p:ph sz="half" idx="1"/>
          </p:nvPr>
        </p:nvGraphicFramePr>
        <p:xfrm>
          <a:off x="755650" y="1052513"/>
          <a:ext cx="6945313" cy="766762"/>
        </p:xfrm>
        <a:graphic>
          <a:graphicData uri="http://schemas.openxmlformats.org/presentationml/2006/ole">
            <mc:AlternateContent xmlns:mc="http://schemas.openxmlformats.org/markup-compatibility/2006">
              <mc:Choice xmlns:v="urn:schemas-microsoft-com:vml" Requires="v">
                <p:oleObj spid="_x0000_s133160" name="Equation" r:id="rId3" imgW="3263760" imgH="419040" progId="Equation.3">
                  <p:embed/>
                </p:oleObj>
              </mc:Choice>
              <mc:Fallback>
                <p:oleObj name="Equation" r:id="rId3" imgW="3263760" imgH="419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052513"/>
                        <a:ext cx="6945313" cy="766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26" name="Text Box 6"/>
          <p:cNvSpPr txBox="1">
            <a:spLocks noChangeArrowheads="1"/>
          </p:cNvSpPr>
          <p:nvPr/>
        </p:nvSpPr>
        <p:spPr bwMode="auto">
          <a:xfrm>
            <a:off x="250825" y="1989138"/>
            <a:ext cx="847248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che dà la pressione dovuta ad una molecola (si è usato: </a:t>
            </a:r>
            <a:r>
              <a:rPr lang="it-IT" sz="2200">
                <a:solidFill>
                  <a:srgbClr val="CC0000"/>
                </a:solidFill>
              </a:rPr>
              <a:t>la II legge </a:t>
            </a:r>
          </a:p>
          <a:p>
            <a:r>
              <a:rPr lang="it-IT" sz="2200">
                <a:solidFill>
                  <a:srgbClr val="CC0000"/>
                </a:solidFill>
              </a:rPr>
              <a:t>della dinamica;</a:t>
            </a:r>
            <a:r>
              <a:rPr lang="it-IT" sz="2200"/>
              <a:t> </a:t>
            </a:r>
            <a:r>
              <a:rPr lang="it-IT" sz="2200">
                <a:solidFill>
                  <a:srgbClr val="009900"/>
                </a:solidFill>
              </a:rPr>
              <a:t>il moto è uniforme fra un urto e l’altro;</a:t>
            </a:r>
            <a:r>
              <a:rPr lang="it-IT" sz="2200"/>
              <a:t> </a:t>
            </a:r>
            <a:r>
              <a:rPr lang="it-IT" sz="2200">
                <a:solidFill>
                  <a:schemeClr val="accent2"/>
                </a:solidFill>
              </a:rPr>
              <a:t>prima di </a:t>
            </a:r>
          </a:p>
          <a:p>
            <a:r>
              <a:rPr lang="it-IT" sz="2200">
                <a:solidFill>
                  <a:schemeClr val="accent2"/>
                </a:solidFill>
              </a:rPr>
              <a:t>ribattere sulla stessa parete il percorso è 2L</a:t>
            </a:r>
            <a:r>
              <a:rPr lang="it-IT" sz="2200"/>
              <a:t>)  </a:t>
            </a:r>
          </a:p>
          <a:p>
            <a:r>
              <a:rPr lang="it-IT" sz="2200"/>
              <a:t>se ci sono N molecole che si muovono con v</a:t>
            </a:r>
            <a:r>
              <a:rPr lang="it-IT" sz="2200" baseline="-25000"/>
              <a:t>x</a:t>
            </a:r>
            <a:r>
              <a:rPr lang="it-IT" sz="2200" baseline="30000"/>
              <a:t>2 </a:t>
            </a:r>
            <a:r>
              <a:rPr lang="it-IT" sz="2200"/>
              <a:t>diverse, avrò</a:t>
            </a:r>
          </a:p>
        </p:txBody>
      </p:sp>
      <p:graphicFrame>
        <p:nvGraphicFramePr>
          <p:cNvPr id="133127" name="Object 7"/>
          <p:cNvGraphicFramePr>
            <a:graphicFrameLocks noGrp="1" noChangeAspect="1"/>
          </p:cNvGraphicFramePr>
          <p:nvPr>
            <p:ph sz="half" idx="2"/>
          </p:nvPr>
        </p:nvGraphicFramePr>
        <p:xfrm>
          <a:off x="611188" y="3605213"/>
          <a:ext cx="5545137" cy="814387"/>
        </p:xfrm>
        <a:graphic>
          <a:graphicData uri="http://schemas.openxmlformats.org/presentationml/2006/ole">
            <mc:AlternateContent xmlns:mc="http://schemas.openxmlformats.org/markup-compatibility/2006">
              <mc:Choice xmlns:v="urn:schemas-microsoft-com:vml" Requires="v">
                <p:oleObj spid="_x0000_s133161" name="Equation" r:id="rId5" imgW="3022560" imgH="444240" progId="Equation.3">
                  <p:embed/>
                </p:oleObj>
              </mc:Choice>
              <mc:Fallback>
                <p:oleObj name="Equation" r:id="rId5" imgW="3022560" imgH="44424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3605213"/>
                        <a:ext cx="5545137"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30" name="Text Box 10"/>
          <p:cNvSpPr txBox="1">
            <a:spLocks noChangeArrowheads="1"/>
          </p:cNvSpPr>
          <p:nvPr/>
        </p:nvSpPr>
        <p:spPr bwMode="auto">
          <a:xfrm>
            <a:off x="395288" y="4660900"/>
            <a:ext cx="8466137"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10000"/>
              </a:spcBef>
              <a:spcAft>
                <a:spcPct val="10000"/>
              </a:spcAft>
            </a:pPr>
            <a:r>
              <a:rPr lang="it-IT" sz="2200"/>
              <a:t>dove la </a:t>
            </a:r>
            <a:r>
              <a:rPr lang="it-IT" sz="2200">
                <a:cs typeface="Arial" pitchFamily="34" charset="0"/>
              </a:rPr>
              <a:t>∑ è estesa alle N molecole e si è usata la </a:t>
            </a:r>
            <a:r>
              <a:rPr lang="it-IT" sz="2200">
                <a:solidFill>
                  <a:srgbClr val="FF3399"/>
                </a:solidFill>
                <a:cs typeface="Arial" pitchFamily="34" charset="0"/>
              </a:rPr>
              <a:t>definiz. di media</a:t>
            </a:r>
            <a:r>
              <a:rPr lang="it-IT" sz="2200">
                <a:solidFill>
                  <a:srgbClr val="CC0000"/>
                </a:solidFill>
                <a:cs typeface="Arial" pitchFamily="34" charset="0"/>
              </a:rPr>
              <a:t>,</a:t>
            </a:r>
          </a:p>
          <a:p>
            <a:pPr>
              <a:spcBef>
                <a:spcPct val="10000"/>
              </a:spcBef>
              <a:spcAft>
                <a:spcPct val="10000"/>
              </a:spcAft>
            </a:pPr>
            <a:r>
              <a:rPr lang="it-IT" sz="2200">
                <a:cs typeface="Arial" pitchFamily="34" charset="0"/>
              </a:rPr>
              <a:t>                    e                            ,  il </a:t>
            </a:r>
            <a:endParaRPr lang="it-IT" sz="2200"/>
          </a:p>
          <a:p>
            <a:pPr>
              <a:spcBef>
                <a:spcPct val="10000"/>
              </a:spcBef>
              <a:spcAft>
                <a:spcPct val="10000"/>
              </a:spcAft>
            </a:pPr>
            <a:r>
              <a:rPr lang="it-IT" sz="2200"/>
              <a:t>fattore 3 viene dal teorema di Pitagora v</a:t>
            </a:r>
            <a:r>
              <a:rPr lang="it-IT" sz="2200" baseline="-25000"/>
              <a:t>x</a:t>
            </a:r>
            <a:r>
              <a:rPr lang="it-IT" sz="2200" baseline="30000"/>
              <a:t>2</a:t>
            </a:r>
            <a:r>
              <a:rPr lang="it-IT" sz="2200"/>
              <a:t> = v</a:t>
            </a:r>
            <a:r>
              <a:rPr lang="it-IT" sz="2200" baseline="-25000"/>
              <a:t>y</a:t>
            </a:r>
            <a:r>
              <a:rPr lang="it-IT" sz="2200" baseline="30000"/>
              <a:t>2</a:t>
            </a:r>
            <a:r>
              <a:rPr lang="it-IT" sz="2200"/>
              <a:t> = v</a:t>
            </a:r>
            <a:r>
              <a:rPr lang="it-IT" sz="2200" baseline="-25000"/>
              <a:t>z</a:t>
            </a:r>
            <a:r>
              <a:rPr lang="it-IT" sz="2200" baseline="30000"/>
              <a:t>2</a:t>
            </a:r>
            <a:r>
              <a:rPr lang="it-IT" sz="2200"/>
              <a:t> = v</a:t>
            </a:r>
            <a:r>
              <a:rPr lang="it-IT" sz="2200" baseline="30000"/>
              <a:t>2</a:t>
            </a:r>
            <a:r>
              <a:rPr lang="it-IT" sz="2200"/>
              <a:t>/3 e tiene</a:t>
            </a:r>
          </a:p>
          <a:p>
            <a:pPr>
              <a:spcBef>
                <a:spcPct val="10000"/>
              </a:spcBef>
              <a:spcAft>
                <a:spcPct val="10000"/>
              </a:spcAft>
            </a:pPr>
            <a:r>
              <a:rPr lang="it-IT" sz="2200"/>
              <a:t>conto delle 3 direzioni</a:t>
            </a:r>
          </a:p>
        </p:txBody>
      </p:sp>
      <p:grpSp>
        <p:nvGrpSpPr>
          <p:cNvPr id="133140" name="Group 20"/>
          <p:cNvGrpSpPr>
            <a:grpSpLocks/>
          </p:cNvGrpSpPr>
          <p:nvPr/>
        </p:nvGrpSpPr>
        <p:grpSpPr bwMode="auto">
          <a:xfrm>
            <a:off x="5292725" y="5516563"/>
            <a:ext cx="2230438" cy="7937"/>
            <a:chOff x="3198" y="3203"/>
            <a:chExt cx="1405" cy="5"/>
          </a:xfrm>
        </p:grpSpPr>
        <p:sp>
          <p:nvSpPr>
            <p:cNvPr id="133131" name="Line 11"/>
            <p:cNvSpPr>
              <a:spLocks noChangeShapeType="1"/>
            </p:cNvSpPr>
            <p:nvPr/>
          </p:nvSpPr>
          <p:spPr bwMode="auto">
            <a:xfrm>
              <a:off x="3198" y="3208"/>
              <a:ext cx="18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2" name="Line 12"/>
            <p:cNvSpPr>
              <a:spLocks noChangeShapeType="1"/>
            </p:cNvSpPr>
            <p:nvPr/>
          </p:nvSpPr>
          <p:spPr bwMode="auto">
            <a:xfrm>
              <a:off x="3606" y="3203"/>
              <a:ext cx="18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3" name="Line 13"/>
            <p:cNvSpPr>
              <a:spLocks noChangeShapeType="1"/>
            </p:cNvSpPr>
            <p:nvPr/>
          </p:nvSpPr>
          <p:spPr bwMode="auto">
            <a:xfrm>
              <a:off x="4014" y="3203"/>
              <a:ext cx="18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4" name="Line 14"/>
            <p:cNvSpPr>
              <a:spLocks noChangeShapeType="1"/>
            </p:cNvSpPr>
            <p:nvPr/>
          </p:nvSpPr>
          <p:spPr bwMode="auto">
            <a:xfrm>
              <a:off x="4422" y="3203"/>
              <a:ext cx="18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aphicFrame>
        <p:nvGraphicFramePr>
          <p:cNvPr id="133137" name="Object 17"/>
          <p:cNvGraphicFramePr>
            <a:graphicFrameLocks noChangeAspect="1"/>
          </p:cNvGraphicFramePr>
          <p:nvPr/>
        </p:nvGraphicFramePr>
        <p:xfrm>
          <a:off x="468313" y="5013325"/>
          <a:ext cx="1490662" cy="496888"/>
        </p:xfrm>
        <a:graphic>
          <a:graphicData uri="http://schemas.openxmlformats.org/presentationml/2006/ole">
            <mc:AlternateContent xmlns:mc="http://schemas.openxmlformats.org/markup-compatibility/2006">
              <mc:Choice xmlns:v="urn:schemas-microsoft-com:vml" Requires="v">
                <p:oleObj spid="_x0000_s133162" name="Equation" r:id="rId7" imgW="799920" imgH="266400" progId="Equation.3">
                  <p:embed/>
                </p:oleObj>
              </mc:Choice>
              <mc:Fallback>
                <p:oleObj name="Equation" r:id="rId7" imgW="799920" imgH="266400" progId="Equation.3">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5013325"/>
                        <a:ext cx="1490662"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43" name="Object 23"/>
          <p:cNvGraphicFramePr>
            <a:graphicFrameLocks noChangeAspect="1"/>
          </p:cNvGraphicFramePr>
          <p:nvPr/>
        </p:nvGraphicFramePr>
        <p:xfrm>
          <a:off x="2411413" y="5013325"/>
          <a:ext cx="1990725" cy="520700"/>
        </p:xfrm>
        <a:graphic>
          <a:graphicData uri="http://schemas.openxmlformats.org/presentationml/2006/ole">
            <mc:AlternateContent xmlns:mc="http://schemas.openxmlformats.org/markup-compatibility/2006">
              <mc:Choice xmlns:v="urn:schemas-microsoft-com:vml" Requires="v">
                <p:oleObj spid="_x0000_s133163" name="Equation" r:id="rId9" imgW="1066680" imgH="279360" progId="Equation.3">
                  <p:embed/>
                </p:oleObj>
              </mc:Choice>
              <mc:Fallback>
                <p:oleObj name="Equation" r:id="rId9" imgW="1066680" imgH="279360" progId="Equation.3">
                  <p:embed/>
                  <p:pic>
                    <p:nvPicPr>
                      <p:cNvPr id="0"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1413" y="5013325"/>
                        <a:ext cx="19907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apr 12</a:t>
            </a:r>
            <a:endParaRPr lang="en-US"/>
          </a:p>
        </p:txBody>
      </p:sp>
      <p:sp>
        <p:nvSpPr>
          <p:cNvPr id="11" name="Slide Number Placeholder 5"/>
          <p:cNvSpPr>
            <a:spLocks noGrp="1"/>
          </p:cNvSpPr>
          <p:nvPr>
            <p:ph type="sldNum" sz="quarter" idx="12"/>
          </p:nvPr>
        </p:nvSpPr>
        <p:spPr/>
        <p:txBody>
          <a:bodyPr/>
          <a:lstStyle/>
          <a:p>
            <a:fld id="{535F93CE-DEFD-44B6-8D12-4EC441339680}" type="slidenum">
              <a:rPr lang="en-US"/>
              <a:pPr/>
              <a:t>22</a:t>
            </a:fld>
            <a:endParaRPr lang="en-US"/>
          </a:p>
        </p:txBody>
      </p:sp>
      <p:sp>
        <p:nvSpPr>
          <p:cNvPr id="134146" name="Rectangle 2"/>
          <p:cNvSpPr>
            <a:spLocks noGrp="1" noChangeArrowheads="1"/>
          </p:cNvSpPr>
          <p:nvPr>
            <p:ph type="title"/>
          </p:nvPr>
        </p:nvSpPr>
        <p:spPr/>
        <p:txBody>
          <a:bodyPr/>
          <a:lstStyle/>
          <a:p>
            <a:r>
              <a:rPr lang="it-IT"/>
              <a:t>Calcolo della temperatura</a:t>
            </a:r>
          </a:p>
        </p:txBody>
      </p:sp>
      <p:sp>
        <p:nvSpPr>
          <p:cNvPr id="134153" name="Rectangle 9"/>
          <p:cNvSpPr>
            <a:spLocks noGrp="1" noChangeArrowheads="1"/>
          </p:cNvSpPr>
          <p:nvPr>
            <p:ph type="body" idx="1"/>
          </p:nvPr>
        </p:nvSpPr>
        <p:spPr>
          <a:noFill/>
          <a:ln/>
        </p:spPr>
        <p:txBody>
          <a:bodyPr/>
          <a:lstStyle/>
          <a:p>
            <a:pPr marL="533400" indent="-533400"/>
            <a:r>
              <a:rPr lang="it-IT" sz="2600">
                <a:cs typeface="Arial" pitchFamily="34" charset="0"/>
              </a:rPr>
              <a:t>la pressione risulta proporzionale all’en. cinetica media delle mol. e portando V a sinistra</a:t>
            </a:r>
          </a:p>
          <a:p>
            <a:pPr marL="533400" indent="-533400">
              <a:buFontTx/>
              <a:buNone/>
            </a:pPr>
            <a:r>
              <a:rPr lang="it-IT">
                <a:cs typeface="Arial" pitchFamily="34" charset="0"/>
              </a:rPr>
              <a:t>	pV = N(2</a:t>
            </a:r>
            <a:r>
              <a:rPr lang="it-IT" u="sng">
                <a:cs typeface="Arial" pitchFamily="34" charset="0"/>
              </a:rPr>
              <a:t>E</a:t>
            </a:r>
            <a:r>
              <a:rPr lang="it-IT" baseline="-25000">
                <a:cs typeface="Arial" pitchFamily="34" charset="0"/>
              </a:rPr>
              <a:t>c</a:t>
            </a:r>
            <a:r>
              <a:rPr lang="it-IT">
                <a:cs typeface="Arial" pitchFamily="34" charset="0"/>
              </a:rPr>
              <a:t>/3)        con </a:t>
            </a:r>
            <a:r>
              <a:rPr lang="it-IT" u="sng">
                <a:cs typeface="Arial" pitchFamily="34" charset="0"/>
              </a:rPr>
              <a:t>E</a:t>
            </a:r>
            <a:r>
              <a:rPr lang="it-IT" baseline="-25000">
                <a:cs typeface="Arial" pitchFamily="34" charset="0"/>
              </a:rPr>
              <a:t>c</a:t>
            </a:r>
            <a:r>
              <a:rPr lang="it-IT">
                <a:cs typeface="Arial" pitchFamily="34" charset="0"/>
              </a:rPr>
              <a:t> = </a:t>
            </a:r>
            <a:r>
              <a:rPr lang="en-US" u="sng">
                <a:cs typeface="Arial" pitchFamily="34" charset="0"/>
              </a:rPr>
              <a:t>½mv</a:t>
            </a:r>
            <a:r>
              <a:rPr lang="en-US" u="sng" baseline="30000">
                <a:cs typeface="Arial" pitchFamily="34" charset="0"/>
              </a:rPr>
              <a:t>2</a:t>
            </a:r>
          </a:p>
          <a:p>
            <a:pPr marL="533400" indent="-533400">
              <a:spcBef>
                <a:spcPct val="55000"/>
              </a:spcBef>
              <a:buFontTx/>
              <a:buNone/>
            </a:pPr>
            <a:r>
              <a:rPr lang="en-US" baseline="30000">
                <a:cs typeface="Arial" pitchFamily="34" charset="0"/>
              </a:rPr>
              <a:t>	</a:t>
            </a:r>
            <a:r>
              <a:rPr lang="en-US">
                <a:cs typeface="Arial" pitchFamily="34" charset="0"/>
              </a:rPr>
              <a:t>=&gt;     T = ⅔ </a:t>
            </a:r>
            <a:r>
              <a:rPr lang="it-IT" u="sng">
                <a:cs typeface="Arial" pitchFamily="34" charset="0"/>
              </a:rPr>
              <a:t>E</a:t>
            </a:r>
            <a:r>
              <a:rPr lang="it-IT" baseline="-25000">
                <a:cs typeface="Arial" pitchFamily="34" charset="0"/>
              </a:rPr>
              <a:t>c</a:t>
            </a:r>
            <a:r>
              <a:rPr lang="it-IT">
                <a:cs typeface="Arial" pitchFamily="34" charset="0"/>
              </a:rPr>
              <a:t>/k</a:t>
            </a:r>
            <a:r>
              <a:rPr lang="it-IT" baseline="-25000">
                <a:cs typeface="Arial" pitchFamily="34" charset="0"/>
              </a:rPr>
              <a:t>B</a:t>
            </a:r>
          </a:p>
          <a:p>
            <a:pPr marL="533400" indent="-533400">
              <a:spcBef>
                <a:spcPct val="55000"/>
              </a:spcBef>
              <a:buFontTx/>
              <a:buNone/>
            </a:pPr>
            <a:r>
              <a:rPr lang="it-IT">
                <a:cs typeface="Arial" pitchFamily="34" charset="0"/>
              </a:rPr>
              <a:t>	cfr con pV = nRT</a:t>
            </a:r>
          </a:p>
          <a:p>
            <a:pPr marL="533400" indent="-533400"/>
            <a:r>
              <a:rPr lang="en-US">
                <a:solidFill>
                  <a:srgbClr val="FF0000"/>
                </a:solidFill>
                <a:cs typeface="Arial" pitchFamily="34" charset="0"/>
              </a:rPr>
              <a:t>equipartizione dell’energia</a:t>
            </a:r>
            <a:r>
              <a:rPr lang="en-US">
                <a:cs typeface="Arial" pitchFamily="34" charset="0"/>
              </a:rPr>
              <a:t> (</a:t>
            </a:r>
            <a:r>
              <a:rPr lang="en-US">
                <a:solidFill>
                  <a:srgbClr val="990033"/>
                </a:solidFill>
                <a:cs typeface="Arial" pitchFamily="34" charset="0"/>
              </a:rPr>
              <a:t>gas monoatomico,    3 gradi di libertà di traslazione</a:t>
            </a:r>
            <a:r>
              <a:rPr lang="en-US">
                <a:cs typeface="Arial" pitchFamily="34" charset="0"/>
              </a:rPr>
              <a:t>)</a:t>
            </a:r>
          </a:p>
          <a:p>
            <a:pPr marL="533400" indent="-533400">
              <a:buFontTx/>
              <a:buNone/>
            </a:pPr>
            <a:r>
              <a:rPr lang="en-US">
                <a:cs typeface="Arial" pitchFamily="34" charset="0"/>
              </a:rPr>
              <a:t>	 </a:t>
            </a:r>
            <a:r>
              <a:rPr lang="en-US" u="sng">
                <a:solidFill>
                  <a:srgbClr val="008000"/>
                </a:solidFill>
                <a:cs typeface="Arial" pitchFamily="34" charset="0"/>
              </a:rPr>
              <a:t>½mv</a:t>
            </a:r>
            <a:r>
              <a:rPr lang="en-US" u="sng" baseline="30000">
                <a:solidFill>
                  <a:srgbClr val="008000"/>
                </a:solidFill>
                <a:cs typeface="Arial" pitchFamily="34" charset="0"/>
              </a:rPr>
              <a:t>2</a:t>
            </a:r>
            <a:r>
              <a:rPr lang="en-US" baseline="30000">
                <a:solidFill>
                  <a:srgbClr val="008000"/>
                </a:solidFill>
                <a:cs typeface="Arial" pitchFamily="34" charset="0"/>
              </a:rPr>
              <a:t> </a:t>
            </a:r>
            <a:r>
              <a:rPr lang="en-US">
                <a:solidFill>
                  <a:srgbClr val="008000"/>
                </a:solidFill>
                <a:cs typeface="Arial" pitchFamily="34" charset="0"/>
              </a:rPr>
              <a:t>= </a:t>
            </a:r>
            <a:r>
              <a:rPr lang="en-US" sz="2400">
                <a:solidFill>
                  <a:srgbClr val="008000"/>
                </a:solidFill>
                <a:cs typeface="Arial" pitchFamily="34" charset="0"/>
              </a:rPr>
              <a:t>3/2</a:t>
            </a:r>
            <a:r>
              <a:rPr lang="en-US">
                <a:solidFill>
                  <a:srgbClr val="008000"/>
                </a:solidFill>
                <a:cs typeface="Arial" pitchFamily="34" charset="0"/>
              </a:rPr>
              <a:t> k</a:t>
            </a:r>
            <a:r>
              <a:rPr lang="en-US" baseline="-25000">
                <a:solidFill>
                  <a:srgbClr val="008000"/>
                </a:solidFill>
                <a:cs typeface="Arial" pitchFamily="34" charset="0"/>
              </a:rPr>
              <a:t>B</a:t>
            </a:r>
            <a:r>
              <a:rPr lang="en-US">
                <a:solidFill>
                  <a:srgbClr val="008000"/>
                </a:solidFill>
                <a:cs typeface="Arial" pitchFamily="34" charset="0"/>
              </a:rPr>
              <a:t>T                  una molecola</a:t>
            </a:r>
          </a:p>
          <a:p>
            <a:pPr marL="533400" indent="-533400">
              <a:buFontTx/>
              <a:buNone/>
            </a:pPr>
            <a:r>
              <a:rPr lang="en-US">
                <a:cs typeface="Arial" pitchFamily="34" charset="0"/>
              </a:rPr>
              <a:t>	</a:t>
            </a:r>
            <a:r>
              <a:rPr lang="en-US">
                <a:solidFill>
                  <a:schemeClr val="accent2"/>
                </a:solidFill>
                <a:cs typeface="Arial" pitchFamily="34" charset="0"/>
              </a:rPr>
              <a:t>U = </a:t>
            </a:r>
            <a:r>
              <a:rPr lang="en-US" sz="2400">
                <a:solidFill>
                  <a:schemeClr val="accent2"/>
                </a:solidFill>
                <a:cs typeface="Arial" pitchFamily="34" charset="0"/>
              </a:rPr>
              <a:t>3/2</a:t>
            </a:r>
            <a:r>
              <a:rPr lang="en-US">
                <a:solidFill>
                  <a:schemeClr val="accent2"/>
                </a:solidFill>
                <a:cs typeface="Arial" pitchFamily="34" charset="0"/>
              </a:rPr>
              <a:t> N</a:t>
            </a:r>
            <a:r>
              <a:rPr lang="en-US" baseline="-25000">
                <a:solidFill>
                  <a:schemeClr val="accent2"/>
                </a:solidFill>
                <a:cs typeface="Arial" pitchFamily="34" charset="0"/>
              </a:rPr>
              <a:t>Av</a:t>
            </a:r>
            <a:r>
              <a:rPr lang="en-US">
                <a:solidFill>
                  <a:schemeClr val="accent2"/>
                </a:solidFill>
                <a:cs typeface="Arial" pitchFamily="34" charset="0"/>
              </a:rPr>
              <a:t>k</a:t>
            </a:r>
            <a:r>
              <a:rPr lang="en-US" baseline="-25000">
                <a:solidFill>
                  <a:schemeClr val="accent2"/>
                </a:solidFill>
                <a:cs typeface="Arial" pitchFamily="34" charset="0"/>
              </a:rPr>
              <a:t>B</a:t>
            </a:r>
            <a:r>
              <a:rPr lang="en-US">
                <a:solidFill>
                  <a:schemeClr val="accent2"/>
                </a:solidFill>
                <a:cs typeface="Arial" pitchFamily="34" charset="0"/>
              </a:rPr>
              <a:t>T = </a:t>
            </a:r>
            <a:r>
              <a:rPr lang="en-US" sz="2400">
                <a:solidFill>
                  <a:schemeClr val="accent2"/>
                </a:solidFill>
                <a:cs typeface="Arial" pitchFamily="34" charset="0"/>
              </a:rPr>
              <a:t>3/2</a:t>
            </a:r>
            <a:r>
              <a:rPr lang="en-US">
                <a:solidFill>
                  <a:schemeClr val="accent2"/>
                </a:solidFill>
                <a:cs typeface="Arial" pitchFamily="34" charset="0"/>
              </a:rPr>
              <a:t> RT      una mole </a:t>
            </a:r>
          </a:p>
        </p:txBody>
      </p:sp>
      <p:sp>
        <p:nvSpPr>
          <p:cNvPr id="134155" name="Text Box 11"/>
          <p:cNvSpPr txBox="1">
            <a:spLocks noChangeArrowheads="1"/>
          </p:cNvSpPr>
          <p:nvPr/>
        </p:nvSpPr>
        <p:spPr bwMode="auto">
          <a:xfrm>
            <a:off x="1763713" y="2636838"/>
            <a:ext cx="2195512" cy="48577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134156" name="AutoShape 12"/>
          <p:cNvSpPr>
            <a:spLocks noChangeArrowheads="1"/>
          </p:cNvSpPr>
          <p:nvPr/>
        </p:nvSpPr>
        <p:spPr bwMode="auto">
          <a:xfrm>
            <a:off x="900113" y="2708275"/>
            <a:ext cx="647700" cy="287338"/>
          </a:xfrm>
          <a:prstGeom prst="rightArrow">
            <a:avLst>
              <a:gd name="adj1" fmla="val 50000"/>
              <a:gd name="adj2" fmla="val 5635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157" name="Text Box 13"/>
          <p:cNvSpPr txBox="1">
            <a:spLocks noChangeArrowheads="1"/>
          </p:cNvSpPr>
          <p:nvPr/>
        </p:nvSpPr>
        <p:spPr bwMode="auto">
          <a:xfrm>
            <a:off x="6064250" y="2584450"/>
            <a:ext cx="2600325" cy="944563"/>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008000"/>
                </a:solidFill>
              </a:rPr>
              <a:t>la temperatura non è</a:t>
            </a:r>
          </a:p>
          <a:p>
            <a:r>
              <a:rPr lang="it-IT" b="1">
                <a:solidFill>
                  <a:srgbClr val="008000"/>
                </a:solidFill>
              </a:rPr>
              <a:t>altro che l’en. cinetica</a:t>
            </a:r>
          </a:p>
          <a:p>
            <a:r>
              <a:rPr lang="it-IT" b="1">
                <a:solidFill>
                  <a:srgbClr val="008000"/>
                </a:solidFill>
              </a:rPr>
              <a:t>media delle molecole</a:t>
            </a:r>
          </a:p>
        </p:txBody>
      </p:sp>
      <p:sp>
        <p:nvSpPr>
          <p:cNvPr id="134158" name="Text Box 14"/>
          <p:cNvSpPr txBox="1">
            <a:spLocks noChangeArrowheads="1"/>
          </p:cNvSpPr>
          <p:nvPr/>
        </p:nvSpPr>
        <p:spPr bwMode="auto">
          <a:xfrm>
            <a:off x="6804025" y="5300663"/>
            <a:ext cx="2130425" cy="944562"/>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990033"/>
                </a:solidFill>
              </a:rPr>
              <a:t>l’energia (interna)</a:t>
            </a:r>
          </a:p>
          <a:p>
            <a:r>
              <a:rPr lang="it-IT" b="1">
                <a:solidFill>
                  <a:srgbClr val="990033"/>
                </a:solidFill>
              </a:rPr>
              <a:t>del g.p. dipende</a:t>
            </a:r>
          </a:p>
          <a:p>
            <a:r>
              <a:rPr lang="it-IT" b="1">
                <a:solidFill>
                  <a:srgbClr val="990033"/>
                </a:solidFill>
              </a:rPr>
              <a:t>solo dalla temp</a:t>
            </a:r>
            <a:r>
              <a:rPr lang="it-IT"/>
              <a:t>.</a:t>
            </a:r>
          </a:p>
        </p:txBody>
      </p:sp>
      <p:sp>
        <p:nvSpPr>
          <p:cNvPr id="134159" name="Text Box 15"/>
          <p:cNvSpPr txBox="1">
            <a:spLocks noChangeArrowheads="1"/>
          </p:cNvSpPr>
          <p:nvPr/>
        </p:nvSpPr>
        <p:spPr bwMode="auto">
          <a:xfrm>
            <a:off x="827088" y="5264150"/>
            <a:ext cx="3852862" cy="45561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smtClean="0"/>
              <a:t>fln apr 12</a:t>
            </a:r>
            <a:endParaRPr lang="en-US"/>
          </a:p>
        </p:txBody>
      </p:sp>
      <p:sp>
        <p:nvSpPr>
          <p:cNvPr id="15" name="Slide Number Placeholder 5"/>
          <p:cNvSpPr>
            <a:spLocks noGrp="1"/>
          </p:cNvSpPr>
          <p:nvPr>
            <p:ph type="sldNum" sz="quarter" idx="12"/>
          </p:nvPr>
        </p:nvSpPr>
        <p:spPr/>
        <p:txBody>
          <a:bodyPr/>
          <a:lstStyle/>
          <a:p>
            <a:fld id="{3622DEDA-ECE2-4659-96E9-B929BEA87253}" type="slidenum">
              <a:rPr lang="en-US"/>
              <a:pPr/>
              <a:t>23</a:t>
            </a:fld>
            <a:endParaRPr lang="en-US"/>
          </a:p>
        </p:txBody>
      </p:sp>
      <p:sp>
        <p:nvSpPr>
          <p:cNvPr id="201730" name="Rectangle 2"/>
          <p:cNvSpPr>
            <a:spLocks noGrp="1" noChangeArrowheads="1"/>
          </p:cNvSpPr>
          <p:nvPr>
            <p:ph type="title"/>
          </p:nvPr>
        </p:nvSpPr>
        <p:spPr/>
        <p:txBody>
          <a:bodyPr/>
          <a:lstStyle/>
          <a:p>
            <a:r>
              <a:rPr lang="it-IT"/>
              <a:t>Velocità molecolari</a:t>
            </a:r>
          </a:p>
        </p:txBody>
      </p:sp>
      <p:sp>
        <p:nvSpPr>
          <p:cNvPr id="201731" name="Rectangle 3"/>
          <p:cNvSpPr>
            <a:spLocks noGrp="1" noChangeArrowheads="1"/>
          </p:cNvSpPr>
          <p:nvPr>
            <p:ph type="body" idx="1"/>
          </p:nvPr>
        </p:nvSpPr>
        <p:spPr>
          <a:xfrm>
            <a:off x="250825" y="1052513"/>
            <a:ext cx="8569325" cy="5184775"/>
          </a:xfrm>
        </p:spPr>
        <p:txBody>
          <a:bodyPr/>
          <a:lstStyle/>
          <a:p>
            <a:r>
              <a:rPr lang="it-IT" sz="2600"/>
              <a:t>la v. delle molecole è una funzione di T: se considero una sola specie molecolare m</a:t>
            </a:r>
          </a:p>
          <a:p>
            <a:endParaRPr lang="it-IT" sz="2600"/>
          </a:p>
          <a:p>
            <a:endParaRPr lang="it-IT" sz="2600"/>
          </a:p>
          <a:p>
            <a:r>
              <a:rPr lang="it-IT" sz="2600"/>
              <a:t>le v. non sono costanti, ma seguono la distribuzione di Maxwell</a:t>
            </a:r>
          </a:p>
          <a:p>
            <a:r>
              <a:rPr lang="it-IT" sz="2600"/>
              <a:t>es. T = 300 K, </a:t>
            </a:r>
            <a:r>
              <a:rPr lang="it-IT" sz="2200"/>
              <a:t>pura traslazione</a:t>
            </a:r>
          </a:p>
          <a:p>
            <a:pPr lvl="1"/>
            <a:r>
              <a:rPr lang="it-IT" sz="2300">
                <a:solidFill>
                  <a:srgbClr val="FF0000"/>
                </a:solidFill>
              </a:rPr>
              <a:t>v</a:t>
            </a:r>
            <a:r>
              <a:rPr lang="it-IT" sz="2300" baseline="-25000">
                <a:solidFill>
                  <a:srgbClr val="FF0000"/>
                </a:solidFill>
              </a:rPr>
              <a:t>H2</a:t>
            </a:r>
            <a:r>
              <a:rPr lang="it-IT" sz="2300">
                <a:solidFill>
                  <a:srgbClr val="FF0000"/>
                </a:solidFill>
              </a:rPr>
              <a:t>  </a:t>
            </a:r>
            <a:r>
              <a:rPr lang="it-IT" sz="2300"/>
              <a:t>= (3</a:t>
            </a:r>
            <a:r>
              <a:rPr lang="en-US" sz="2300">
                <a:cs typeface="Arial" pitchFamily="34" charset="0"/>
              </a:rPr>
              <a:t>·1.38 10</a:t>
            </a:r>
            <a:r>
              <a:rPr lang="en-US" sz="2300" baseline="30000">
                <a:cs typeface="Arial" pitchFamily="34" charset="0"/>
              </a:rPr>
              <a:t>-23</a:t>
            </a:r>
            <a:r>
              <a:rPr lang="en-US" sz="2300">
                <a:cs typeface="Arial" pitchFamily="34" charset="0"/>
              </a:rPr>
              <a:t>·300/</a:t>
            </a:r>
          </a:p>
          <a:p>
            <a:pPr lvl="1">
              <a:buFontTx/>
              <a:buNone/>
            </a:pPr>
            <a:r>
              <a:rPr lang="en-US" sz="2300">
                <a:cs typeface="Arial" pitchFamily="34" charset="0"/>
              </a:rPr>
              <a:t>              /2·1.67 10</a:t>
            </a:r>
            <a:r>
              <a:rPr lang="en-US" sz="2300" baseline="30000">
                <a:cs typeface="Arial" pitchFamily="34" charset="0"/>
              </a:rPr>
              <a:t>-27</a:t>
            </a:r>
            <a:r>
              <a:rPr lang="en-US" sz="2300">
                <a:cs typeface="Arial" pitchFamily="34" charset="0"/>
              </a:rPr>
              <a:t>) = </a:t>
            </a:r>
            <a:r>
              <a:rPr lang="en-US" sz="2300">
                <a:solidFill>
                  <a:srgbClr val="FF0000"/>
                </a:solidFill>
                <a:cs typeface="Arial" pitchFamily="34" charset="0"/>
              </a:rPr>
              <a:t>1930 m/s</a:t>
            </a:r>
          </a:p>
          <a:p>
            <a:pPr lvl="1"/>
            <a:r>
              <a:rPr lang="en-US" sz="2300">
                <a:solidFill>
                  <a:schemeClr val="accent2"/>
                </a:solidFill>
                <a:cs typeface="Arial" pitchFamily="34" charset="0"/>
              </a:rPr>
              <a:t>v</a:t>
            </a:r>
            <a:r>
              <a:rPr lang="en-US" sz="2300" baseline="-25000">
                <a:solidFill>
                  <a:schemeClr val="accent2"/>
                </a:solidFill>
                <a:cs typeface="Arial" pitchFamily="34" charset="0"/>
              </a:rPr>
              <a:t>N2</a:t>
            </a:r>
            <a:r>
              <a:rPr lang="en-US" sz="2300">
                <a:cs typeface="Arial" pitchFamily="34" charset="0"/>
              </a:rPr>
              <a:t> = v</a:t>
            </a:r>
            <a:r>
              <a:rPr lang="en-US" sz="2300" baseline="-25000">
                <a:cs typeface="Arial" pitchFamily="34" charset="0"/>
              </a:rPr>
              <a:t>H2</a:t>
            </a:r>
            <a:r>
              <a:rPr lang="en-US" sz="2300">
                <a:cs typeface="Arial" pitchFamily="34" charset="0"/>
              </a:rPr>
              <a:t>/√14 = </a:t>
            </a:r>
            <a:r>
              <a:rPr lang="en-US" sz="2300">
                <a:solidFill>
                  <a:schemeClr val="accent2"/>
                </a:solidFill>
                <a:cs typeface="Arial" pitchFamily="34" charset="0"/>
              </a:rPr>
              <a:t>515 m/s</a:t>
            </a:r>
          </a:p>
          <a:p>
            <a:pPr lvl="1"/>
            <a:r>
              <a:rPr lang="it-IT" sz="2300"/>
              <a:t>cfr </a:t>
            </a:r>
            <a:r>
              <a:rPr lang="it-IT" sz="2300">
                <a:solidFill>
                  <a:srgbClr val="990033"/>
                </a:solidFill>
              </a:rPr>
              <a:t>v</a:t>
            </a:r>
            <a:r>
              <a:rPr lang="it-IT" sz="2300" baseline="-25000">
                <a:solidFill>
                  <a:srgbClr val="990033"/>
                </a:solidFill>
              </a:rPr>
              <a:t>fuga</a:t>
            </a:r>
            <a:r>
              <a:rPr lang="it-IT" sz="2300">
                <a:solidFill>
                  <a:srgbClr val="990033"/>
                </a:solidFill>
              </a:rPr>
              <a:t> = </a:t>
            </a:r>
            <a:r>
              <a:rPr lang="it-IT" sz="2300">
                <a:solidFill>
                  <a:srgbClr val="990033"/>
                </a:solidFill>
                <a:cs typeface="Arial" pitchFamily="34" charset="0"/>
              </a:rPr>
              <a:t>√(2Gm</a:t>
            </a:r>
            <a:r>
              <a:rPr lang="it-IT" sz="2300" baseline="-25000">
                <a:solidFill>
                  <a:srgbClr val="990033"/>
                </a:solidFill>
                <a:cs typeface="Arial" pitchFamily="34" charset="0"/>
              </a:rPr>
              <a:t>T</a:t>
            </a:r>
            <a:r>
              <a:rPr lang="it-IT" sz="2300">
                <a:solidFill>
                  <a:srgbClr val="990033"/>
                </a:solidFill>
                <a:cs typeface="Arial" pitchFamily="34" charset="0"/>
              </a:rPr>
              <a:t>/r</a:t>
            </a:r>
            <a:r>
              <a:rPr lang="it-IT" sz="2300" baseline="-25000">
                <a:solidFill>
                  <a:srgbClr val="990033"/>
                </a:solidFill>
                <a:cs typeface="Arial" pitchFamily="34" charset="0"/>
              </a:rPr>
              <a:t>T</a:t>
            </a:r>
            <a:r>
              <a:rPr lang="it-IT" sz="2300">
                <a:solidFill>
                  <a:srgbClr val="990033"/>
                </a:solidFill>
                <a:cs typeface="Arial" pitchFamily="34" charset="0"/>
              </a:rPr>
              <a:t>) = 11.2 km/s</a:t>
            </a:r>
          </a:p>
          <a:p>
            <a:pPr lvl="1">
              <a:buFontTx/>
              <a:buNone/>
            </a:pPr>
            <a:r>
              <a:rPr lang="it-IT" sz="2300">
                <a:solidFill>
                  <a:srgbClr val="990033"/>
                </a:solidFill>
                <a:cs typeface="Arial" pitchFamily="34" charset="0"/>
              </a:rPr>
              <a:t>	dal campo di attrazione terrestre</a:t>
            </a:r>
          </a:p>
        </p:txBody>
      </p:sp>
      <p:graphicFrame>
        <p:nvGraphicFramePr>
          <p:cNvPr id="201734" name="Object 6"/>
          <p:cNvGraphicFramePr>
            <a:graphicFrameLocks noChangeAspect="1"/>
          </p:cNvGraphicFramePr>
          <p:nvPr/>
        </p:nvGraphicFramePr>
        <p:xfrm>
          <a:off x="827088" y="1989138"/>
          <a:ext cx="2962275" cy="828675"/>
        </p:xfrm>
        <a:graphic>
          <a:graphicData uri="http://schemas.openxmlformats.org/presentationml/2006/ole">
            <mc:AlternateContent xmlns:mc="http://schemas.openxmlformats.org/markup-compatibility/2006">
              <mc:Choice xmlns:v="urn:schemas-microsoft-com:vml" Requires="v">
                <p:oleObj spid="_x0000_s201753" name="Equation" r:id="rId4" imgW="1498320" imgH="419040" progId="Equation.3">
                  <p:embed/>
                </p:oleObj>
              </mc:Choice>
              <mc:Fallback>
                <p:oleObj name="Equation" r:id="rId4" imgW="1498320" imgH="4190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989138"/>
                        <a:ext cx="2962275"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1735" name="AutoShape 7"/>
          <p:cNvSpPr>
            <a:spLocks noChangeArrowheads="1"/>
          </p:cNvSpPr>
          <p:nvPr/>
        </p:nvSpPr>
        <p:spPr bwMode="auto">
          <a:xfrm>
            <a:off x="4716463" y="2276475"/>
            <a:ext cx="720725" cy="288925"/>
          </a:xfrm>
          <a:prstGeom prst="rightArrow">
            <a:avLst>
              <a:gd name="adj1" fmla="val 50000"/>
              <a:gd name="adj2" fmla="val 623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aphicFrame>
        <p:nvGraphicFramePr>
          <p:cNvPr id="201738" name="Object 10"/>
          <p:cNvGraphicFramePr>
            <a:graphicFrameLocks noChangeAspect="1"/>
          </p:cNvGraphicFramePr>
          <p:nvPr/>
        </p:nvGraphicFramePr>
        <p:xfrm>
          <a:off x="6011863" y="1916113"/>
          <a:ext cx="2016125" cy="966787"/>
        </p:xfrm>
        <a:graphic>
          <a:graphicData uri="http://schemas.openxmlformats.org/presentationml/2006/ole">
            <mc:AlternateContent xmlns:mc="http://schemas.openxmlformats.org/markup-compatibility/2006">
              <mc:Choice xmlns:v="urn:schemas-microsoft-com:vml" Requires="v">
                <p:oleObj spid="_x0000_s201754" name="Equation" r:id="rId6" imgW="927000" imgH="444240" progId="Equation.3">
                  <p:embed/>
                </p:oleObj>
              </mc:Choice>
              <mc:Fallback>
                <p:oleObj name="Equation" r:id="rId6" imgW="927000" imgH="44424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1916113"/>
                        <a:ext cx="2016125" cy="966787"/>
                      </a:xfrm>
                      <a:prstGeom prst="rect">
                        <a:avLst/>
                      </a:prstGeom>
                      <a:solidFill>
                        <a:schemeClr val="bg1"/>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1739" name="Picture 11" descr="img0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08625" y="3573463"/>
            <a:ext cx="3333750" cy="2649537"/>
          </a:xfrm>
          <a:prstGeom prst="rect">
            <a:avLst/>
          </a:prstGeom>
          <a:noFill/>
          <a:extLst>
            <a:ext uri="{909E8E84-426E-40DD-AFC4-6F175D3DCCD1}">
              <a14:hiddenFill xmlns:a14="http://schemas.microsoft.com/office/drawing/2010/main">
                <a:solidFill>
                  <a:srgbClr val="FFFFFF"/>
                </a:solidFill>
              </a14:hiddenFill>
            </a:ext>
          </a:extLst>
        </p:spPr>
      </p:pic>
      <p:sp>
        <p:nvSpPr>
          <p:cNvPr id="201740" name="Text Box 12"/>
          <p:cNvSpPr txBox="1">
            <a:spLocks noChangeArrowheads="1"/>
          </p:cNvSpPr>
          <p:nvPr/>
        </p:nvSpPr>
        <p:spPr bwMode="auto">
          <a:xfrm>
            <a:off x="7666038" y="4071938"/>
            <a:ext cx="1290637"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2000">
                <a:solidFill>
                  <a:srgbClr val="FF0000"/>
                </a:solidFill>
              </a:rPr>
              <a:t>T = 300 K</a:t>
            </a:r>
          </a:p>
          <a:p>
            <a:pPr algn="ctr"/>
            <a:r>
              <a:rPr lang="it-IT" sz="2000">
                <a:solidFill>
                  <a:srgbClr val="FF0000"/>
                </a:solidFill>
              </a:rPr>
              <a:t>H</a:t>
            </a:r>
            <a:r>
              <a:rPr lang="it-IT" sz="2000" baseline="-25000">
                <a:solidFill>
                  <a:srgbClr val="FF0000"/>
                </a:solidFill>
              </a:rPr>
              <a:t>2</a:t>
            </a:r>
          </a:p>
        </p:txBody>
      </p:sp>
      <p:sp>
        <p:nvSpPr>
          <p:cNvPr id="201741" name="Line 13"/>
          <p:cNvSpPr>
            <a:spLocks noChangeShapeType="1"/>
          </p:cNvSpPr>
          <p:nvPr/>
        </p:nvSpPr>
        <p:spPr bwMode="auto">
          <a:xfrm>
            <a:off x="7286625" y="5445125"/>
            <a:ext cx="0" cy="14446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2" name="Text Box 14"/>
          <p:cNvSpPr txBox="1">
            <a:spLocks noChangeArrowheads="1"/>
          </p:cNvSpPr>
          <p:nvPr/>
        </p:nvSpPr>
        <p:spPr bwMode="auto">
          <a:xfrm>
            <a:off x="6877050" y="6067425"/>
            <a:ext cx="930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FF0000"/>
                </a:solidFill>
              </a:rPr>
              <a:t>2 km/s</a:t>
            </a:r>
          </a:p>
        </p:txBody>
      </p:sp>
      <p:sp>
        <p:nvSpPr>
          <p:cNvPr id="201743" name="Line 15"/>
          <p:cNvSpPr>
            <a:spLocks noChangeShapeType="1"/>
          </p:cNvSpPr>
          <p:nvPr/>
        </p:nvSpPr>
        <p:spPr bwMode="auto">
          <a:xfrm>
            <a:off x="2514600" y="5516563"/>
            <a:ext cx="1152525"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4" name="Line 16"/>
          <p:cNvSpPr>
            <a:spLocks noChangeShapeType="1"/>
          </p:cNvSpPr>
          <p:nvPr/>
        </p:nvSpPr>
        <p:spPr bwMode="auto">
          <a:xfrm>
            <a:off x="2446338" y="5087938"/>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apr 12</a:t>
            </a:r>
            <a:endParaRPr lang="en-US"/>
          </a:p>
        </p:txBody>
      </p:sp>
      <p:sp>
        <p:nvSpPr>
          <p:cNvPr id="8" name="Slide Number Placeholder 5"/>
          <p:cNvSpPr>
            <a:spLocks noGrp="1"/>
          </p:cNvSpPr>
          <p:nvPr>
            <p:ph type="sldNum" sz="quarter" idx="12"/>
          </p:nvPr>
        </p:nvSpPr>
        <p:spPr/>
        <p:txBody>
          <a:bodyPr/>
          <a:lstStyle/>
          <a:p>
            <a:fld id="{AA2BFB96-B88F-4145-8858-819B722389DD}" type="slidenum">
              <a:rPr lang="en-US"/>
              <a:pPr/>
              <a:t>24</a:t>
            </a:fld>
            <a:endParaRPr lang="en-US"/>
          </a:p>
        </p:txBody>
      </p:sp>
      <p:sp>
        <p:nvSpPr>
          <p:cNvPr id="211970" name="Rectangle 2"/>
          <p:cNvSpPr>
            <a:spLocks noGrp="1" noChangeArrowheads="1"/>
          </p:cNvSpPr>
          <p:nvPr>
            <p:ph type="title"/>
          </p:nvPr>
        </p:nvSpPr>
        <p:spPr/>
        <p:txBody>
          <a:bodyPr/>
          <a:lstStyle/>
          <a:p>
            <a:r>
              <a:rPr lang="it-IT"/>
              <a:t>Gas reali, forze intermolecolari</a:t>
            </a:r>
          </a:p>
        </p:txBody>
      </p:sp>
      <p:sp>
        <p:nvSpPr>
          <p:cNvPr id="211971" name="Rectangle 3"/>
          <p:cNvSpPr>
            <a:spLocks noGrp="1" noChangeArrowheads="1"/>
          </p:cNvSpPr>
          <p:nvPr>
            <p:ph type="body" idx="1"/>
          </p:nvPr>
        </p:nvSpPr>
        <p:spPr>
          <a:xfrm>
            <a:off x="179388" y="1052513"/>
            <a:ext cx="3600450" cy="5472112"/>
          </a:xfrm>
        </p:spPr>
        <p:txBody>
          <a:bodyPr/>
          <a:lstStyle/>
          <a:p>
            <a:pPr>
              <a:lnSpc>
                <a:spcPct val="80000"/>
              </a:lnSpc>
            </a:pPr>
            <a:r>
              <a:rPr lang="it-IT" sz="2400"/>
              <a:t>le molecole in realtà non sono puntiformi, ma sono distribuzioni di cariche elettriche, globalmente neutre</a:t>
            </a:r>
          </a:p>
          <a:p>
            <a:pPr>
              <a:lnSpc>
                <a:spcPct val="80000"/>
              </a:lnSpc>
            </a:pPr>
            <a:r>
              <a:rPr lang="it-IT" sz="2400"/>
              <a:t> le f. intermolecolari sono di natura elettrica e dipendono fortemente dalla distanza (f. di Van der Waals): nulle a grande d, diventano attrattive quando il nucleo di un atomo attrae gli e</a:t>
            </a:r>
            <a:r>
              <a:rPr lang="it-IT" sz="2400" baseline="30000">
                <a:cs typeface="Arial" pitchFamily="34" charset="0"/>
              </a:rPr>
              <a:t>–</a:t>
            </a:r>
            <a:r>
              <a:rPr lang="it-IT" sz="2400"/>
              <a:t> dell’altro, repulsive quando i due nuclei si respingono a d molto piccola </a:t>
            </a:r>
          </a:p>
        </p:txBody>
      </p:sp>
      <p:pic>
        <p:nvPicPr>
          <p:cNvPr id="211972" name="Picture 4" descr="img0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275" y="1700213"/>
            <a:ext cx="5292725" cy="4267200"/>
          </a:xfrm>
          <a:prstGeom prst="rect">
            <a:avLst/>
          </a:prstGeom>
          <a:noFill/>
          <a:extLst>
            <a:ext uri="{909E8E84-426E-40DD-AFC4-6F175D3DCCD1}">
              <a14:hiddenFill xmlns:a14="http://schemas.microsoft.com/office/drawing/2010/main">
                <a:solidFill>
                  <a:srgbClr val="FFFFFF"/>
                </a:solidFill>
              </a14:hiddenFill>
            </a:ext>
          </a:extLst>
        </p:spPr>
      </p:pic>
      <p:sp>
        <p:nvSpPr>
          <p:cNvPr id="211973" name="Text Box 5"/>
          <p:cNvSpPr txBox="1">
            <a:spLocks noChangeArrowheads="1"/>
          </p:cNvSpPr>
          <p:nvPr/>
        </p:nvSpPr>
        <p:spPr bwMode="auto">
          <a:xfrm>
            <a:off x="5416550" y="1144588"/>
            <a:ext cx="210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990033"/>
                </a:solidFill>
              </a:rPr>
              <a:t>schematicamente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apr 12</a:t>
            </a:r>
            <a:endParaRPr lang="en-US"/>
          </a:p>
        </p:txBody>
      </p:sp>
      <p:sp>
        <p:nvSpPr>
          <p:cNvPr id="12" name="Slide Number Placeholder 5"/>
          <p:cNvSpPr>
            <a:spLocks noGrp="1"/>
          </p:cNvSpPr>
          <p:nvPr>
            <p:ph type="sldNum" sz="quarter" idx="12"/>
          </p:nvPr>
        </p:nvSpPr>
        <p:spPr/>
        <p:txBody>
          <a:bodyPr/>
          <a:lstStyle/>
          <a:p>
            <a:fld id="{28177E63-3619-489D-81BB-DB33780A64CB}" type="slidenum">
              <a:rPr lang="en-US"/>
              <a:pPr/>
              <a:t>25</a:t>
            </a:fld>
            <a:endParaRPr lang="en-US"/>
          </a:p>
        </p:txBody>
      </p:sp>
      <p:pic>
        <p:nvPicPr>
          <p:cNvPr id="202758" name="Picture 6" descr="img01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2349500"/>
            <a:ext cx="7367587" cy="4005263"/>
          </a:xfrm>
          <a:prstGeom prst="rect">
            <a:avLst/>
          </a:prstGeom>
          <a:noFill/>
          <a:extLst>
            <a:ext uri="{909E8E84-426E-40DD-AFC4-6F175D3DCCD1}">
              <a14:hiddenFill xmlns:a14="http://schemas.microsoft.com/office/drawing/2010/main">
                <a:solidFill>
                  <a:srgbClr val="FFFFFF"/>
                </a:solidFill>
              </a14:hiddenFill>
            </a:ext>
          </a:extLst>
        </p:spPr>
      </p:pic>
      <p:sp>
        <p:nvSpPr>
          <p:cNvPr id="202755" name="Rectangle 3"/>
          <p:cNvSpPr>
            <a:spLocks noGrp="1" noChangeArrowheads="1"/>
          </p:cNvSpPr>
          <p:nvPr>
            <p:ph type="body" idx="1"/>
          </p:nvPr>
        </p:nvSpPr>
        <p:spPr>
          <a:xfrm>
            <a:off x="179388" y="981075"/>
            <a:ext cx="8496300" cy="5184775"/>
          </a:xfrm>
        </p:spPr>
        <p:txBody>
          <a:bodyPr/>
          <a:lstStyle/>
          <a:p>
            <a:r>
              <a:rPr lang="it-IT" sz="2400"/>
              <a:t>le molecole dei gas reali hanno</a:t>
            </a:r>
            <a:r>
              <a:rPr lang="it-IT"/>
              <a:t> </a:t>
            </a:r>
          </a:p>
          <a:p>
            <a:pPr lvl="1"/>
            <a:r>
              <a:rPr lang="it-IT" sz="2200"/>
              <a:t>volume proprio:    </a:t>
            </a:r>
            <a:r>
              <a:rPr lang="it-IT" sz="2200">
                <a:solidFill>
                  <a:srgbClr val="008000"/>
                </a:solidFill>
              </a:rPr>
              <a:t>V  </a:t>
            </a:r>
            <a:r>
              <a:rPr lang="it-IT" sz="2200">
                <a:solidFill>
                  <a:srgbClr val="008000"/>
                </a:solidFill>
                <a:cs typeface="Arial" pitchFamily="34" charset="0"/>
              </a:rPr>
              <a:t>→  V–b</a:t>
            </a:r>
            <a:r>
              <a:rPr lang="it-IT" sz="2200">
                <a:cs typeface="Arial" pitchFamily="34" charset="0"/>
              </a:rPr>
              <a:t>         (b covolume)</a:t>
            </a:r>
          </a:p>
          <a:p>
            <a:pPr lvl="1"/>
            <a:r>
              <a:rPr lang="it-IT" sz="2200">
                <a:cs typeface="Arial" pitchFamily="34" charset="0"/>
              </a:rPr>
              <a:t>interazioni (forze intermolecolari):   </a:t>
            </a:r>
            <a:r>
              <a:rPr lang="it-IT" sz="2200">
                <a:solidFill>
                  <a:srgbClr val="008000"/>
                </a:solidFill>
                <a:cs typeface="Arial" pitchFamily="34" charset="0"/>
              </a:rPr>
              <a:t>p  →  p+a/V</a:t>
            </a:r>
            <a:r>
              <a:rPr lang="it-IT" sz="2200" baseline="30000">
                <a:solidFill>
                  <a:srgbClr val="008000"/>
                </a:solidFill>
                <a:cs typeface="Arial" pitchFamily="34" charset="0"/>
              </a:rPr>
              <a:t>2</a:t>
            </a:r>
          </a:p>
          <a:p>
            <a:endParaRPr lang="it-IT" sz="2400">
              <a:cs typeface="Arial" pitchFamily="34" charset="0"/>
            </a:endParaRPr>
          </a:p>
          <a:p>
            <a:endParaRPr lang="it-IT" sz="2400">
              <a:cs typeface="Arial" pitchFamily="34" charset="0"/>
            </a:endParaRPr>
          </a:p>
          <a:p>
            <a:endParaRPr lang="it-IT" sz="2400">
              <a:cs typeface="Arial" pitchFamily="34" charset="0"/>
            </a:endParaRPr>
          </a:p>
          <a:p>
            <a:endParaRPr lang="it-IT" sz="2400">
              <a:cs typeface="Arial" pitchFamily="34" charset="0"/>
            </a:endParaRPr>
          </a:p>
          <a:p>
            <a:endParaRPr lang="it-IT" sz="2400">
              <a:cs typeface="Arial" pitchFamily="34" charset="0"/>
            </a:endParaRPr>
          </a:p>
          <a:p>
            <a:endParaRPr lang="it-IT" sz="2400">
              <a:cs typeface="Arial" pitchFamily="34" charset="0"/>
            </a:endParaRPr>
          </a:p>
          <a:p>
            <a:endParaRPr lang="it-IT" sz="2400">
              <a:cs typeface="Arial" pitchFamily="34" charset="0"/>
            </a:endParaRPr>
          </a:p>
          <a:p>
            <a:r>
              <a:rPr lang="it-IT" sz="2400">
                <a:cs typeface="Arial" pitchFamily="34" charset="0"/>
              </a:rPr>
              <a:t>l’eq. di stato corrispondente è l’eq. di Van der Waals</a:t>
            </a:r>
          </a:p>
          <a:p>
            <a:pPr>
              <a:buFontTx/>
              <a:buNone/>
            </a:pPr>
            <a:r>
              <a:rPr lang="it-IT" sz="2400">
                <a:solidFill>
                  <a:srgbClr val="008000"/>
                </a:solidFill>
                <a:cs typeface="Arial" pitchFamily="34" charset="0"/>
              </a:rPr>
              <a:t>	(p+a/V</a:t>
            </a:r>
            <a:r>
              <a:rPr lang="it-IT" sz="2400" baseline="30000">
                <a:solidFill>
                  <a:srgbClr val="008000"/>
                </a:solidFill>
                <a:cs typeface="Arial" pitchFamily="34" charset="0"/>
              </a:rPr>
              <a:t>2</a:t>
            </a:r>
            <a:r>
              <a:rPr lang="it-IT" sz="2400">
                <a:solidFill>
                  <a:srgbClr val="008000"/>
                </a:solidFill>
                <a:cs typeface="Arial" pitchFamily="34" charset="0"/>
              </a:rPr>
              <a:t>)(V–b) = nRT</a:t>
            </a:r>
          </a:p>
        </p:txBody>
      </p:sp>
      <p:sp>
        <p:nvSpPr>
          <p:cNvPr id="202754" name="Rectangle 2"/>
          <p:cNvSpPr>
            <a:spLocks noGrp="1" noChangeArrowheads="1"/>
          </p:cNvSpPr>
          <p:nvPr>
            <p:ph type="title"/>
          </p:nvPr>
        </p:nvSpPr>
        <p:spPr/>
        <p:txBody>
          <a:bodyPr/>
          <a:lstStyle/>
          <a:p>
            <a:r>
              <a:rPr lang="it-IT"/>
              <a:t>Gas reali</a:t>
            </a:r>
          </a:p>
        </p:txBody>
      </p:sp>
      <p:sp>
        <p:nvSpPr>
          <p:cNvPr id="202759" name="Text Box 7"/>
          <p:cNvSpPr txBox="1">
            <a:spLocks noChangeArrowheads="1"/>
          </p:cNvSpPr>
          <p:nvPr/>
        </p:nvSpPr>
        <p:spPr bwMode="auto">
          <a:xfrm>
            <a:off x="539750" y="5805488"/>
            <a:ext cx="3059113" cy="455612"/>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sp>
        <p:nvSpPr>
          <p:cNvPr id="202761" name="Freeform 9"/>
          <p:cNvSpPr>
            <a:spLocks/>
          </p:cNvSpPr>
          <p:nvPr/>
        </p:nvSpPr>
        <p:spPr bwMode="auto">
          <a:xfrm>
            <a:off x="3048000" y="3830638"/>
            <a:ext cx="769938" cy="179387"/>
          </a:xfrm>
          <a:custGeom>
            <a:avLst/>
            <a:gdLst>
              <a:gd name="T0" fmla="*/ 0 w 485"/>
              <a:gd name="T1" fmla="*/ 46 h 113"/>
              <a:gd name="T2" fmla="*/ 91 w 485"/>
              <a:gd name="T3" fmla="*/ 101 h 113"/>
              <a:gd name="T4" fmla="*/ 119 w 485"/>
              <a:gd name="T5" fmla="*/ 110 h 113"/>
              <a:gd name="T6" fmla="*/ 183 w 485"/>
              <a:gd name="T7" fmla="*/ 101 h 113"/>
              <a:gd name="T8" fmla="*/ 219 w 485"/>
              <a:gd name="T9" fmla="*/ 46 h 113"/>
              <a:gd name="T10" fmla="*/ 247 w 485"/>
              <a:gd name="T11" fmla="*/ 37 h 113"/>
              <a:gd name="T12" fmla="*/ 393 w 485"/>
              <a:gd name="T13" fmla="*/ 19 h 113"/>
              <a:gd name="T14" fmla="*/ 466 w 485"/>
              <a:gd name="T15" fmla="*/ 56 h 113"/>
              <a:gd name="T16" fmla="*/ 485 w 485"/>
              <a:gd name="T17" fmla="*/ 9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113">
                <a:moveTo>
                  <a:pt x="0" y="46"/>
                </a:moveTo>
                <a:cubicBezTo>
                  <a:pt x="33" y="81"/>
                  <a:pt x="40" y="84"/>
                  <a:pt x="91" y="101"/>
                </a:cubicBezTo>
                <a:cubicBezTo>
                  <a:pt x="100" y="104"/>
                  <a:pt x="119" y="110"/>
                  <a:pt x="119" y="110"/>
                </a:cubicBezTo>
                <a:cubicBezTo>
                  <a:pt x="140" y="107"/>
                  <a:pt x="165" y="113"/>
                  <a:pt x="183" y="101"/>
                </a:cubicBezTo>
                <a:cubicBezTo>
                  <a:pt x="201" y="89"/>
                  <a:pt x="198" y="53"/>
                  <a:pt x="219" y="46"/>
                </a:cubicBezTo>
                <a:cubicBezTo>
                  <a:pt x="228" y="43"/>
                  <a:pt x="238" y="40"/>
                  <a:pt x="247" y="37"/>
                </a:cubicBezTo>
                <a:cubicBezTo>
                  <a:pt x="303" y="0"/>
                  <a:pt x="315" y="11"/>
                  <a:pt x="393" y="19"/>
                </a:cubicBezTo>
                <a:cubicBezTo>
                  <a:pt x="456" y="40"/>
                  <a:pt x="435" y="23"/>
                  <a:pt x="466" y="56"/>
                </a:cubicBezTo>
                <a:cubicBezTo>
                  <a:pt x="476" y="87"/>
                  <a:pt x="468" y="77"/>
                  <a:pt x="485" y="92"/>
                </a:cubicBezTo>
              </a:path>
            </a:pathLst>
          </a:custGeom>
          <a:noFill/>
          <a:ln w="38100" cap="flat" cmpd="sng">
            <a:solidFill>
              <a:srgbClr val="990033"/>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62" name="Text Box 10"/>
          <p:cNvSpPr txBox="1">
            <a:spLocks noChangeArrowheads="1"/>
          </p:cNvSpPr>
          <p:nvPr/>
        </p:nvSpPr>
        <p:spPr bwMode="auto">
          <a:xfrm>
            <a:off x="7308850" y="4365625"/>
            <a:ext cx="1728788" cy="954088"/>
          </a:xfrm>
          <a:prstGeom prst="rect">
            <a:avLst/>
          </a:prstGeom>
          <a:noFill/>
          <a:ln w="38100">
            <a:solidFill>
              <a:schemeClr val="accent2"/>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b="1">
                <a:solidFill>
                  <a:srgbClr val="990033"/>
                </a:solidFill>
              </a:rPr>
              <a:t>l’isot. di VdW</a:t>
            </a:r>
          </a:p>
          <a:p>
            <a:r>
              <a:rPr lang="it-IT" b="1">
                <a:solidFill>
                  <a:srgbClr val="990033"/>
                </a:solidFill>
              </a:rPr>
              <a:t>è la curva a</a:t>
            </a:r>
          </a:p>
          <a:p>
            <a:r>
              <a:rPr lang="it-IT" b="1">
                <a:solidFill>
                  <a:srgbClr val="990033"/>
                </a:solidFill>
              </a:rPr>
              <a:t>tratteggio</a:t>
            </a:r>
          </a:p>
        </p:txBody>
      </p:sp>
      <p:pic>
        <p:nvPicPr>
          <p:cNvPr id="202763" name="Picture 11" descr="180px-Johannes_Diderik_van_der_Wa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0"/>
            <a:ext cx="1714500" cy="1943100"/>
          </a:xfrm>
          <a:prstGeom prst="rect">
            <a:avLst/>
          </a:prstGeom>
          <a:noFill/>
          <a:extLst>
            <a:ext uri="{909E8E84-426E-40DD-AFC4-6F175D3DCCD1}">
              <a14:hiddenFill xmlns:a14="http://schemas.microsoft.com/office/drawing/2010/main">
                <a:solidFill>
                  <a:srgbClr val="FFFFFF"/>
                </a:solidFill>
              </a14:hiddenFill>
            </a:ext>
          </a:extLst>
        </p:spPr>
      </p:pic>
      <p:sp>
        <p:nvSpPr>
          <p:cNvPr id="202764" name="Text Box 12"/>
          <p:cNvSpPr txBox="1">
            <a:spLocks noChangeArrowheads="1"/>
          </p:cNvSpPr>
          <p:nvPr/>
        </p:nvSpPr>
        <p:spPr bwMode="auto">
          <a:xfrm>
            <a:off x="5919788" y="5872163"/>
            <a:ext cx="25003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i="1">
                <a:solidFill>
                  <a:srgbClr val="FF0000"/>
                </a:solidFill>
              </a:rPr>
              <a:t>universale</a:t>
            </a:r>
            <a:r>
              <a:rPr lang="it-IT" sz="2000">
                <a:solidFill>
                  <a:srgbClr val="FF0000"/>
                </a:solidFill>
              </a:rPr>
              <a:t>, scalando</a:t>
            </a:r>
          </a:p>
          <a:p>
            <a:r>
              <a:rPr lang="it-IT" sz="2000">
                <a:solidFill>
                  <a:srgbClr val="FF0000"/>
                </a:solidFill>
              </a:rPr>
              <a:t>p,V,T con p</a:t>
            </a:r>
            <a:r>
              <a:rPr lang="it-IT" sz="2000" baseline="-25000">
                <a:solidFill>
                  <a:srgbClr val="FF0000"/>
                </a:solidFill>
              </a:rPr>
              <a:t>c</a:t>
            </a:r>
            <a:r>
              <a:rPr lang="it-IT" sz="2000">
                <a:solidFill>
                  <a:srgbClr val="FF0000"/>
                </a:solidFill>
              </a:rPr>
              <a:t>,V</a:t>
            </a:r>
            <a:r>
              <a:rPr lang="it-IT" sz="2000" baseline="-25000">
                <a:solidFill>
                  <a:srgbClr val="FF0000"/>
                </a:solidFill>
              </a:rPr>
              <a:t>c</a:t>
            </a:r>
            <a:r>
              <a:rPr lang="it-IT" sz="2000">
                <a:solidFill>
                  <a:srgbClr val="FF0000"/>
                </a:solidFill>
              </a:rPr>
              <a:t>,T</a:t>
            </a:r>
            <a:r>
              <a:rPr lang="it-IT" sz="2000" baseline="-25000">
                <a:solidFill>
                  <a:srgbClr val="FF0000"/>
                </a:solidFill>
              </a:rPr>
              <a:t>c</a:t>
            </a:r>
            <a:r>
              <a:rPr lang="it-IT" sz="2000">
                <a:solidFill>
                  <a:srgbClr val="FF0000"/>
                </a:solidFill>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apr 12</a:t>
            </a:r>
            <a:endParaRPr lang="en-US"/>
          </a:p>
        </p:txBody>
      </p:sp>
      <p:sp>
        <p:nvSpPr>
          <p:cNvPr id="7" name="Slide Number Placeholder 5"/>
          <p:cNvSpPr>
            <a:spLocks noGrp="1"/>
          </p:cNvSpPr>
          <p:nvPr>
            <p:ph type="sldNum" sz="quarter" idx="12"/>
          </p:nvPr>
        </p:nvSpPr>
        <p:spPr/>
        <p:txBody>
          <a:bodyPr/>
          <a:lstStyle/>
          <a:p>
            <a:fld id="{9EAA5422-6C99-4696-826C-96A63A2A6C21}" type="slidenum">
              <a:rPr lang="en-US"/>
              <a:pPr/>
              <a:t>26</a:t>
            </a:fld>
            <a:endParaRPr lang="en-US"/>
          </a:p>
        </p:txBody>
      </p:sp>
      <p:sp>
        <p:nvSpPr>
          <p:cNvPr id="207874" name="Rectangle 2"/>
          <p:cNvSpPr>
            <a:spLocks noGrp="1" noChangeArrowheads="1"/>
          </p:cNvSpPr>
          <p:nvPr>
            <p:ph type="title"/>
          </p:nvPr>
        </p:nvSpPr>
        <p:spPr/>
        <p:txBody>
          <a:bodyPr/>
          <a:lstStyle/>
          <a:p>
            <a:r>
              <a:rPr lang="it-IT"/>
              <a:t>Gas reali vs gas perfetto</a:t>
            </a:r>
          </a:p>
        </p:txBody>
      </p:sp>
      <p:sp>
        <p:nvSpPr>
          <p:cNvPr id="207875" name="Rectangle 3"/>
          <p:cNvSpPr>
            <a:spLocks noGrp="1" noChangeArrowheads="1"/>
          </p:cNvSpPr>
          <p:nvPr>
            <p:ph type="body" idx="1"/>
          </p:nvPr>
        </p:nvSpPr>
        <p:spPr>
          <a:xfrm>
            <a:off x="250825" y="908050"/>
            <a:ext cx="8713788" cy="5400675"/>
          </a:xfrm>
        </p:spPr>
        <p:txBody>
          <a:bodyPr/>
          <a:lstStyle/>
          <a:p>
            <a:r>
              <a:rPr lang="it-IT" sz="2600" dirty="0" smtClean="0"/>
              <a:t>a T </a:t>
            </a:r>
            <a:r>
              <a:rPr lang="it-IT" sz="2600" dirty="0" err="1" smtClean="0"/>
              <a:t>cost</a:t>
            </a:r>
            <a:r>
              <a:rPr lang="it-IT" sz="2600" dirty="0" smtClean="0"/>
              <a:t>., gas </a:t>
            </a:r>
            <a:r>
              <a:rPr lang="it-IT" sz="2600" dirty="0"/>
              <a:t>reale, (</a:t>
            </a:r>
            <a:r>
              <a:rPr lang="it-IT" sz="2600" dirty="0" err="1"/>
              <a:t>p+a</a:t>
            </a:r>
            <a:r>
              <a:rPr lang="it-IT" sz="2600" dirty="0"/>
              <a:t>/V</a:t>
            </a:r>
            <a:r>
              <a:rPr lang="it-IT" sz="2600" baseline="30000" dirty="0"/>
              <a:t>2</a:t>
            </a:r>
            <a:r>
              <a:rPr lang="it-IT" sz="2600" dirty="0"/>
              <a:t>)(V-b) = </a:t>
            </a:r>
            <a:r>
              <a:rPr lang="it-IT" sz="2600" dirty="0" err="1"/>
              <a:t>cost</a:t>
            </a:r>
            <a:r>
              <a:rPr lang="it-IT" sz="2600" dirty="0"/>
              <a:t>, </a:t>
            </a:r>
            <a:r>
              <a:rPr lang="it-IT" sz="2600" dirty="0" err="1"/>
              <a:t>cfr</a:t>
            </a:r>
            <a:r>
              <a:rPr lang="it-IT" sz="2600" dirty="0"/>
              <a:t> con le isoterme del </a:t>
            </a:r>
            <a:r>
              <a:rPr lang="it-IT" sz="2600" dirty="0" err="1"/>
              <a:t>g.p.</a:t>
            </a:r>
            <a:r>
              <a:rPr lang="it-IT" sz="2600" dirty="0"/>
              <a:t> che non ha struttura, </a:t>
            </a:r>
            <a:r>
              <a:rPr lang="it-IT" sz="2600" dirty="0" err="1"/>
              <a:t>pV</a:t>
            </a:r>
            <a:r>
              <a:rPr lang="it-IT" sz="2600" dirty="0"/>
              <a:t> = </a:t>
            </a:r>
            <a:r>
              <a:rPr lang="it-IT" sz="2600" dirty="0" err="1"/>
              <a:t>cost</a:t>
            </a:r>
            <a:endParaRPr lang="it-IT" sz="2600" dirty="0"/>
          </a:p>
          <a:p>
            <a:endParaRPr lang="it-IT" sz="2600" dirty="0"/>
          </a:p>
          <a:p>
            <a:endParaRPr lang="it-IT" sz="2600" dirty="0"/>
          </a:p>
          <a:p>
            <a:endParaRPr lang="it-IT" sz="2600" dirty="0"/>
          </a:p>
          <a:p>
            <a:endParaRPr lang="it-IT" sz="2600" dirty="0"/>
          </a:p>
          <a:p>
            <a:endParaRPr lang="it-IT" sz="2600" dirty="0"/>
          </a:p>
          <a:p>
            <a:endParaRPr lang="it-IT" sz="2600" dirty="0"/>
          </a:p>
          <a:p>
            <a:pPr>
              <a:spcBef>
                <a:spcPct val="69000"/>
              </a:spcBef>
            </a:pPr>
            <a:r>
              <a:rPr lang="it-IT" sz="2600" dirty="0"/>
              <a:t>il gas reale si avvicina al comportamento del </a:t>
            </a:r>
            <a:r>
              <a:rPr lang="it-IT" sz="2600" dirty="0" err="1"/>
              <a:t>g.p.</a:t>
            </a:r>
            <a:r>
              <a:rPr lang="it-IT" sz="2600" dirty="0"/>
              <a:t> sopra l’isoterma critica (la T al di sopra della quale non può essere liquefatto, </a:t>
            </a:r>
            <a:r>
              <a:rPr lang="it-IT" sz="2600" dirty="0">
                <a:sym typeface="Symbol" pitchFamily="18" charset="2"/>
              </a:rPr>
              <a:t>p)</a:t>
            </a:r>
            <a:r>
              <a:rPr lang="it-IT" sz="2600" dirty="0"/>
              <a:t> </a:t>
            </a:r>
          </a:p>
          <a:p>
            <a:pPr>
              <a:buFontTx/>
              <a:buNone/>
            </a:pPr>
            <a:endParaRPr lang="it-IT" sz="2600" dirty="0"/>
          </a:p>
        </p:txBody>
      </p:sp>
      <p:pic>
        <p:nvPicPr>
          <p:cNvPr id="207876" name="Picture 4" descr="img0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13" y="1844675"/>
            <a:ext cx="5897562" cy="2947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apr 12</a:t>
            </a:r>
            <a:endParaRPr lang="en-US"/>
          </a:p>
        </p:txBody>
      </p:sp>
      <p:sp>
        <p:nvSpPr>
          <p:cNvPr id="7" name="Slide Number Placeholder 5"/>
          <p:cNvSpPr>
            <a:spLocks noGrp="1"/>
          </p:cNvSpPr>
          <p:nvPr>
            <p:ph type="sldNum" sz="quarter" idx="12"/>
          </p:nvPr>
        </p:nvSpPr>
        <p:spPr/>
        <p:txBody>
          <a:bodyPr/>
          <a:lstStyle/>
          <a:p>
            <a:fld id="{06A65D0A-D0C1-4826-821D-2089B218F9BF}" type="slidenum">
              <a:rPr lang="en-US"/>
              <a:pPr/>
              <a:t>27</a:t>
            </a:fld>
            <a:endParaRPr lang="en-US"/>
          </a:p>
        </p:txBody>
      </p:sp>
      <p:sp>
        <p:nvSpPr>
          <p:cNvPr id="208898" name="Rectangle 2"/>
          <p:cNvSpPr>
            <a:spLocks noGrp="1" noChangeArrowheads="1"/>
          </p:cNvSpPr>
          <p:nvPr>
            <p:ph type="title"/>
          </p:nvPr>
        </p:nvSpPr>
        <p:spPr/>
        <p:txBody>
          <a:bodyPr/>
          <a:lstStyle/>
          <a:p>
            <a:r>
              <a:rPr lang="it-IT"/>
              <a:t>Pressione di vapor saturo</a:t>
            </a:r>
          </a:p>
        </p:txBody>
      </p:sp>
      <p:sp>
        <p:nvSpPr>
          <p:cNvPr id="208899" name="Rectangle 3"/>
          <p:cNvSpPr>
            <a:spLocks noGrp="1" noChangeArrowheads="1"/>
          </p:cNvSpPr>
          <p:nvPr>
            <p:ph type="body" idx="1"/>
          </p:nvPr>
        </p:nvSpPr>
        <p:spPr>
          <a:xfrm>
            <a:off x="179388" y="1052513"/>
            <a:ext cx="8640762" cy="5184775"/>
          </a:xfrm>
        </p:spPr>
        <p:txBody>
          <a:bodyPr/>
          <a:lstStyle/>
          <a:p>
            <a:pPr>
              <a:lnSpc>
                <a:spcPct val="90000"/>
              </a:lnSpc>
            </a:pPr>
            <a:r>
              <a:rPr lang="it-IT" sz="2600"/>
              <a:t>la pressione di vapor saturo, la p a cui il vapore è in equilibrio col liquido, è funzione di T </a:t>
            </a:r>
            <a:r>
              <a:rPr lang="it-IT" sz="2600">
                <a:cs typeface="Arial" pitchFamily="34" charset="0"/>
              </a:rPr>
              <a:t>– cfr il tratto rettilineo orizzontale delle isoterme del gas reale</a:t>
            </a:r>
          </a:p>
          <a:p>
            <a:pPr>
              <a:lnSpc>
                <a:spcPct val="90000"/>
              </a:lnSpc>
            </a:pPr>
            <a:r>
              <a:rPr lang="it-IT" sz="2400"/>
              <a:t>es.1  la p di vapor</a:t>
            </a:r>
          </a:p>
          <a:p>
            <a:pPr>
              <a:lnSpc>
                <a:spcPct val="90000"/>
              </a:lnSpc>
              <a:buFontTx/>
              <a:buNone/>
            </a:pPr>
            <a:r>
              <a:rPr lang="it-IT" sz="2400"/>
              <a:t>	saturo dell’H</a:t>
            </a:r>
            <a:r>
              <a:rPr lang="it-IT" sz="2400" baseline="-25000"/>
              <a:t>2</a:t>
            </a:r>
            <a:r>
              <a:rPr lang="it-IT" sz="2400"/>
              <a:t>O a</a:t>
            </a:r>
          </a:p>
          <a:p>
            <a:pPr>
              <a:lnSpc>
                <a:spcPct val="90000"/>
              </a:lnSpc>
              <a:buFontTx/>
              <a:buNone/>
            </a:pPr>
            <a:r>
              <a:rPr lang="it-IT" sz="2400"/>
              <a:t>	100 </a:t>
            </a:r>
            <a:r>
              <a:rPr lang="en-US" sz="2400">
                <a:cs typeface="Arial" pitchFamily="34" charset="0"/>
              </a:rPr>
              <a:t>°C è proprio</a:t>
            </a:r>
          </a:p>
          <a:p>
            <a:pPr>
              <a:lnSpc>
                <a:spcPct val="90000"/>
              </a:lnSpc>
              <a:buFontTx/>
              <a:buNone/>
            </a:pPr>
            <a:r>
              <a:rPr lang="en-US" sz="2400">
                <a:cs typeface="Arial" pitchFamily="34" charset="0"/>
              </a:rPr>
              <a:t>	1 atm (acqua liq. e</a:t>
            </a:r>
          </a:p>
          <a:p>
            <a:pPr>
              <a:lnSpc>
                <a:spcPct val="90000"/>
              </a:lnSpc>
              <a:buFontTx/>
              <a:buNone/>
            </a:pPr>
            <a:r>
              <a:rPr lang="en-US" sz="2400">
                <a:cs typeface="Arial" pitchFamily="34" charset="0"/>
              </a:rPr>
              <a:t>	vap. d’acqua sono</a:t>
            </a:r>
          </a:p>
          <a:p>
            <a:pPr>
              <a:lnSpc>
                <a:spcPct val="90000"/>
              </a:lnSpc>
              <a:buFontTx/>
              <a:buNone/>
            </a:pPr>
            <a:r>
              <a:rPr lang="en-US" sz="2400">
                <a:cs typeface="Arial" pitchFamily="34" charset="0"/>
              </a:rPr>
              <a:t>	in equilibrio)</a:t>
            </a:r>
          </a:p>
          <a:p>
            <a:pPr>
              <a:lnSpc>
                <a:spcPct val="90000"/>
              </a:lnSpc>
            </a:pPr>
            <a:r>
              <a:rPr lang="en-US" sz="2400">
                <a:cs typeface="Arial" pitchFamily="34" charset="0"/>
              </a:rPr>
              <a:t>es.2 a p&lt;&lt;p</a:t>
            </a:r>
            <a:r>
              <a:rPr lang="en-US" sz="2400" baseline="-25000">
                <a:cs typeface="Arial" pitchFamily="34" charset="0"/>
              </a:rPr>
              <a:t>0</a:t>
            </a:r>
            <a:r>
              <a:rPr lang="en-US" sz="2400">
                <a:cs typeface="Arial" pitchFamily="34" charset="0"/>
              </a:rPr>
              <a:t>, l’H</a:t>
            </a:r>
            <a:r>
              <a:rPr lang="en-US" sz="2400" baseline="-25000">
                <a:cs typeface="Arial" pitchFamily="34" charset="0"/>
              </a:rPr>
              <a:t>2</a:t>
            </a:r>
            <a:r>
              <a:rPr lang="en-US" sz="2400">
                <a:cs typeface="Arial" pitchFamily="34" charset="0"/>
              </a:rPr>
              <a:t>O</a:t>
            </a:r>
          </a:p>
          <a:p>
            <a:pPr>
              <a:lnSpc>
                <a:spcPct val="90000"/>
              </a:lnSpc>
              <a:buFontTx/>
              <a:buNone/>
            </a:pPr>
            <a:r>
              <a:rPr lang="en-US" sz="2400">
                <a:cs typeface="Arial" pitchFamily="34" charset="0"/>
              </a:rPr>
              <a:t>	“bolle” a T&lt;&lt;100°C:</a:t>
            </a:r>
          </a:p>
          <a:p>
            <a:pPr>
              <a:lnSpc>
                <a:spcPct val="90000"/>
              </a:lnSpc>
              <a:buFontTx/>
              <a:buNone/>
            </a:pPr>
            <a:r>
              <a:rPr lang="en-US" sz="2400">
                <a:cs typeface="Arial" pitchFamily="34" charset="0"/>
              </a:rPr>
              <a:t>	20 °C a 18 mmHg</a:t>
            </a:r>
          </a:p>
        </p:txBody>
      </p:sp>
      <p:pic>
        <p:nvPicPr>
          <p:cNvPr id="208900" name="Picture 4" descr="img0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375" y="2420938"/>
            <a:ext cx="5070475" cy="3779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apr 12</a:t>
            </a:r>
            <a:endParaRPr lang="en-US"/>
          </a:p>
        </p:txBody>
      </p:sp>
      <p:sp>
        <p:nvSpPr>
          <p:cNvPr id="7" name="Slide Number Placeholder 5"/>
          <p:cNvSpPr>
            <a:spLocks noGrp="1"/>
          </p:cNvSpPr>
          <p:nvPr>
            <p:ph type="sldNum" sz="quarter" idx="12"/>
          </p:nvPr>
        </p:nvSpPr>
        <p:spPr/>
        <p:txBody>
          <a:bodyPr/>
          <a:lstStyle/>
          <a:p>
            <a:fld id="{AF5CBC1B-03DE-4BAB-867C-9D13ED44D9CA}" type="slidenum">
              <a:rPr lang="en-US"/>
              <a:pPr/>
              <a:t>28</a:t>
            </a:fld>
            <a:endParaRPr lang="en-US"/>
          </a:p>
        </p:txBody>
      </p:sp>
      <p:sp>
        <p:nvSpPr>
          <p:cNvPr id="210946" name="Rectangle 2"/>
          <p:cNvSpPr>
            <a:spLocks noGrp="1" noChangeArrowheads="1"/>
          </p:cNvSpPr>
          <p:nvPr>
            <p:ph type="title"/>
          </p:nvPr>
        </p:nvSpPr>
        <p:spPr/>
        <p:txBody>
          <a:bodyPr/>
          <a:lstStyle/>
          <a:p>
            <a:r>
              <a:rPr lang="it-IT"/>
              <a:t>Umidità relativa</a:t>
            </a:r>
          </a:p>
        </p:txBody>
      </p:sp>
      <p:sp>
        <p:nvSpPr>
          <p:cNvPr id="210947" name="Rectangle 3"/>
          <p:cNvSpPr>
            <a:spLocks noGrp="1" noChangeArrowheads="1"/>
          </p:cNvSpPr>
          <p:nvPr>
            <p:ph type="body" idx="1"/>
          </p:nvPr>
        </p:nvSpPr>
        <p:spPr>
          <a:xfrm>
            <a:off x="179388" y="1125538"/>
            <a:ext cx="8496300" cy="5184775"/>
          </a:xfrm>
        </p:spPr>
        <p:txBody>
          <a:bodyPr/>
          <a:lstStyle/>
          <a:p>
            <a:r>
              <a:rPr lang="it-IT" sz="2500">
                <a:solidFill>
                  <a:srgbClr val="CC0000"/>
                </a:solidFill>
              </a:rPr>
              <a:t>Umidità relativa (%) =  </a:t>
            </a:r>
          </a:p>
          <a:p>
            <a:pPr>
              <a:buFontTx/>
              <a:buNone/>
            </a:pPr>
            <a:r>
              <a:rPr lang="it-IT" sz="2500">
                <a:solidFill>
                  <a:srgbClr val="CC0000"/>
                </a:solidFill>
              </a:rPr>
              <a:t>	 	= 100 </a:t>
            </a:r>
            <a:r>
              <a:rPr lang="en-US" sz="2500">
                <a:solidFill>
                  <a:srgbClr val="CC0000"/>
                </a:solidFill>
                <a:cs typeface="Arial" pitchFamily="34" charset="0"/>
              </a:rPr>
              <a:t>· </a:t>
            </a:r>
            <a:r>
              <a:rPr lang="it-IT" sz="2500">
                <a:solidFill>
                  <a:srgbClr val="CC0000"/>
                </a:solidFill>
              </a:rPr>
              <a:t>(press. parziale di vapore)/(p</a:t>
            </a:r>
            <a:r>
              <a:rPr lang="it-IT" sz="2500" baseline="-25000">
                <a:solidFill>
                  <a:srgbClr val="CC0000"/>
                </a:solidFill>
              </a:rPr>
              <a:t>s </a:t>
            </a:r>
            <a:r>
              <a:rPr lang="it-IT" sz="2500">
                <a:solidFill>
                  <a:srgbClr val="CC0000"/>
                </a:solidFill>
              </a:rPr>
              <a:t>alla stessa T)</a:t>
            </a:r>
            <a:r>
              <a:rPr lang="it-IT" sz="2600"/>
              <a:t> </a:t>
            </a:r>
          </a:p>
          <a:p>
            <a:r>
              <a:rPr lang="it-IT" sz="2500"/>
              <a:t>punto di rugiada: T alla quale l’aria umida diviene satura, si può ottenere facilmente raffreddando una lastra  metallica o uno specchio fino a quando non appaiono le goccioline della condensazione</a:t>
            </a:r>
            <a:r>
              <a:rPr lang="it-IT" sz="2600"/>
              <a:t> sulla superficie </a:t>
            </a:r>
          </a:p>
          <a:p>
            <a:r>
              <a:rPr lang="it-IT" sz="2500"/>
              <a:t>quindi l’umidità relativa è esprimibile anche in funzione del punto di rugiada</a:t>
            </a:r>
          </a:p>
          <a:p>
            <a:pPr>
              <a:buFontTx/>
              <a:buNone/>
            </a:pPr>
            <a:r>
              <a:rPr lang="it-IT" sz="2500"/>
              <a:t>	</a:t>
            </a:r>
            <a:r>
              <a:rPr lang="it-IT" sz="2500">
                <a:solidFill>
                  <a:srgbClr val="CC0000"/>
                </a:solidFill>
              </a:rPr>
              <a:t>Umidità relativa (%) =  </a:t>
            </a:r>
          </a:p>
          <a:p>
            <a:pPr>
              <a:buFontTx/>
              <a:buNone/>
            </a:pPr>
            <a:r>
              <a:rPr lang="it-IT" sz="2500">
                <a:solidFill>
                  <a:srgbClr val="CC0000"/>
                </a:solidFill>
              </a:rPr>
              <a:t>	 	= 100 </a:t>
            </a:r>
            <a:r>
              <a:rPr lang="en-US" sz="2500">
                <a:solidFill>
                  <a:srgbClr val="CC0000"/>
                </a:solidFill>
                <a:cs typeface="Arial" pitchFamily="34" charset="0"/>
              </a:rPr>
              <a:t>· </a:t>
            </a:r>
            <a:r>
              <a:rPr lang="it-IT" sz="2500">
                <a:solidFill>
                  <a:srgbClr val="CC0000"/>
                </a:solidFill>
              </a:rPr>
              <a:t>(p</a:t>
            </a:r>
            <a:r>
              <a:rPr lang="it-IT" sz="2500" baseline="-25000">
                <a:solidFill>
                  <a:srgbClr val="CC0000"/>
                </a:solidFill>
              </a:rPr>
              <a:t>s</a:t>
            </a:r>
            <a:r>
              <a:rPr lang="it-IT" sz="2500">
                <a:solidFill>
                  <a:srgbClr val="CC0000"/>
                </a:solidFill>
              </a:rPr>
              <a:t> al punto di rugiada)/(p</a:t>
            </a:r>
            <a:r>
              <a:rPr lang="it-IT" sz="2500" baseline="-25000">
                <a:solidFill>
                  <a:srgbClr val="CC0000"/>
                </a:solidFill>
              </a:rPr>
              <a:t>s</a:t>
            </a:r>
            <a:r>
              <a:rPr lang="it-IT" sz="2500">
                <a:solidFill>
                  <a:srgbClr val="CC0000"/>
                </a:solidFill>
              </a:rPr>
              <a:t> a T effettiva)</a:t>
            </a:r>
            <a:r>
              <a:rPr lang="it-IT" sz="2500"/>
              <a:t> </a:t>
            </a:r>
          </a:p>
          <a:p>
            <a:r>
              <a:rPr lang="it-IT" sz="2500"/>
              <a:t>l’umidità relativa è importante per la termoregolazione degli animali a sangue caldo (vedi oltre)</a:t>
            </a:r>
          </a:p>
        </p:txBody>
      </p:sp>
      <p:pic>
        <p:nvPicPr>
          <p:cNvPr id="210949" name="Picture 5" descr="300px-Haar-Hygro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325" y="0"/>
            <a:ext cx="1590675" cy="1590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apr 12</a:t>
            </a:r>
            <a:endParaRPr lang="en-US"/>
          </a:p>
        </p:txBody>
      </p:sp>
      <p:sp>
        <p:nvSpPr>
          <p:cNvPr id="6" name="Slide Number Placeholder 5"/>
          <p:cNvSpPr>
            <a:spLocks noGrp="1"/>
          </p:cNvSpPr>
          <p:nvPr>
            <p:ph type="sldNum" sz="quarter" idx="12"/>
          </p:nvPr>
        </p:nvSpPr>
        <p:spPr/>
        <p:txBody>
          <a:bodyPr/>
          <a:lstStyle/>
          <a:p>
            <a:fld id="{51C7F9C4-227F-47A2-8E65-94C679949940}" type="slidenum">
              <a:rPr lang="en-US"/>
              <a:pPr/>
              <a:t>29</a:t>
            </a:fld>
            <a:endParaRPr lang="en-US"/>
          </a:p>
        </p:txBody>
      </p:sp>
      <p:sp>
        <p:nvSpPr>
          <p:cNvPr id="212994" name="Rectangle 2"/>
          <p:cNvSpPr>
            <a:spLocks noGrp="1" noChangeArrowheads="1"/>
          </p:cNvSpPr>
          <p:nvPr>
            <p:ph type="title"/>
          </p:nvPr>
        </p:nvSpPr>
        <p:spPr/>
        <p:txBody>
          <a:bodyPr/>
          <a:lstStyle/>
          <a:p>
            <a:r>
              <a:rPr lang="it-IT"/>
              <a:t>Calore ed energia</a:t>
            </a:r>
          </a:p>
        </p:txBody>
      </p:sp>
      <p:sp>
        <p:nvSpPr>
          <p:cNvPr id="212995" name="Rectangle 3"/>
          <p:cNvSpPr>
            <a:spLocks noGrp="1" noChangeArrowheads="1"/>
          </p:cNvSpPr>
          <p:nvPr>
            <p:ph type="body" idx="1"/>
          </p:nvPr>
        </p:nvSpPr>
        <p:spPr>
          <a:xfrm>
            <a:off x="250825" y="981075"/>
            <a:ext cx="8713788" cy="5327650"/>
          </a:xfrm>
        </p:spPr>
        <p:txBody>
          <a:bodyPr/>
          <a:lstStyle/>
          <a:p>
            <a:r>
              <a:rPr lang="it-IT" sz="2600" dirty="0">
                <a:solidFill>
                  <a:srgbClr val="FF0000"/>
                </a:solidFill>
              </a:rPr>
              <a:t>calore</a:t>
            </a:r>
            <a:r>
              <a:rPr lang="it-IT" sz="2600" dirty="0"/>
              <a:t> = energia (in transito), </a:t>
            </a:r>
            <a:r>
              <a:rPr lang="it-IT" sz="2600" dirty="0">
                <a:solidFill>
                  <a:srgbClr val="FF0000"/>
                </a:solidFill>
              </a:rPr>
              <a:t>energia trasferibile con mezzi termici (conduzione, convezione, irraggiamento), </a:t>
            </a:r>
            <a:r>
              <a:rPr lang="it-IT" sz="2600" dirty="0"/>
              <a:t>oppure</a:t>
            </a:r>
            <a:r>
              <a:rPr lang="it-IT" sz="2600" dirty="0">
                <a:solidFill>
                  <a:srgbClr val="FF0000"/>
                </a:solidFill>
              </a:rPr>
              <a:t> </a:t>
            </a:r>
            <a:r>
              <a:rPr lang="it-IT" sz="2600" dirty="0">
                <a:solidFill>
                  <a:srgbClr val="008000"/>
                </a:solidFill>
              </a:rPr>
              <a:t>scambiata durante le transizioni di fase</a:t>
            </a:r>
            <a:r>
              <a:rPr lang="it-IT" sz="2600" dirty="0">
                <a:solidFill>
                  <a:srgbClr val="FF0000"/>
                </a:solidFill>
              </a:rPr>
              <a:t> </a:t>
            </a:r>
          </a:p>
          <a:p>
            <a:r>
              <a:rPr lang="it-IT" sz="2600" dirty="0"/>
              <a:t>altre forme di energia si possono trasformare in calore</a:t>
            </a:r>
          </a:p>
          <a:p>
            <a:pPr lvl="1"/>
            <a:r>
              <a:rPr lang="it-IT" dirty="0"/>
              <a:t>attrito: en. </a:t>
            </a:r>
            <a:r>
              <a:rPr lang="it-IT" dirty="0" err="1"/>
              <a:t>mecc</a:t>
            </a:r>
            <a:r>
              <a:rPr lang="it-IT" dirty="0"/>
              <a:t>. </a:t>
            </a:r>
            <a:r>
              <a:rPr lang="it-IT" dirty="0">
                <a:cs typeface="Arial" pitchFamily="34" charset="0"/>
              </a:rPr>
              <a:t>→ calore;   fiamma: </a:t>
            </a:r>
            <a:r>
              <a:rPr lang="it-IT" dirty="0"/>
              <a:t>en. </a:t>
            </a:r>
            <a:r>
              <a:rPr lang="it-IT" dirty="0" err="1"/>
              <a:t>chim</a:t>
            </a:r>
            <a:r>
              <a:rPr lang="it-IT" dirty="0"/>
              <a:t>. </a:t>
            </a:r>
            <a:r>
              <a:rPr lang="it-IT" dirty="0">
                <a:cs typeface="Arial" pitchFamily="34" charset="0"/>
              </a:rPr>
              <a:t>→ calore</a:t>
            </a:r>
            <a:r>
              <a:rPr lang="it-IT" dirty="0"/>
              <a:t> </a:t>
            </a:r>
          </a:p>
          <a:p>
            <a:r>
              <a:rPr lang="it-IT" sz="2600" dirty="0">
                <a:solidFill>
                  <a:srgbClr val="008000"/>
                </a:solidFill>
              </a:rPr>
              <a:t>un corpo </a:t>
            </a:r>
            <a:r>
              <a:rPr lang="it-IT" sz="2600" b="1" dirty="0">
                <a:solidFill>
                  <a:srgbClr val="008000"/>
                </a:solidFill>
              </a:rPr>
              <a:t>non</a:t>
            </a:r>
            <a:r>
              <a:rPr lang="it-IT" sz="2600" dirty="0">
                <a:solidFill>
                  <a:srgbClr val="008000"/>
                </a:solidFill>
              </a:rPr>
              <a:t> possiede calore, può solo cederlo o acquistarlo</a:t>
            </a:r>
            <a:r>
              <a:rPr lang="it-IT" sz="2600" dirty="0"/>
              <a:t> </a:t>
            </a:r>
          </a:p>
          <a:p>
            <a:r>
              <a:rPr lang="it-IT" sz="2600" dirty="0">
                <a:solidFill>
                  <a:srgbClr val="FF0066"/>
                </a:solidFill>
              </a:rPr>
              <a:t>un c. non possiede lavoro, può solo farlo o subirlo</a:t>
            </a:r>
          </a:p>
          <a:p>
            <a:r>
              <a:rPr lang="it-IT" sz="2600" dirty="0">
                <a:solidFill>
                  <a:schemeClr val="accent2"/>
                </a:solidFill>
              </a:rPr>
              <a:t>unità della quantità di calore  Q (= Energia)</a:t>
            </a:r>
            <a:r>
              <a:rPr lang="it-IT" sz="2600" dirty="0"/>
              <a:t> </a:t>
            </a:r>
          </a:p>
          <a:p>
            <a:pPr lvl="1"/>
            <a:r>
              <a:rPr lang="it-IT" dirty="0">
                <a:solidFill>
                  <a:srgbClr val="990033"/>
                </a:solidFill>
              </a:rPr>
              <a:t>J, erg     (meccaniche, </a:t>
            </a:r>
            <a:r>
              <a:rPr lang="it-IT" dirty="0" err="1">
                <a:solidFill>
                  <a:srgbClr val="990033"/>
                </a:solidFill>
              </a:rPr>
              <a:t>def</a:t>
            </a:r>
            <a:r>
              <a:rPr lang="it-IT" dirty="0">
                <a:solidFill>
                  <a:srgbClr val="990033"/>
                </a:solidFill>
              </a:rPr>
              <a:t>. op.: mulinello di Joule)</a:t>
            </a:r>
          </a:p>
          <a:p>
            <a:pPr lvl="1"/>
            <a:r>
              <a:rPr lang="it-IT" dirty="0" err="1">
                <a:solidFill>
                  <a:srgbClr val="990033"/>
                </a:solidFill>
              </a:rPr>
              <a:t>cal</a:t>
            </a:r>
            <a:r>
              <a:rPr lang="it-IT" dirty="0">
                <a:solidFill>
                  <a:srgbClr val="990033"/>
                </a:solidFill>
              </a:rPr>
              <a:t>         (caloria, unità termica, </a:t>
            </a:r>
            <a:r>
              <a:rPr lang="it-IT" dirty="0" err="1">
                <a:solidFill>
                  <a:srgbClr val="990033"/>
                </a:solidFill>
              </a:rPr>
              <a:t>defin</a:t>
            </a:r>
            <a:r>
              <a:rPr lang="it-IT" dirty="0">
                <a:solidFill>
                  <a:srgbClr val="990033"/>
                </a:solidFill>
              </a:rPr>
              <a:t>. </a:t>
            </a:r>
            <a:r>
              <a:rPr lang="it-IT" dirty="0" err="1">
                <a:solidFill>
                  <a:srgbClr val="990033"/>
                </a:solidFill>
              </a:rPr>
              <a:t>oper</a:t>
            </a:r>
            <a:r>
              <a:rPr lang="it-IT" dirty="0">
                <a:solidFill>
                  <a:srgbClr val="990033"/>
                </a:solidFill>
              </a:rPr>
              <a:t>. vedi oltre)</a:t>
            </a:r>
          </a:p>
          <a:p>
            <a:pPr lvl="1"/>
            <a:r>
              <a:rPr lang="it-IT" dirty="0">
                <a:solidFill>
                  <a:srgbClr val="990033"/>
                </a:solidFill>
              </a:rPr>
              <a:t>(le varie unità sono collegate)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4"/>
          <p:cNvSpPr>
            <a:spLocks noGrp="1"/>
          </p:cNvSpPr>
          <p:nvPr>
            <p:ph type="ftr" sz="quarter" idx="11"/>
          </p:nvPr>
        </p:nvSpPr>
        <p:spPr/>
        <p:txBody>
          <a:bodyPr/>
          <a:lstStyle/>
          <a:p>
            <a:r>
              <a:rPr lang="en-US" smtClean="0"/>
              <a:t>fln apr 12</a:t>
            </a:r>
            <a:endParaRPr lang="en-US"/>
          </a:p>
        </p:txBody>
      </p:sp>
      <p:sp>
        <p:nvSpPr>
          <p:cNvPr id="31" name="Slide Number Placeholder 5"/>
          <p:cNvSpPr>
            <a:spLocks noGrp="1"/>
          </p:cNvSpPr>
          <p:nvPr>
            <p:ph type="sldNum" sz="quarter" idx="12"/>
          </p:nvPr>
        </p:nvSpPr>
        <p:spPr/>
        <p:txBody>
          <a:bodyPr/>
          <a:lstStyle/>
          <a:p>
            <a:fld id="{2785F830-DC55-4FE3-AF4D-02DA5BE284C2}" type="slidenum">
              <a:rPr lang="en-US"/>
              <a:pPr/>
              <a:t>3</a:t>
            </a:fld>
            <a:endParaRPr lang="en-US"/>
          </a:p>
        </p:txBody>
      </p:sp>
      <p:grpSp>
        <p:nvGrpSpPr>
          <p:cNvPr id="110609" name="Group 17"/>
          <p:cNvGrpSpPr>
            <a:grpSpLocks/>
          </p:cNvGrpSpPr>
          <p:nvPr/>
        </p:nvGrpSpPr>
        <p:grpSpPr bwMode="auto">
          <a:xfrm>
            <a:off x="1331913" y="1341438"/>
            <a:ext cx="7200900" cy="1582737"/>
            <a:chOff x="839" y="845"/>
            <a:chExt cx="4536" cy="997"/>
          </a:xfrm>
        </p:grpSpPr>
        <p:sp>
          <p:nvSpPr>
            <p:cNvPr id="110600" name="Line 8"/>
            <p:cNvSpPr>
              <a:spLocks noChangeShapeType="1"/>
            </p:cNvSpPr>
            <p:nvPr/>
          </p:nvSpPr>
          <p:spPr bwMode="auto">
            <a:xfrm flipV="1">
              <a:off x="839" y="1026"/>
              <a:ext cx="1179" cy="5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01" name="Line 9"/>
            <p:cNvSpPr>
              <a:spLocks noChangeShapeType="1"/>
            </p:cNvSpPr>
            <p:nvPr/>
          </p:nvSpPr>
          <p:spPr bwMode="auto">
            <a:xfrm flipV="1">
              <a:off x="1655" y="845"/>
              <a:ext cx="1588" cy="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02" name="Line 10"/>
            <p:cNvSpPr>
              <a:spLocks noChangeShapeType="1"/>
            </p:cNvSpPr>
            <p:nvPr/>
          </p:nvSpPr>
          <p:spPr bwMode="auto">
            <a:xfrm flipV="1">
              <a:off x="2517" y="890"/>
              <a:ext cx="1542" cy="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03" name="Line 11"/>
            <p:cNvSpPr>
              <a:spLocks noChangeShapeType="1"/>
            </p:cNvSpPr>
            <p:nvPr/>
          </p:nvSpPr>
          <p:spPr bwMode="auto">
            <a:xfrm flipV="1">
              <a:off x="3560" y="845"/>
              <a:ext cx="1407" cy="9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05" name="Line 13"/>
            <p:cNvSpPr>
              <a:spLocks noChangeShapeType="1"/>
            </p:cNvSpPr>
            <p:nvPr/>
          </p:nvSpPr>
          <p:spPr bwMode="auto">
            <a:xfrm flipV="1">
              <a:off x="4332" y="1026"/>
              <a:ext cx="1043" cy="7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10594" name="Rectangle 2"/>
          <p:cNvSpPr>
            <a:spLocks noGrp="1" noChangeArrowheads="1"/>
          </p:cNvSpPr>
          <p:nvPr>
            <p:ph type="title"/>
          </p:nvPr>
        </p:nvSpPr>
        <p:spPr/>
        <p:txBody>
          <a:bodyPr/>
          <a:lstStyle/>
          <a:p>
            <a:r>
              <a:rPr lang="it-IT"/>
              <a:t>Principio zero</a:t>
            </a:r>
          </a:p>
        </p:txBody>
      </p:sp>
      <p:sp>
        <p:nvSpPr>
          <p:cNvPr id="110595" name="Rectangle 3"/>
          <p:cNvSpPr>
            <a:spLocks noGrp="1" noChangeArrowheads="1"/>
          </p:cNvSpPr>
          <p:nvPr>
            <p:ph type="body" idx="1"/>
          </p:nvPr>
        </p:nvSpPr>
        <p:spPr>
          <a:xfrm>
            <a:off x="323850" y="908050"/>
            <a:ext cx="8640763" cy="5329238"/>
          </a:xfrm>
        </p:spPr>
        <p:txBody>
          <a:bodyPr/>
          <a:lstStyle/>
          <a:p>
            <a:r>
              <a:rPr lang="it-IT" sz="2400"/>
              <a:t>sistema termodinamico, pochi parametri, ad es. gas</a:t>
            </a:r>
          </a:p>
          <a:p>
            <a:endParaRPr lang="it-IT" sz="2400"/>
          </a:p>
          <a:p>
            <a:endParaRPr lang="it-IT" sz="2400"/>
          </a:p>
          <a:p>
            <a:pPr>
              <a:buFontTx/>
              <a:buNone/>
            </a:pPr>
            <a:endParaRPr lang="it-IT" sz="2400"/>
          </a:p>
          <a:p>
            <a:endParaRPr lang="it-IT" sz="2400"/>
          </a:p>
          <a:p>
            <a:pPr>
              <a:buFontTx/>
              <a:buNone/>
            </a:pPr>
            <a:r>
              <a:rPr lang="it-IT" sz="2400"/>
              <a:t>	(universo termodinamico = sistema + ambiente)</a:t>
            </a:r>
          </a:p>
          <a:p>
            <a:r>
              <a:rPr lang="it-IT" sz="2400"/>
              <a:t>principio zero (si postula che due sistemi in contatto fra loro raggiungano l’equilibrio t.dinamico, T</a:t>
            </a:r>
            <a:r>
              <a:rPr lang="it-IT" sz="2400" baseline="-25000"/>
              <a:t>A</a:t>
            </a:r>
            <a:r>
              <a:rPr lang="it-IT" sz="2400"/>
              <a:t> = T</a:t>
            </a:r>
            <a:r>
              <a:rPr lang="it-IT" sz="2400" baseline="-25000"/>
              <a:t>B</a:t>
            </a:r>
            <a:r>
              <a:rPr lang="it-IT" sz="2400"/>
              <a:t>,</a:t>
            </a:r>
            <a:r>
              <a:rPr lang="it-IT" sz="2400" baseline="-25000"/>
              <a:t> </a:t>
            </a:r>
            <a:r>
              <a:rPr lang="it-IT" sz="2400"/>
              <a:t>T temperatura)</a:t>
            </a:r>
          </a:p>
        </p:txBody>
      </p:sp>
      <p:sp>
        <p:nvSpPr>
          <p:cNvPr id="110604" name="Oval 12"/>
          <p:cNvSpPr>
            <a:spLocks noChangeArrowheads="1"/>
          </p:cNvSpPr>
          <p:nvPr/>
        </p:nvSpPr>
        <p:spPr bwMode="auto">
          <a:xfrm>
            <a:off x="3276600" y="1700213"/>
            <a:ext cx="2663825"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2000"/>
              <a:t>sistema</a:t>
            </a:r>
          </a:p>
          <a:p>
            <a:pPr algn="ctr"/>
            <a:r>
              <a:rPr lang="it-IT" sz="2000"/>
              <a:t>p, V, T</a:t>
            </a:r>
          </a:p>
        </p:txBody>
      </p:sp>
      <p:sp>
        <p:nvSpPr>
          <p:cNvPr id="110606" name="Text Box 14"/>
          <p:cNvSpPr txBox="1">
            <a:spLocks noChangeArrowheads="1"/>
          </p:cNvSpPr>
          <p:nvPr/>
        </p:nvSpPr>
        <p:spPr bwMode="auto">
          <a:xfrm>
            <a:off x="6351588" y="1622425"/>
            <a:ext cx="122872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ambiente</a:t>
            </a:r>
          </a:p>
        </p:txBody>
      </p:sp>
      <p:sp>
        <p:nvSpPr>
          <p:cNvPr id="110607" name="Line 15"/>
          <p:cNvSpPr>
            <a:spLocks noChangeShapeType="1"/>
          </p:cNvSpPr>
          <p:nvPr/>
        </p:nvSpPr>
        <p:spPr bwMode="auto">
          <a:xfrm flipV="1">
            <a:off x="3419475" y="2276475"/>
            <a:ext cx="576263" cy="288925"/>
          </a:xfrm>
          <a:prstGeom prst="line">
            <a:avLst/>
          </a:prstGeom>
          <a:noFill/>
          <a:ln w="762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08" name="Line 16"/>
          <p:cNvSpPr>
            <a:spLocks noChangeShapeType="1"/>
          </p:cNvSpPr>
          <p:nvPr/>
        </p:nvSpPr>
        <p:spPr bwMode="auto">
          <a:xfrm>
            <a:off x="5292725" y="2276475"/>
            <a:ext cx="574675" cy="28892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10610" name="Group 18"/>
          <p:cNvGrpSpPr>
            <a:grpSpLocks/>
          </p:cNvGrpSpPr>
          <p:nvPr/>
        </p:nvGrpSpPr>
        <p:grpSpPr bwMode="auto">
          <a:xfrm>
            <a:off x="971550" y="4292600"/>
            <a:ext cx="7200900" cy="1582738"/>
            <a:chOff x="839" y="845"/>
            <a:chExt cx="4536" cy="997"/>
          </a:xfrm>
        </p:grpSpPr>
        <p:sp>
          <p:nvSpPr>
            <p:cNvPr id="110611" name="Line 19"/>
            <p:cNvSpPr>
              <a:spLocks noChangeShapeType="1"/>
            </p:cNvSpPr>
            <p:nvPr/>
          </p:nvSpPr>
          <p:spPr bwMode="auto">
            <a:xfrm flipV="1">
              <a:off x="839" y="1026"/>
              <a:ext cx="1179" cy="5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12" name="Line 20"/>
            <p:cNvSpPr>
              <a:spLocks noChangeShapeType="1"/>
            </p:cNvSpPr>
            <p:nvPr/>
          </p:nvSpPr>
          <p:spPr bwMode="auto">
            <a:xfrm flipV="1">
              <a:off x="1655" y="845"/>
              <a:ext cx="1588" cy="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13" name="Line 21"/>
            <p:cNvSpPr>
              <a:spLocks noChangeShapeType="1"/>
            </p:cNvSpPr>
            <p:nvPr/>
          </p:nvSpPr>
          <p:spPr bwMode="auto">
            <a:xfrm flipV="1">
              <a:off x="2517" y="890"/>
              <a:ext cx="1542" cy="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14" name="Line 22"/>
            <p:cNvSpPr>
              <a:spLocks noChangeShapeType="1"/>
            </p:cNvSpPr>
            <p:nvPr/>
          </p:nvSpPr>
          <p:spPr bwMode="auto">
            <a:xfrm flipV="1">
              <a:off x="3560" y="845"/>
              <a:ext cx="1407" cy="9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15" name="Line 23"/>
            <p:cNvSpPr>
              <a:spLocks noChangeShapeType="1"/>
            </p:cNvSpPr>
            <p:nvPr/>
          </p:nvSpPr>
          <p:spPr bwMode="auto">
            <a:xfrm flipV="1">
              <a:off x="4332" y="1026"/>
              <a:ext cx="1043" cy="7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10616" name="Oval 24"/>
          <p:cNvSpPr>
            <a:spLocks noChangeArrowheads="1"/>
          </p:cNvSpPr>
          <p:nvPr/>
        </p:nvSpPr>
        <p:spPr bwMode="auto">
          <a:xfrm>
            <a:off x="2843213" y="4437063"/>
            <a:ext cx="3095625" cy="10588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p>
        </p:txBody>
      </p:sp>
      <p:sp>
        <p:nvSpPr>
          <p:cNvPr id="110617" name="Line 25"/>
          <p:cNvSpPr>
            <a:spLocks noChangeShapeType="1"/>
          </p:cNvSpPr>
          <p:nvPr/>
        </p:nvSpPr>
        <p:spPr bwMode="auto">
          <a:xfrm>
            <a:off x="4500563" y="4437063"/>
            <a:ext cx="0" cy="10795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19" name="Text Box 27"/>
          <p:cNvSpPr txBox="1">
            <a:spLocks noChangeArrowheads="1"/>
          </p:cNvSpPr>
          <p:nvPr/>
        </p:nvSpPr>
        <p:spPr bwMode="auto">
          <a:xfrm>
            <a:off x="3419475" y="5011738"/>
            <a:ext cx="33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000"/>
              <a:t>A</a:t>
            </a:r>
          </a:p>
        </p:txBody>
      </p:sp>
      <p:sp>
        <p:nvSpPr>
          <p:cNvPr id="110620" name="Text Box 28"/>
          <p:cNvSpPr txBox="1">
            <a:spLocks noChangeArrowheads="1"/>
          </p:cNvSpPr>
          <p:nvPr/>
        </p:nvSpPr>
        <p:spPr bwMode="auto">
          <a:xfrm>
            <a:off x="5219700" y="5011738"/>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B</a:t>
            </a:r>
          </a:p>
        </p:txBody>
      </p:sp>
      <p:sp>
        <p:nvSpPr>
          <p:cNvPr id="110621" name="Text Box 29"/>
          <p:cNvSpPr txBox="1">
            <a:spLocks noChangeArrowheads="1"/>
          </p:cNvSpPr>
          <p:nvPr/>
        </p:nvSpPr>
        <p:spPr bwMode="auto">
          <a:xfrm>
            <a:off x="3924300" y="4772025"/>
            <a:ext cx="449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T</a:t>
            </a:r>
            <a:r>
              <a:rPr lang="it-IT" sz="2000" baseline="-25000"/>
              <a:t>A</a:t>
            </a:r>
          </a:p>
        </p:txBody>
      </p:sp>
      <p:sp>
        <p:nvSpPr>
          <p:cNvPr id="110622" name="Text Box 30"/>
          <p:cNvSpPr txBox="1">
            <a:spLocks noChangeArrowheads="1"/>
          </p:cNvSpPr>
          <p:nvPr/>
        </p:nvSpPr>
        <p:spPr bwMode="auto">
          <a:xfrm>
            <a:off x="4716463" y="4772025"/>
            <a:ext cx="449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T</a:t>
            </a:r>
            <a:r>
              <a:rPr lang="it-IT" sz="2000" baseline="-25000"/>
              <a:t>B</a:t>
            </a:r>
          </a:p>
        </p:txBody>
      </p:sp>
      <p:sp>
        <p:nvSpPr>
          <p:cNvPr id="110623" name="Line 31"/>
          <p:cNvSpPr>
            <a:spLocks noChangeShapeType="1"/>
          </p:cNvSpPr>
          <p:nvPr/>
        </p:nvSpPr>
        <p:spPr bwMode="auto">
          <a:xfrm flipV="1">
            <a:off x="4140200" y="5300663"/>
            <a:ext cx="792163" cy="1587"/>
          </a:xfrm>
          <a:prstGeom prst="line">
            <a:avLst/>
          </a:prstGeom>
          <a:noFill/>
          <a:ln w="762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24" name="Line 32"/>
          <p:cNvSpPr>
            <a:spLocks noChangeShapeType="1"/>
          </p:cNvSpPr>
          <p:nvPr/>
        </p:nvSpPr>
        <p:spPr bwMode="auto">
          <a:xfrm flipH="1">
            <a:off x="4067175" y="4724400"/>
            <a:ext cx="792163"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26" name="Text Box 34"/>
          <p:cNvSpPr txBox="1">
            <a:spLocks noChangeArrowheads="1"/>
          </p:cNvSpPr>
          <p:nvPr/>
        </p:nvSpPr>
        <p:spPr bwMode="auto">
          <a:xfrm>
            <a:off x="611188" y="1628775"/>
            <a:ext cx="2017712" cy="1006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990033"/>
                </a:solidFill>
              </a:rPr>
              <a:t>(sistema chiuso:</a:t>
            </a:r>
          </a:p>
          <a:p>
            <a:r>
              <a:rPr lang="it-IT" sz="2000">
                <a:solidFill>
                  <a:srgbClr val="990033"/>
                </a:solidFill>
              </a:rPr>
              <a:t>senza scambi</a:t>
            </a:r>
          </a:p>
          <a:p>
            <a:r>
              <a:rPr lang="it-IT" sz="2000">
                <a:solidFill>
                  <a:srgbClr val="990033"/>
                </a:solidFill>
              </a:rPr>
              <a:t>con l’ambiente)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apr 12</a:t>
            </a:r>
            <a:endParaRPr lang="en-US"/>
          </a:p>
        </p:txBody>
      </p:sp>
      <p:sp>
        <p:nvSpPr>
          <p:cNvPr id="9" name="Slide Number Placeholder 5"/>
          <p:cNvSpPr>
            <a:spLocks noGrp="1"/>
          </p:cNvSpPr>
          <p:nvPr>
            <p:ph type="sldNum" sz="quarter" idx="12"/>
          </p:nvPr>
        </p:nvSpPr>
        <p:spPr/>
        <p:txBody>
          <a:bodyPr/>
          <a:lstStyle/>
          <a:p>
            <a:fld id="{333B2FB8-D934-4BB6-B140-314F1B2B9133}" type="slidenum">
              <a:rPr lang="en-US"/>
              <a:pPr/>
              <a:t>30</a:t>
            </a:fld>
            <a:endParaRPr lang="en-US"/>
          </a:p>
        </p:txBody>
      </p:sp>
      <p:sp>
        <p:nvSpPr>
          <p:cNvPr id="209922" name="Rectangle 2"/>
          <p:cNvSpPr>
            <a:spLocks noGrp="1" noChangeArrowheads="1"/>
          </p:cNvSpPr>
          <p:nvPr>
            <p:ph type="title"/>
          </p:nvPr>
        </p:nvSpPr>
        <p:spPr/>
        <p:txBody>
          <a:bodyPr/>
          <a:lstStyle/>
          <a:p>
            <a:r>
              <a:rPr lang="it-IT"/>
              <a:t>Capacità termica, calore specifico e molare</a:t>
            </a:r>
          </a:p>
        </p:txBody>
      </p:sp>
      <p:sp>
        <p:nvSpPr>
          <p:cNvPr id="209923" name="Rectangle 3"/>
          <p:cNvSpPr>
            <a:spLocks noGrp="1" noChangeArrowheads="1"/>
          </p:cNvSpPr>
          <p:nvPr>
            <p:ph type="body" idx="1"/>
          </p:nvPr>
        </p:nvSpPr>
        <p:spPr>
          <a:xfrm>
            <a:off x="323850" y="836613"/>
            <a:ext cx="8496300" cy="5184775"/>
          </a:xfrm>
        </p:spPr>
        <p:txBody>
          <a:bodyPr/>
          <a:lstStyle/>
          <a:p>
            <a:r>
              <a:rPr lang="it-IT" sz="2400"/>
              <a:t>se non c’è transiz. di fase,</a:t>
            </a:r>
            <a:r>
              <a:rPr lang="it-IT" sz="2600">
                <a:solidFill>
                  <a:srgbClr val="FF0000"/>
                </a:solidFill>
              </a:rPr>
              <a:t> fornendo Q ad un corpo: T</a:t>
            </a:r>
            <a:r>
              <a:rPr lang="it-IT" sz="2600">
                <a:solidFill>
                  <a:srgbClr val="FF0000"/>
                </a:solidFill>
                <a:cs typeface="Arial" pitchFamily="34" charset="0"/>
              </a:rPr>
              <a:t>↑</a:t>
            </a:r>
            <a:r>
              <a:rPr lang="it-IT" sz="2600">
                <a:cs typeface="Arial" pitchFamily="34" charset="0"/>
              </a:rPr>
              <a:t>;        </a:t>
            </a:r>
            <a:r>
              <a:rPr lang="it-IT" sz="2600">
                <a:solidFill>
                  <a:srgbClr val="FF0066"/>
                </a:solidFill>
                <a:cs typeface="Arial" pitchFamily="34" charset="0"/>
              </a:rPr>
              <a:t>togliendo Q: T↓</a:t>
            </a:r>
          </a:p>
          <a:p>
            <a:pPr>
              <a:spcBef>
                <a:spcPct val="40000"/>
              </a:spcBef>
            </a:pPr>
            <a:r>
              <a:rPr lang="it-IT" sz="2600">
                <a:cs typeface="Arial" pitchFamily="34" charset="0"/>
              </a:rPr>
              <a:t>si definisce </a:t>
            </a:r>
            <a:r>
              <a:rPr lang="it-IT" sz="2600">
                <a:solidFill>
                  <a:srgbClr val="008000"/>
                </a:solidFill>
                <a:cs typeface="Arial" pitchFamily="34" charset="0"/>
              </a:rPr>
              <a:t>capacità termica</a:t>
            </a:r>
            <a:r>
              <a:rPr lang="it-IT" sz="2600">
                <a:cs typeface="Arial" pitchFamily="34" charset="0"/>
              </a:rPr>
              <a:t> il rapporto fra Q e il </a:t>
            </a:r>
            <a:r>
              <a:rPr lang="el-GR" sz="2600">
                <a:cs typeface="Arial" pitchFamily="34" charset="0"/>
              </a:rPr>
              <a:t>Δ</a:t>
            </a:r>
            <a:r>
              <a:rPr lang="it-IT" sz="2600">
                <a:cs typeface="Arial" pitchFamily="34" charset="0"/>
              </a:rPr>
              <a:t>T risultante </a:t>
            </a:r>
            <a:r>
              <a:rPr lang="it-IT" sz="2600">
                <a:solidFill>
                  <a:srgbClr val="990033"/>
                </a:solidFill>
                <a:cs typeface="Arial" pitchFamily="34" charset="0"/>
              </a:rPr>
              <a:t>(</a:t>
            </a:r>
            <a:r>
              <a:rPr lang="it-IT" sz="2400">
                <a:solidFill>
                  <a:srgbClr val="990033"/>
                </a:solidFill>
                <a:cs typeface="Arial" pitchFamily="34" charset="0"/>
              </a:rPr>
              <a:t>in K o </a:t>
            </a:r>
            <a:r>
              <a:rPr lang="en-US" sz="2400">
                <a:solidFill>
                  <a:srgbClr val="990033"/>
                </a:solidFill>
                <a:cs typeface="Arial" pitchFamily="34" charset="0"/>
              </a:rPr>
              <a:t>°C, si ricordi che </a:t>
            </a:r>
            <a:r>
              <a:rPr lang="el-GR" sz="2400">
                <a:solidFill>
                  <a:srgbClr val="990033"/>
                </a:solidFill>
                <a:cs typeface="Arial" pitchFamily="34" charset="0"/>
              </a:rPr>
              <a:t>Δ</a:t>
            </a:r>
            <a:r>
              <a:rPr lang="it-IT" sz="2400">
                <a:solidFill>
                  <a:srgbClr val="990033"/>
                </a:solidFill>
                <a:cs typeface="Arial" pitchFamily="34" charset="0"/>
              </a:rPr>
              <a:t>T = </a:t>
            </a:r>
            <a:r>
              <a:rPr lang="el-GR" sz="2400">
                <a:solidFill>
                  <a:srgbClr val="990033"/>
                </a:solidFill>
                <a:cs typeface="Arial" pitchFamily="34" charset="0"/>
              </a:rPr>
              <a:t>Δθ</a:t>
            </a:r>
            <a:r>
              <a:rPr lang="it-IT" sz="2600">
                <a:solidFill>
                  <a:srgbClr val="990033"/>
                </a:solidFill>
                <a:cs typeface="Arial" pitchFamily="34" charset="0"/>
              </a:rPr>
              <a:t>)</a:t>
            </a:r>
            <a:endParaRPr lang="el-GR" sz="2600">
              <a:solidFill>
                <a:srgbClr val="990033"/>
              </a:solidFill>
              <a:cs typeface="Arial" pitchFamily="34" charset="0"/>
            </a:endParaRPr>
          </a:p>
          <a:p>
            <a:pPr>
              <a:buFontTx/>
              <a:buNone/>
            </a:pPr>
            <a:r>
              <a:rPr lang="it-IT" sz="2600">
                <a:cs typeface="Arial" pitchFamily="34" charset="0"/>
              </a:rPr>
              <a:t>	C</a:t>
            </a:r>
            <a:r>
              <a:rPr lang="it-IT" sz="2600" baseline="-25000">
                <a:cs typeface="Arial" pitchFamily="34" charset="0"/>
              </a:rPr>
              <a:t>p,V</a:t>
            </a:r>
            <a:r>
              <a:rPr lang="it-IT" sz="2600">
                <a:cs typeface="Arial" pitchFamily="34" charset="0"/>
              </a:rPr>
              <a:t> = Q</a:t>
            </a:r>
            <a:r>
              <a:rPr lang="it-IT" sz="2600" baseline="-25000">
                <a:cs typeface="Arial" pitchFamily="34" charset="0"/>
              </a:rPr>
              <a:t>p,V</a:t>
            </a:r>
            <a:r>
              <a:rPr lang="it-IT" sz="2600">
                <a:cs typeface="Arial" pitchFamily="34" charset="0"/>
              </a:rPr>
              <a:t>/</a:t>
            </a:r>
            <a:r>
              <a:rPr lang="el-GR" sz="2600">
                <a:cs typeface="Arial" pitchFamily="34" charset="0"/>
              </a:rPr>
              <a:t>Δ</a:t>
            </a:r>
            <a:r>
              <a:rPr lang="it-IT" sz="2600">
                <a:cs typeface="Arial" pitchFamily="34" charset="0"/>
              </a:rPr>
              <a:t>T                            unità SI:   J/K</a:t>
            </a:r>
          </a:p>
          <a:p>
            <a:pPr lvl="1"/>
            <a:r>
              <a:rPr lang="it-IT" sz="2200">
                <a:cs typeface="Arial" pitchFamily="34" charset="0"/>
              </a:rPr>
              <a:t>V = cost   	  </a:t>
            </a:r>
            <a:r>
              <a:rPr lang="en-US" sz="2200">
                <a:latin typeface="Script MT Bold" pitchFamily="66" charset="0"/>
                <a:cs typeface="Arial" pitchFamily="34" charset="0"/>
              </a:rPr>
              <a:t>L </a:t>
            </a:r>
            <a:r>
              <a:rPr lang="it-IT" sz="2200">
                <a:cs typeface="Arial" pitchFamily="34" charset="0"/>
              </a:rPr>
              <a:t>= 0	       </a:t>
            </a:r>
            <a:r>
              <a:rPr lang="it-IT" sz="2000">
                <a:solidFill>
                  <a:srgbClr val="FF0066"/>
                </a:solidFill>
                <a:cs typeface="Arial" pitchFamily="34" charset="0"/>
              </a:rPr>
              <a:t>la distinzione è</a:t>
            </a:r>
          </a:p>
          <a:p>
            <a:pPr lvl="1"/>
            <a:r>
              <a:rPr lang="it-IT" sz="2200">
                <a:cs typeface="Arial" pitchFamily="34" charset="0"/>
              </a:rPr>
              <a:t>p = cost               </a:t>
            </a:r>
            <a:r>
              <a:rPr lang="en-US" sz="2200">
                <a:latin typeface="Script MT Bold" pitchFamily="66" charset="0"/>
                <a:cs typeface="Arial" pitchFamily="34" charset="0"/>
              </a:rPr>
              <a:t>L</a:t>
            </a:r>
            <a:r>
              <a:rPr lang="it-IT" sz="2200">
                <a:cs typeface="Arial" pitchFamily="34" charset="0"/>
              </a:rPr>
              <a:t> ≠ 0         </a:t>
            </a:r>
            <a:r>
              <a:rPr lang="it-IT" sz="2000">
                <a:solidFill>
                  <a:srgbClr val="FF0066"/>
                </a:solidFill>
                <a:cs typeface="Arial" pitchFamily="34" charset="0"/>
              </a:rPr>
              <a:t>rilevante per i gas</a:t>
            </a:r>
          </a:p>
          <a:p>
            <a:pPr>
              <a:spcBef>
                <a:spcPct val="40000"/>
              </a:spcBef>
            </a:pPr>
            <a:r>
              <a:rPr lang="it-IT" sz="2600">
                <a:solidFill>
                  <a:srgbClr val="008000"/>
                </a:solidFill>
                <a:cs typeface="Arial" pitchFamily="34" charset="0"/>
              </a:rPr>
              <a:t>calore specifico</a:t>
            </a:r>
            <a:r>
              <a:rPr lang="it-IT" sz="2600">
                <a:cs typeface="Arial" pitchFamily="34" charset="0"/>
              </a:rPr>
              <a:t> (C per unità di massa)</a:t>
            </a:r>
          </a:p>
          <a:p>
            <a:pPr>
              <a:buFontTx/>
              <a:buNone/>
            </a:pPr>
            <a:r>
              <a:rPr lang="it-IT" sz="2600">
                <a:cs typeface="Arial" pitchFamily="34" charset="0"/>
              </a:rPr>
              <a:t>	c</a:t>
            </a:r>
            <a:r>
              <a:rPr lang="it-IT" sz="2600" baseline="-25000">
                <a:cs typeface="Arial" pitchFamily="34" charset="0"/>
              </a:rPr>
              <a:t>p,V</a:t>
            </a:r>
            <a:r>
              <a:rPr lang="it-IT" sz="2600">
                <a:cs typeface="Arial" pitchFamily="34" charset="0"/>
              </a:rPr>
              <a:t> = C</a:t>
            </a:r>
            <a:r>
              <a:rPr lang="it-IT" sz="2600" baseline="-25000">
                <a:cs typeface="Arial" pitchFamily="34" charset="0"/>
              </a:rPr>
              <a:t>p,V</a:t>
            </a:r>
            <a:r>
              <a:rPr lang="it-IT" sz="2600">
                <a:cs typeface="Arial" pitchFamily="34" charset="0"/>
              </a:rPr>
              <a:t>/m                                               J/(kg</a:t>
            </a:r>
            <a:r>
              <a:rPr lang="en-US" sz="2600">
                <a:cs typeface="Arial" pitchFamily="34" charset="0"/>
              </a:rPr>
              <a:t>·K)</a:t>
            </a:r>
          </a:p>
          <a:p>
            <a:pPr>
              <a:buFontTx/>
              <a:buNone/>
            </a:pPr>
            <a:r>
              <a:rPr lang="en-US" sz="2600">
                <a:cs typeface="Arial" pitchFamily="34" charset="0"/>
              </a:rPr>
              <a:t>	</a:t>
            </a:r>
            <a:r>
              <a:rPr lang="en-US" sz="2400" b="1">
                <a:solidFill>
                  <a:srgbClr val="008000"/>
                </a:solidFill>
                <a:cs typeface="Arial" pitchFamily="34" charset="0"/>
              </a:rPr>
              <a:t>attenzione</a:t>
            </a:r>
            <a:r>
              <a:rPr lang="en-US" sz="2400">
                <a:solidFill>
                  <a:srgbClr val="008000"/>
                </a:solidFill>
                <a:cs typeface="Arial" pitchFamily="34" charset="0"/>
              </a:rPr>
              <a:t>: </a:t>
            </a:r>
            <a:r>
              <a:rPr lang="en-US" sz="2400" i="1">
                <a:solidFill>
                  <a:srgbClr val="008000"/>
                </a:solidFill>
                <a:cs typeface="Arial" pitchFamily="34" charset="0"/>
              </a:rPr>
              <a:t>spesso</a:t>
            </a:r>
            <a:r>
              <a:rPr lang="en-US" sz="2400">
                <a:solidFill>
                  <a:srgbClr val="008000"/>
                </a:solidFill>
                <a:cs typeface="Arial" pitchFamily="34" charset="0"/>
              </a:rPr>
              <a:t> è usata l’unità J/(g·K)</a:t>
            </a:r>
          </a:p>
          <a:p>
            <a:pPr>
              <a:spcBef>
                <a:spcPct val="40000"/>
              </a:spcBef>
            </a:pPr>
            <a:r>
              <a:rPr lang="en-US" sz="2600">
                <a:solidFill>
                  <a:srgbClr val="008000"/>
                </a:solidFill>
                <a:cs typeface="Arial" pitchFamily="34" charset="0"/>
              </a:rPr>
              <a:t>calore molare</a:t>
            </a:r>
            <a:r>
              <a:rPr lang="en-US" sz="2600">
                <a:cs typeface="Arial" pitchFamily="34" charset="0"/>
              </a:rPr>
              <a:t> (C per una mole)</a:t>
            </a:r>
          </a:p>
          <a:p>
            <a:pPr>
              <a:buFontTx/>
              <a:buNone/>
            </a:pPr>
            <a:r>
              <a:rPr lang="en-US" sz="2600">
                <a:cs typeface="Arial" pitchFamily="34" charset="0"/>
              </a:rPr>
              <a:t>	C</a:t>
            </a:r>
            <a:r>
              <a:rPr lang="en-US" sz="2600" baseline="-25000">
                <a:cs typeface="Arial" pitchFamily="34" charset="0"/>
              </a:rPr>
              <a:t>m p,V</a:t>
            </a:r>
            <a:r>
              <a:rPr lang="en-US" sz="2600">
                <a:cs typeface="Arial" pitchFamily="34" charset="0"/>
              </a:rPr>
              <a:t> = C</a:t>
            </a:r>
            <a:r>
              <a:rPr lang="en-US" sz="2600" baseline="-25000">
                <a:cs typeface="Arial" pitchFamily="34" charset="0"/>
              </a:rPr>
              <a:t>p,V</a:t>
            </a:r>
            <a:r>
              <a:rPr lang="en-US" sz="2600">
                <a:cs typeface="Arial" pitchFamily="34" charset="0"/>
              </a:rPr>
              <a:t>/n                                            J/(moleK)</a:t>
            </a:r>
          </a:p>
        </p:txBody>
      </p:sp>
      <p:sp>
        <p:nvSpPr>
          <p:cNvPr id="209924" name="AutoShape 4"/>
          <p:cNvSpPr>
            <a:spLocks noChangeArrowheads="1"/>
          </p:cNvSpPr>
          <p:nvPr/>
        </p:nvSpPr>
        <p:spPr bwMode="auto">
          <a:xfrm>
            <a:off x="2406650" y="3267075"/>
            <a:ext cx="720725" cy="215900"/>
          </a:xfrm>
          <a:prstGeom prst="rightArrow">
            <a:avLst>
              <a:gd name="adj1" fmla="val 50000"/>
              <a:gd name="adj2" fmla="val 834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925" name="AutoShape 5"/>
          <p:cNvSpPr>
            <a:spLocks noChangeArrowheads="1"/>
          </p:cNvSpPr>
          <p:nvPr/>
        </p:nvSpPr>
        <p:spPr bwMode="auto">
          <a:xfrm>
            <a:off x="2406650" y="3644900"/>
            <a:ext cx="720725" cy="215900"/>
          </a:xfrm>
          <a:prstGeom prst="rightArrow">
            <a:avLst>
              <a:gd name="adj1" fmla="val 50000"/>
              <a:gd name="adj2" fmla="val 834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926" name="AutoShape 6"/>
          <p:cNvSpPr>
            <a:spLocks/>
          </p:cNvSpPr>
          <p:nvPr/>
        </p:nvSpPr>
        <p:spPr bwMode="auto">
          <a:xfrm>
            <a:off x="4140200" y="3213100"/>
            <a:ext cx="80963" cy="649288"/>
          </a:xfrm>
          <a:prstGeom prst="rightBrace">
            <a:avLst>
              <a:gd name="adj1" fmla="val 66830"/>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solidFill>
                <a:schemeClr val="accent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apr 12</a:t>
            </a:r>
            <a:endParaRPr lang="en-US"/>
          </a:p>
        </p:txBody>
      </p:sp>
      <p:sp>
        <p:nvSpPr>
          <p:cNvPr id="6" name="Slide Number Placeholder 5"/>
          <p:cNvSpPr>
            <a:spLocks noGrp="1"/>
          </p:cNvSpPr>
          <p:nvPr>
            <p:ph type="sldNum" sz="quarter" idx="12"/>
          </p:nvPr>
        </p:nvSpPr>
        <p:spPr/>
        <p:txBody>
          <a:bodyPr/>
          <a:lstStyle/>
          <a:p>
            <a:fld id="{F3A5BA8D-D4AD-47C0-A269-B8D6CDBEE7DC}" type="slidenum">
              <a:rPr lang="en-US"/>
              <a:pPr/>
              <a:t>31</a:t>
            </a:fld>
            <a:endParaRPr lang="en-US"/>
          </a:p>
        </p:txBody>
      </p:sp>
      <p:sp>
        <p:nvSpPr>
          <p:cNvPr id="214018" name="Rectangle 2"/>
          <p:cNvSpPr>
            <a:spLocks noGrp="1" noChangeArrowheads="1"/>
          </p:cNvSpPr>
          <p:nvPr>
            <p:ph type="title"/>
          </p:nvPr>
        </p:nvSpPr>
        <p:spPr/>
        <p:txBody>
          <a:bodyPr/>
          <a:lstStyle/>
          <a:p>
            <a:r>
              <a:rPr lang="it-IT"/>
              <a:t>Calore specifico dell’acqua, caloria</a:t>
            </a:r>
          </a:p>
        </p:txBody>
      </p:sp>
      <p:sp>
        <p:nvSpPr>
          <p:cNvPr id="214019" name="Rectangle 3"/>
          <p:cNvSpPr>
            <a:spLocks noGrp="1" noChangeArrowheads="1"/>
          </p:cNvSpPr>
          <p:nvPr>
            <p:ph type="body" idx="1"/>
          </p:nvPr>
        </p:nvSpPr>
        <p:spPr/>
        <p:txBody>
          <a:bodyPr/>
          <a:lstStyle/>
          <a:p>
            <a:r>
              <a:rPr lang="it-IT" sz="2600"/>
              <a:t>invertendo le definizioni (sottointendo gli indici p,V se rilevanti)</a:t>
            </a:r>
          </a:p>
          <a:p>
            <a:pPr>
              <a:buFontTx/>
              <a:buNone/>
            </a:pPr>
            <a:r>
              <a:rPr lang="it-IT" sz="2600"/>
              <a:t>	Q = C</a:t>
            </a:r>
            <a:r>
              <a:rPr lang="el-GR" sz="2600">
                <a:cs typeface="Arial" pitchFamily="34" charset="0"/>
              </a:rPr>
              <a:t>Δ</a:t>
            </a:r>
            <a:r>
              <a:rPr lang="it-IT" sz="2600">
                <a:cs typeface="Arial" pitchFamily="34" charset="0"/>
              </a:rPr>
              <a:t>T = mc</a:t>
            </a:r>
            <a:r>
              <a:rPr lang="el-GR" sz="2600">
                <a:cs typeface="Arial" pitchFamily="34" charset="0"/>
              </a:rPr>
              <a:t>Δ</a:t>
            </a:r>
            <a:r>
              <a:rPr lang="it-IT" sz="2600">
                <a:cs typeface="Arial" pitchFamily="34" charset="0"/>
              </a:rPr>
              <a:t>T = nC</a:t>
            </a:r>
            <a:r>
              <a:rPr lang="it-IT" sz="2600" baseline="-25000">
                <a:cs typeface="Arial" pitchFamily="34" charset="0"/>
              </a:rPr>
              <a:t>m</a:t>
            </a:r>
            <a:r>
              <a:rPr lang="el-GR" sz="2600">
                <a:cs typeface="Arial" pitchFamily="34" charset="0"/>
              </a:rPr>
              <a:t>Δ</a:t>
            </a:r>
            <a:r>
              <a:rPr lang="it-IT" sz="2600">
                <a:cs typeface="Arial" pitchFamily="34" charset="0"/>
              </a:rPr>
              <a:t>T</a:t>
            </a:r>
            <a:endParaRPr lang="el-GR" sz="2600">
              <a:cs typeface="Arial" pitchFamily="34" charset="0"/>
            </a:endParaRPr>
          </a:p>
          <a:p>
            <a:pPr>
              <a:spcBef>
                <a:spcPct val="40000"/>
              </a:spcBef>
            </a:pPr>
            <a:r>
              <a:rPr lang="it-IT" sz="2400"/>
              <a:t>es. m = 180 g H</a:t>
            </a:r>
            <a:r>
              <a:rPr lang="it-IT" sz="2400" baseline="-25000"/>
              <a:t>2</a:t>
            </a:r>
            <a:r>
              <a:rPr lang="it-IT" sz="2400"/>
              <a:t>O a 15</a:t>
            </a:r>
            <a:r>
              <a:rPr lang="en-US" sz="2400">
                <a:cs typeface="Arial" pitchFamily="34" charset="0"/>
              </a:rPr>
              <a:t>°C, n = 9.99 moli, c = 4.186 J/(gK)</a:t>
            </a:r>
          </a:p>
          <a:p>
            <a:pPr lvl="1"/>
            <a:r>
              <a:rPr lang="en-US" sz="2100">
                <a:cs typeface="Arial" pitchFamily="34" charset="0"/>
              </a:rPr>
              <a:t>C = mc = 753 J/K</a:t>
            </a:r>
          </a:p>
          <a:p>
            <a:pPr lvl="1"/>
            <a:r>
              <a:rPr lang="en-US" sz="2100">
                <a:cs typeface="Arial" pitchFamily="34" charset="0"/>
              </a:rPr>
              <a:t>C</a:t>
            </a:r>
            <a:r>
              <a:rPr lang="en-US" sz="2100" baseline="-25000">
                <a:cs typeface="Arial" pitchFamily="34" charset="0"/>
              </a:rPr>
              <a:t>m</a:t>
            </a:r>
            <a:r>
              <a:rPr lang="en-US" sz="2100">
                <a:cs typeface="Arial" pitchFamily="34" charset="0"/>
              </a:rPr>
              <a:t> = C/n = 75.4 J/(moleK)</a:t>
            </a:r>
          </a:p>
          <a:p>
            <a:pPr>
              <a:spcBef>
                <a:spcPct val="40000"/>
              </a:spcBef>
            </a:pPr>
            <a:r>
              <a:rPr lang="en-US" sz="2600">
                <a:cs typeface="Arial" pitchFamily="34" charset="0"/>
              </a:rPr>
              <a:t>def. operativa</a:t>
            </a:r>
            <a:r>
              <a:rPr lang="en-US" sz="2600">
                <a:solidFill>
                  <a:srgbClr val="FF0000"/>
                </a:solidFill>
                <a:cs typeface="Arial" pitchFamily="34" charset="0"/>
              </a:rPr>
              <a:t>: 1 caloria (cal)</a:t>
            </a:r>
            <a:r>
              <a:rPr lang="en-US" sz="2600">
                <a:cs typeface="Arial" pitchFamily="34" charset="0"/>
              </a:rPr>
              <a:t> </a:t>
            </a:r>
            <a:r>
              <a:rPr lang="en-US" sz="2600">
                <a:solidFill>
                  <a:srgbClr val="CC3300"/>
                </a:solidFill>
                <a:cs typeface="Arial" pitchFamily="34" charset="0"/>
              </a:rPr>
              <a:t>= quantità di calore necessaria per far passare a p</a:t>
            </a:r>
            <a:r>
              <a:rPr lang="en-US" sz="2600" baseline="-25000">
                <a:solidFill>
                  <a:srgbClr val="CC3300"/>
                </a:solidFill>
                <a:cs typeface="Arial" pitchFamily="34" charset="0"/>
              </a:rPr>
              <a:t>0</a:t>
            </a:r>
            <a:r>
              <a:rPr lang="en-US" sz="2600">
                <a:solidFill>
                  <a:srgbClr val="CC3300"/>
                </a:solidFill>
                <a:cs typeface="Arial" pitchFamily="34" charset="0"/>
              </a:rPr>
              <a:t> 1 g di H</a:t>
            </a:r>
            <a:r>
              <a:rPr lang="en-US" sz="2600" baseline="-25000">
                <a:solidFill>
                  <a:srgbClr val="CC3300"/>
                </a:solidFill>
                <a:cs typeface="Arial" pitchFamily="34" charset="0"/>
              </a:rPr>
              <a:t>2</a:t>
            </a:r>
            <a:r>
              <a:rPr lang="en-US" sz="2600">
                <a:solidFill>
                  <a:srgbClr val="CC3300"/>
                </a:solidFill>
                <a:cs typeface="Arial" pitchFamily="34" charset="0"/>
              </a:rPr>
              <a:t>O da 14.5 a 15.5 °C</a:t>
            </a:r>
            <a:r>
              <a:rPr lang="en-US" sz="2600">
                <a:cs typeface="Arial" pitchFamily="34" charset="0"/>
              </a:rPr>
              <a:t>   [ossia  c</a:t>
            </a:r>
            <a:r>
              <a:rPr lang="en-US" sz="2600" baseline="-25000">
                <a:cs typeface="Arial" pitchFamily="34" charset="0"/>
              </a:rPr>
              <a:t>H2O</a:t>
            </a:r>
            <a:r>
              <a:rPr lang="en-US" sz="2600">
                <a:cs typeface="Arial" pitchFamily="34" charset="0"/>
              </a:rPr>
              <a:t> = 4.186 J/(gK) = 1 cal/(gK)]</a:t>
            </a:r>
          </a:p>
          <a:p>
            <a:pPr>
              <a:spcBef>
                <a:spcPct val="40000"/>
              </a:spcBef>
              <a:buFontTx/>
              <a:buNone/>
            </a:pPr>
            <a:r>
              <a:rPr lang="en-US" sz="2600">
                <a:cs typeface="Arial" pitchFamily="34" charset="0"/>
              </a:rPr>
              <a:t>	</a:t>
            </a:r>
            <a:r>
              <a:rPr lang="en-US" sz="2600">
                <a:solidFill>
                  <a:srgbClr val="CC3300"/>
                </a:solidFill>
                <a:cs typeface="Arial" pitchFamily="34" charset="0"/>
              </a:rPr>
              <a:t>1 cal = 4.186 J ( 1J = 0.2389 cal)</a:t>
            </a:r>
            <a:r>
              <a:rPr lang="en-US" sz="2600">
                <a:cs typeface="Arial" pitchFamily="34" charset="0"/>
              </a:rPr>
              <a:t>     </a:t>
            </a:r>
            <a:r>
              <a:rPr lang="en-US" sz="2300">
                <a:cs typeface="Arial" pitchFamily="34" charset="0"/>
              </a:rPr>
              <a:t>vedi più avanti</a:t>
            </a:r>
          </a:p>
          <a:p>
            <a:pPr>
              <a:spcBef>
                <a:spcPct val="40000"/>
              </a:spcBef>
              <a:buFontTx/>
              <a:buNone/>
            </a:pPr>
            <a:r>
              <a:rPr lang="en-US" sz="2600">
                <a:cs typeface="Arial" pitchFamily="34" charset="0"/>
              </a:rPr>
              <a:t>	1 kcal = 4186 J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apr 12</a:t>
            </a:r>
            <a:endParaRPr lang="en-US"/>
          </a:p>
        </p:txBody>
      </p:sp>
      <p:sp>
        <p:nvSpPr>
          <p:cNvPr id="8" name="Slide Number Placeholder 5"/>
          <p:cNvSpPr>
            <a:spLocks noGrp="1"/>
          </p:cNvSpPr>
          <p:nvPr>
            <p:ph type="sldNum" sz="quarter" idx="12"/>
          </p:nvPr>
        </p:nvSpPr>
        <p:spPr/>
        <p:txBody>
          <a:bodyPr/>
          <a:lstStyle/>
          <a:p>
            <a:fld id="{31A350A5-E5C4-40D2-BEC0-EC7FDEB672D3}" type="slidenum">
              <a:rPr lang="en-US"/>
              <a:pPr/>
              <a:t>32</a:t>
            </a:fld>
            <a:endParaRPr lang="en-US"/>
          </a:p>
        </p:txBody>
      </p:sp>
      <p:sp>
        <p:nvSpPr>
          <p:cNvPr id="215042" name="Rectangle 2"/>
          <p:cNvSpPr>
            <a:spLocks noGrp="1" noChangeArrowheads="1"/>
          </p:cNvSpPr>
          <p:nvPr>
            <p:ph type="title"/>
          </p:nvPr>
        </p:nvSpPr>
        <p:spPr/>
        <p:txBody>
          <a:bodyPr/>
          <a:lstStyle/>
          <a:p>
            <a:r>
              <a:rPr lang="it-IT"/>
              <a:t>Calore specifico dell’acqua vs T</a:t>
            </a:r>
          </a:p>
        </p:txBody>
      </p:sp>
      <p:sp>
        <p:nvSpPr>
          <p:cNvPr id="215043" name="Rectangle 3"/>
          <p:cNvSpPr>
            <a:spLocks noGrp="1" noChangeArrowheads="1"/>
          </p:cNvSpPr>
          <p:nvPr>
            <p:ph type="body" idx="1"/>
          </p:nvPr>
        </p:nvSpPr>
        <p:spPr>
          <a:xfrm>
            <a:off x="250825" y="981075"/>
            <a:ext cx="8642350" cy="5184775"/>
          </a:xfrm>
        </p:spPr>
        <p:txBody>
          <a:bodyPr/>
          <a:lstStyle/>
          <a:p>
            <a:r>
              <a:rPr lang="it-IT" sz="2600"/>
              <a:t>i c.s. dipendono da T e quello dell’acqua non fa eccezione: dipende debolmente da T; la variazione totale è </a:t>
            </a:r>
            <a:r>
              <a:rPr lang="it-IT" sz="2600">
                <a:latin typeface="Script MT Bold" pitchFamily="66" charset="0"/>
              </a:rPr>
              <a:t>≈ </a:t>
            </a:r>
            <a:r>
              <a:rPr lang="it-IT" sz="2600"/>
              <a:t>1% nell’intervallo  0-100 </a:t>
            </a:r>
            <a:r>
              <a:rPr lang="en-US" sz="2600">
                <a:cs typeface="Arial" pitchFamily="34" charset="0"/>
              </a:rPr>
              <a:t>°C</a:t>
            </a:r>
            <a:r>
              <a:rPr lang="it-IT"/>
              <a:t> a p</a:t>
            </a:r>
            <a:r>
              <a:rPr lang="it-IT" baseline="-25000"/>
              <a:t>0</a:t>
            </a:r>
          </a:p>
          <a:p>
            <a:r>
              <a:rPr lang="it-IT"/>
              <a:t>intorno a 15 (e a 65) </a:t>
            </a:r>
            <a:r>
              <a:rPr lang="en-US">
                <a:cs typeface="Arial" pitchFamily="34" charset="0"/>
              </a:rPr>
              <a:t>°C </a:t>
            </a:r>
          </a:p>
          <a:p>
            <a:pPr>
              <a:buFontTx/>
              <a:buNone/>
            </a:pPr>
            <a:r>
              <a:rPr lang="en-US">
                <a:cs typeface="Arial" pitchFamily="34" charset="0"/>
              </a:rPr>
              <a:t>	</a:t>
            </a:r>
            <a:r>
              <a:rPr lang="en-US" sz="2600">
                <a:cs typeface="Arial" pitchFamily="34" charset="0"/>
              </a:rPr>
              <a:t>c = 4.186 J/(gK) = 4.186 10</a:t>
            </a:r>
            <a:r>
              <a:rPr lang="en-US" sz="2600" baseline="30000">
                <a:cs typeface="Arial" pitchFamily="34" charset="0"/>
              </a:rPr>
              <a:t>7</a:t>
            </a:r>
            <a:r>
              <a:rPr lang="en-US" sz="2600">
                <a:cs typeface="Arial" pitchFamily="34" charset="0"/>
              </a:rPr>
              <a:t> erg/(gK) = 1.0000 cal/(gK)</a:t>
            </a:r>
          </a:p>
        </p:txBody>
      </p:sp>
      <p:pic>
        <p:nvPicPr>
          <p:cNvPr id="215044" name="Picture 4" descr="img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913" y="3429000"/>
            <a:ext cx="6550025" cy="2663825"/>
          </a:xfrm>
          <a:prstGeom prst="rect">
            <a:avLst/>
          </a:prstGeom>
          <a:noFill/>
          <a:extLst>
            <a:ext uri="{909E8E84-426E-40DD-AFC4-6F175D3DCCD1}">
              <a14:hiddenFill xmlns:a14="http://schemas.microsoft.com/office/drawing/2010/main">
                <a:solidFill>
                  <a:srgbClr val="FFFFFF"/>
                </a:solidFill>
              </a14:hiddenFill>
            </a:ext>
          </a:extLst>
        </p:spPr>
      </p:pic>
      <p:sp>
        <p:nvSpPr>
          <p:cNvPr id="215045" name="Text Box 5"/>
          <p:cNvSpPr txBox="1">
            <a:spLocks noChangeArrowheads="1"/>
          </p:cNvSpPr>
          <p:nvPr/>
        </p:nvSpPr>
        <p:spPr bwMode="auto">
          <a:xfrm>
            <a:off x="6227763" y="5373688"/>
            <a:ext cx="790575"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sz="1900" b="1">
                <a:cs typeface="Arial" pitchFamily="34" charset="0"/>
              </a:rPr>
              <a:t>θ</a:t>
            </a:r>
            <a:r>
              <a:rPr lang="it-IT" sz="1900" b="1">
                <a:cs typeface="Arial" pitchFamily="34" charset="0"/>
              </a:rPr>
              <a:t>(</a:t>
            </a:r>
            <a:r>
              <a:rPr lang="en-US" sz="1900" b="1">
                <a:cs typeface="Arial" pitchFamily="34" charset="0"/>
              </a:rPr>
              <a:t>°C)</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apr 12</a:t>
            </a:r>
            <a:endParaRPr lang="en-US"/>
          </a:p>
        </p:txBody>
      </p:sp>
      <p:sp>
        <p:nvSpPr>
          <p:cNvPr id="8" name="Slide Number Placeholder 5"/>
          <p:cNvSpPr>
            <a:spLocks noGrp="1"/>
          </p:cNvSpPr>
          <p:nvPr>
            <p:ph type="sldNum" sz="quarter" idx="12"/>
          </p:nvPr>
        </p:nvSpPr>
        <p:spPr/>
        <p:txBody>
          <a:bodyPr/>
          <a:lstStyle/>
          <a:p>
            <a:fld id="{50C75962-B0C7-4586-98E6-0A0803D21FA1}" type="slidenum">
              <a:rPr lang="en-US"/>
              <a:pPr/>
              <a:t>33</a:t>
            </a:fld>
            <a:endParaRPr lang="en-US"/>
          </a:p>
        </p:txBody>
      </p:sp>
      <p:sp>
        <p:nvSpPr>
          <p:cNvPr id="217090" name="Rectangle 2"/>
          <p:cNvSpPr>
            <a:spLocks noGrp="1" noChangeArrowheads="1"/>
          </p:cNvSpPr>
          <p:nvPr>
            <p:ph type="title"/>
          </p:nvPr>
        </p:nvSpPr>
        <p:spPr/>
        <p:txBody>
          <a:bodyPr/>
          <a:lstStyle/>
          <a:p>
            <a:r>
              <a:rPr lang="it-IT"/>
              <a:t>Calori specifici dei solidi</a:t>
            </a:r>
          </a:p>
        </p:txBody>
      </p:sp>
      <p:sp>
        <p:nvSpPr>
          <p:cNvPr id="217091" name="Rectangle 3"/>
          <p:cNvSpPr>
            <a:spLocks noGrp="1" noChangeArrowheads="1"/>
          </p:cNvSpPr>
          <p:nvPr>
            <p:ph type="body" idx="1"/>
          </p:nvPr>
        </p:nvSpPr>
        <p:spPr>
          <a:xfrm>
            <a:off x="250825" y="908050"/>
            <a:ext cx="8713788" cy="5184775"/>
          </a:xfrm>
        </p:spPr>
        <p:txBody>
          <a:bodyPr/>
          <a:lstStyle/>
          <a:p>
            <a:r>
              <a:rPr lang="it-IT" sz="2500"/>
              <a:t>il c. molare dei solidi (cristallini) è </a:t>
            </a:r>
            <a:r>
              <a:rPr lang="it-IT" sz="2500">
                <a:solidFill>
                  <a:srgbClr val="008000"/>
                </a:solidFill>
              </a:rPr>
              <a:t>3R </a:t>
            </a:r>
            <a:r>
              <a:rPr lang="en-US" sz="2500">
                <a:solidFill>
                  <a:srgbClr val="008000"/>
                </a:solidFill>
              </a:rPr>
              <a:t>~ </a:t>
            </a:r>
            <a:r>
              <a:rPr lang="it-IT" sz="2500">
                <a:solidFill>
                  <a:srgbClr val="008000"/>
                </a:solidFill>
              </a:rPr>
              <a:t>6 cal/(moleK)</a:t>
            </a:r>
            <a:r>
              <a:rPr lang="it-IT" sz="2500"/>
              <a:t> - </a:t>
            </a:r>
            <a:r>
              <a:rPr lang="it-IT" sz="2500">
                <a:solidFill>
                  <a:srgbClr val="008000"/>
                </a:solidFill>
              </a:rPr>
              <a:t>legge di Dulong e Petit</a:t>
            </a:r>
            <a:r>
              <a:rPr lang="it-IT" sz="2500"/>
              <a:t>: ben verificata a parte eccezioni; spiegazione: un atomo in un solido regolare ha 6 gradi di libertà, 3RT per mole dall’equipartizione dell’energia</a:t>
            </a:r>
            <a:r>
              <a:rPr lang="it-IT" sz="2600"/>
              <a:t>  </a:t>
            </a:r>
          </a:p>
          <a:p>
            <a:endParaRPr lang="it-IT" sz="2600"/>
          </a:p>
          <a:p>
            <a:endParaRPr lang="it-IT" sz="2600"/>
          </a:p>
          <a:p>
            <a:endParaRPr lang="it-IT" sz="2600"/>
          </a:p>
          <a:p>
            <a:endParaRPr lang="it-IT" sz="2600"/>
          </a:p>
          <a:p>
            <a:endParaRPr lang="it-IT" sz="2600"/>
          </a:p>
          <a:p>
            <a:pPr>
              <a:spcBef>
                <a:spcPct val="40000"/>
              </a:spcBef>
            </a:pPr>
            <a:r>
              <a:rPr lang="it-IT" sz="2500" b="1"/>
              <a:t>NB</a:t>
            </a:r>
            <a:r>
              <a:rPr lang="it-IT" sz="2500"/>
              <a:t> a bassa T, il c.m. va come T</a:t>
            </a:r>
            <a:r>
              <a:rPr lang="it-IT" sz="2500" baseline="30000"/>
              <a:t>3</a:t>
            </a:r>
            <a:r>
              <a:rPr lang="it-IT" sz="2500"/>
              <a:t> (</a:t>
            </a:r>
            <a:r>
              <a:rPr lang="it-IT" sz="2500">
                <a:solidFill>
                  <a:srgbClr val="FF0066"/>
                </a:solidFill>
              </a:rPr>
              <a:t>legge di Debye</a:t>
            </a:r>
            <a:r>
              <a:rPr lang="it-IT" sz="2500"/>
              <a:t>), da cui l’impossibilità di raggiungere lo 0 assoluto – </a:t>
            </a:r>
            <a:r>
              <a:rPr lang="it-IT" sz="2500">
                <a:solidFill>
                  <a:schemeClr val="accent2"/>
                </a:solidFill>
              </a:rPr>
              <a:t>III principio della termodinamica</a:t>
            </a:r>
          </a:p>
        </p:txBody>
      </p:sp>
      <p:pic>
        <p:nvPicPr>
          <p:cNvPr id="217092" name="Picture 4" descr="img0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713" y="2565400"/>
            <a:ext cx="5472112" cy="2374900"/>
          </a:xfrm>
          <a:prstGeom prst="rect">
            <a:avLst/>
          </a:prstGeom>
          <a:noFill/>
          <a:extLst>
            <a:ext uri="{909E8E84-426E-40DD-AFC4-6F175D3DCCD1}">
              <a14:hiddenFill xmlns:a14="http://schemas.microsoft.com/office/drawing/2010/main">
                <a:solidFill>
                  <a:srgbClr val="FFFFFF"/>
                </a:solidFill>
              </a14:hiddenFill>
            </a:ext>
          </a:extLst>
        </p:spPr>
      </p:pic>
      <p:sp>
        <p:nvSpPr>
          <p:cNvPr id="217093" name="Text Box 5"/>
          <p:cNvSpPr txBox="1">
            <a:spLocks noChangeArrowheads="1"/>
          </p:cNvSpPr>
          <p:nvPr/>
        </p:nvSpPr>
        <p:spPr bwMode="auto">
          <a:xfrm>
            <a:off x="2103438" y="2513013"/>
            <a:ext cx="442912"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C</a:t>
            </a:r>
            <a:r>
              <a:rPr lang="it-IT" b="1" baseline="-25000"/>
              <a:t>p</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apr 12</a:t>
            </a:r>
            <a:endParaRPr lang="en-US"/>
          </a:p>
        </p:txBody>
      </p:sp>
      <p:sp>
        <p:nvSpPr>
          <p:cNvPr id="8" name="Slide Number Placeholder 5"/>
          <p:cNvSpPr>
            <a:spLocks noGrp="1"/>
          </p:cNvSpPr>
          <p:nvPr>
            <p:ph type="sldNum" sz="quarter" idx="12"/>
          </p:nvPr>
        </p:nvSpPr>
        <p:spPr/>
        <p:txBody>
          <a:bodyPr/>
          <a:lstStyle/>
          <a:p>
            <a:fld id="{2FB1B9DB-031E-4287-8C0A-4CF51A8C0889}" type="slidenum">
              <a:rPr lang="en-US"/>
              <a:pPr/>
              <a:t>34</a:t>
            </a:fld>
            <a:endParaRPr lang="en-US"/>
          </a:p>
        </p:txBody>
      </p:sp>
      <p:sp>
        <p:nvSpPr>
          <p:cNvPr id="220162" name="Rectangle 2"/>
          <p:cNvSpPr>
            <a:spLocks noGrp="1" noChangeArrowheads="1"/>
          </p:cNvSpPr>
          <p:nvPr>
            <p:ph type="title"/>
          </p:nvPr>
        </p:nvSpPr>
        <p:spPr>
          <a:xfrm>
            <a:off x="1258888" y="188913"/>
            <a:ext cx="7437437" cy="574675"/>
          </a:xfrm>
        </p:spPr>
        <p:txBody>
          <a:bodyPr/>
          <a:lstStyle/>
          <a:p>
            <a:r>
              <a:rPr lang="it-IT"/>
              <a:t>Energia interna di un sistema termodinamico</a:t>
            </a:r>
          </a:p>
        </p:txBody>
      </p:sp>
      <p:sp>
        <p:nvSpPr>
          <p:cNvPr id="220163" name="Rectangle 3"/>
          <p:cNvSpPr>
            <a:spLocks noGrp="1" noChangeArrowheads="1"/>
          </p:cNvSpPr>
          <p:nvPr>
            <p:ph type="body" idx="1"/>
          </p:nvPr>
        </p:nvSpPr>
        <p:spPr>
          <a:xfrm>
            <a:off x="250825" y="1052513"/>
            <a:ext cx="8713788" cy="5184775"/>
          </a:xfrm>
        </p:spPr>
        <p:txBody>
          <a:bodyPr/>
          <a:lstStyle/>
          <a:p>
            <a:r>
              <a:rPr lang="it-IT" sz="2600"/>
              <a:t>in generale ogni atomo/molecola di solidi, liquidi e gas è in agitazione termica (en. cinetica, K),  oltre ad avere interazioni con altri a/m (en. potenziale, W) </a:t>
            </a:r>
          </a:p>
          <a:p>
            <a:r>
              <a:rPr lang="it-IT" sz="2600"/>
              <a:t>la grandezza </a:t>
            </a:r>
            <a:r>
              <a:rPr lang="it-IT" sz="2600">
                <a:solidFill>
                  <a:srgbClr val="FF0000"/>
                </a:solidFill>
              </a:rPr>
              <a:t>U = W+K</a:t>
            </a:r>
            <a:r>
              <a:rPr lang="it-IT" sz="2600"/>
              <a:t> è l’energia interna del sistema (microscopica) </a:t>
            </a:r>
          </a:p>
          <a:p>
            <a:r>
              <a:rPr lang="it-IT" sz="2600"/>
              <a:t>solido: W&gt;&gt;K;   liquido: W</a:t>
            </a:r>
            <a:r>
              <a:rPr lang="it-IT" sz="2600">
                <a:latin typeface="Script MT Bold" pitchFamily="66" charset="0"/>
              </a:rPr>
              <a:t>≈</a:t>
            </a:r>
            <a:r>
              <a:rPr lang="it-IT" sz="2600"/>
              <a:t>K;    gas: W&lt;&lt;K</a:t>
            </a:r>
          </a:p>
          <a:p>
            <a:pPr>
              <a:buFontTx/>
              <a:buNone/>
            </a:pPr>
            <a:r>
              <a:rPr lang="it-IT" sz="2600"/>
              <a:t>	</a:t>
            </a:r>
            <a:r>
              <a:rPr lang="it-IT" sz="2300"/>
              <a:t>(per un gas bi/poliatomico ci sono anche rotazioni e vibrazioni)</a:t>
            </a:r>
          </a:p>
          <a:p>
            <a:r>
              <a:rPr lang="it-IT" sz="2600"/>
              <a:t>1 mole di g.p. monoatomico </a:t>
            </a:r>
            <a:r>
              <a:rPr lang="it-IT" sz="2400"/>
              <a:t>(W=0, 3 gradi di libertà)</a:t>
            </a:r>
          </a:p>
          <a:p>
            <a:pPr>
              <a:buFontTx/>
              <a:buNone/>
            </a:pPr>
            <a:r>
              <a:rPr lang="it-IT" sz="2600"/>
              <a:t>	U = 3/2 RT     </a:t>
            </a:r>
            <a:r>
              <a:rPr lang="it-IT" sz="2600">
                <a:solidFill>
                  <a:srgbClr val="CC3300"/>
                </a:solidFill>
              </a:rPr>
              <a:t>(</a:t>
            </a:r>
            <a:r>
              <a:rPr lang="it-IT" sz="2000">
                <a:solidFill>
                  <a:srgbClr val="CC3300"/>
                </a:solidFill>
              </a:rPr>
              <a:t>vedi teoria cinetica)</a:t>
            </a:r>
            <a:r>
              <a:rPr lang="it-IT" sz="2600"/>
              <a:t>      </a:t>
            </a:r>
            <a:r>
              <a:rPr lang="it-IT" sz="2600">
                <a:solidFill>
                  <a:srgbClr val="FF0066"/>
                </a:solidFill>
              </a:rPr>
              <a:t>U dipende solo da T</a:t>
            </a:r>
          </a:p>
          <a:p>
            <a:r>
              <a:rPr lang="it-IT" sz="2600"/>
              <a:t>1 mole di</a:t>
            </a:r>
            <a:r>
              <a:rPr lang="it-IT" sz="2600">
                <a:solidFill>
                  <a:srgbClr val="FF0066"/>
                </a:solidFill>
              </a:rPr>
              <a:t> </a:t>
            </a:r>
            <a:r>
              <a:rPr lang="it-IT" sz="2600"/>
              <a:t>solido cristallino </a:t>
            </a:r>
            <a:r>
              <a:rPr lang="it-IT" sz="2400"/>
              <a:t>(vibrazioni in 3 direz., 6 g.d.l.)</a:t>
            </a:r>
          </a:p>
          <a:p>
            <a:pPr>
              <a:buFontTx/>
              <a:buNone/>
            </a:pPr>
            <a:r>
              <a:rPr lang="it-IT" sz="2600"/>
              <a:t>	U = 3RT         </a:t>
            </a:r>
            <a:r>
              <a:rPr lang="it-IT" sz="2600">
                <a:solidFill>
                  <a:srgbClr val="008000"/>
                </a:solidFill>
              </a:rPr>
              <a:t>(</a:t>
            </a:r>
            <a:r>
              <a:rPr lang="el-GR" sz="2000">
                <a:solidFill>
                  <a:srgbClr val="008000"/>
                </a:solidFill>
                <a:cs typeface="Arial" pitchFamily="34" charset="0"/>
              </a:rPr>
              <a:t>Δ</a:t>
            </a:r>
            <a:r>
              <a:rPr lang="it-IT" sz="2000">
                <a:solidFill>
                  <a:srgbClr val="008000"/>
                </a:solidFill>
                <a:cs typeface="Arial" pitchFamily="34" charset="0"/>
              </a:rPr>
              <a:t>U = 3R</a:t>
            </a:r>
            <a:r>
              <a:rPr lang="el-GR" sz="2000">
                <a:solidFill>
                  <a:srgbClr val="008000"/>
                </a:solidFill>
                <a:cs typeface="Arial" pitchFamily="34" charset="0"/>
              </a:rPr>
              <a:t>Δ</a:t>
            </a:r>
            <a:r>
              <a:rPr lang="it-IT" sz="2000">
                <a:solidFill>
                  <a:srgbClr val="008000"/>
                </a:solidFill>
                <a:cs typeface="Arial" pitchFamily="34" charset="0"/>
              </a:rPr>
              <a:t>T, se si fornisce Q:  C</a:t>
            </a:r>
            <a:r>
              <a:rPr lang="it-IT" sz="2000" baseline="-25000">
                <a:solidFill>
                  <a:srgbClr val="008000"/>
                </a:solidFill>
                <a:cs typeface="Arial" pitchFamily="34" charset="0"/>
              </a:rPr>
              <a:t>m</a:t>
            </a:r>
            <a:r>
              <a:rPr lang="it-IT" sz="2000">
                <a:solidFill>
                  <a:srgbClr val="008000"/>
                </a:solidFill>
                <a:cs typeface="Arial" pitchFamily="34" charset="0"/>
              </a:rPr>
              <a:t> = Q/</a:t>
            </a:r>
            <a:r>
              <a:rPr lang="el-GR" sz="2000">
                <a:solidFill>
                  <a:srgbClr val="008000"/>
                </a:solidFill>
                <a:cs typeface="Arial" pitchFamily="34" charset="0"/>
              </a:rPr>
              <a:t>Δ</a:t>
            </a:r>
            <a:r>
              <a:rPr lang="it-IT" sz="2000">
                <a:solidFill>
                  <a:srgbClr val="008000"/>
                </a:solidFill>
                <a:cs typeface="Arial" pitchFamily="34" charset="0"/>
              </a:rPr>
              <a:t>T = 3R) </a:t>
            </a:r>
            <a:endParaRPr lang="el-GR" sz="2000">
              <a:solidFill>
                <a:srgbClr val="008000"/>
              </a:solidFill>
              <a:cs typeface="Arial" pitchFamily="34" charset="0"/>
            </a:endParaRPr>
          </a:p>
        </p:txBody>
      </p:sp>
      <p:sp>
        <p:nvSpPr>
          <p:cNvPr id="220164" name="Text Box 4"/>
          <p:cNvSpPr txBox="1">
            <a:spLocks noChangeArrowheads="1"/>
          </p:cNvSpPr>
          <p:nvPr/>
        </p:nvSpPr>
        <p:spPr bwMode="auto">
          <a:xfrm>
            <a:off x="611188" y="4652963"/>
            <a:ext cx="1798637" cy="395287"/>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solidFill>
                <a:srgbClr val="FF0000"/>
              </a:solidFill>
            </a:endParaRPr>
          </a:p>
        </p:txBody>
      </p:sp>
      <p:sp>
        <p:nvSpPr>
          <p:cNvPr id="220165" name="Text Box 5"/>
          <p:cNvSpPr txBox="1">
            <a:spLocks noChangeArrowheads="1"/>
          </p:cNvSpPr>
          <p:nvPr/>
        </p:nvSpPr>
        <p:spPr bwMode="auto">
          <a:xfrm>
            <a:off x="6011863" y="5995988"/>
            <a:ext cx="290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CC0000"/>
                </a:solidFill>
              </a:rPr>
              <a:t>(legge di Dulong e Petit)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apr 12</a:t>
            </a:r>
            <a:endParaRPr lang="en-US"/>
          </a:p>
        </p:txBody>
      </p:sp>
      <p:sp>
        <p:nvSpPr>
          <p:cNvPr id="9" name="Slide Number Placeholder 5"/>
          <p:cNvSpPr>
            <a:spLocks noGrp="1"/>
          </p:cNvSpPr>
          <p:nvPr>
            <p:ph type="sldNum" sz="quarter" idx="12"/>
          </p:nvPr>
        </p:nvSpPr>
        <p:spPr/>
        <p:txBody>
          <a:bodyPr/>
          <a:lstStyle/>
          <a:p>
            <a:fld id="{6A8C9CB9-5004-44D3-AC2E-27339F322309}" type="slidenum">
              <a:rPr lang="en-US"/>
              <a:pPr/>
              <a:t>35</a:t>
            </a:fld>
            <a:endParaRPr lang="en-US"/>
          </a:p>
        </p:txBody>
      </p:sp>
      <p:sp>
        <p:nvSpPr>
          <p:cNvPr id="216066" name="Rectangle 2"/>
          <p:cNvSpPr>
            <a:spLocks noGrp="1" noChangeArrowheads="1"/>
          </p:cNvSpPr>
          <p:nvPr>
            <p:ph type="title"/>
          </p:nvPr>
        </p:nvSpPr>
        <p:spPr>
          <a:xfrm>
            <a:off x="971550" y="188913"/>
            <a:ext cx="7221538" cy="574675"/>
          </a:xfrm>
        </p:spPr>
        <p:txBody>
          <a:bodyPr/>
          <a:lstStyle/>
          <a:p>
            <a:r>
              <a:rPr lang="it-IT"/>
              <a:t>I principio della termodinamica</a:t>
            </a:r>
          </a:p>
        </p:txBody>
      </p:sp>
      <p:sp>
        <p:nvSpPr>
          <p:cNvPr id="216067" name="Rectangle 3"/>
          <p:cNvSpPr>
            <a:spLocks noGrp="1" noChangeArrowheads="1"/>
          </p:cNvSpPr>
          <p:nvPr>
            <p:ph type="body" idx="1"/>
          </p:nvPr>
        </p:nvSpPr>
        <p:spPr>
          <a:xfrm>
            <a:off x="250825" y="981075"/>
            <a:ext cx="8569325" cy="5184775"/>
          </a:xfrm>
        </p:spPr>
        <p:txBody>
          <a:bodyPr/>
          <a:lstStyle/>
          <a:p>
            <a:r>
              <a:rPr lang="it-IT" sz="2600"/>
              <a:t>è la generalizzazione della conservazione   dell’energia meccanica</a:t>
            </a:r>
          </a:p>
          <a:p>
            <a:r>
              <a:rPr lang="it-IT" sz="2600">
                <a:solidFill>
                  <a:srgbClr val="CC0000"/>
                </a:solidFill>
              </a:rPr>
              <a:t>in una trasformazione di un sistema</a:t>
            </a:r>
            <a:r>
              <a:rPr lang="it-IT" sz="2600"/>
              <a:t> (es. gas  contenuto in un cilindro con pistone a tenuta)              </a:t>
            </a:r>
            <a:r>
              <a:rPr lang="it-IT" sz="2600">
                <a:solidFill>
                  <a:srgbClr val="CC0000"/>
                </a:solidFill>
              </a:rPr>
              <a:t>la variazione di en. interna del sistema uguaglia         Q assorbita meno </a:t>
            </a:r>
            <a:r>
              <a:rPr lang="en-US" sz="2600">
                <a:solidFill>
                  <a:srgbClr val="CC0000"/>
                </a:solidFill>
                <a:latin typeface="Script MT Bold" pitchFamily="66" charset="0"/>
              </a:rPr>
              <a:t>L </a:t>
            </a:r>
            <a:r>
              <a:rPr lang="it-IT" sz="2600">
                <a:solidFill>
                  <a:srgbClr val="CC0000"/>
                </a:solidFill>
              </a:rPr>
              <a:t>fatto dal sistema </a:t>
            </a:r>
          </a:p>
          <a:p>
            <a:pPr>
              <a:buFontTx/>
              <a:buNone/>
            </a:pPr>
            <a:r>
              <a:rPr lang="it-IT" sz="2600"/>
              <a:t>	U</a:t>
            </a:r>
            <a:r>
              <a:rPr lang="it-IT" sz="2600" baseline="-25000"/>
              <a:t>2</a:t>
            </a:r>
            <a:r>
              <a:rPr lang="it-IT" sz="2600">
                <a:cs typeface="Arial" pitchFamily="34" charset="0"/>
              </a:rPr>
              <a:t>–U</a:t>
            </a:r>
            <a:r>
              <a:rPr lang="it-IT" sz="2600" baseline="-25000">
                <a:cs typeface="Arial" pitchFamily="34" charset="0"/>
              </a:rPr>
              <a:t>1</a:t>
            </a:r>
            <a:r>
              <a:rPr lang="it-IT" sz="2600">
                <a:cs typeface="Arial" pitchFamily="34" charset="0"/>
              </a:rPr>
              <a:t> = Q – </a:t>
            </a:r>
            <a:r>
              <a:rPr lang="en-US" sz="2600">
                <a:latin typeface="Script MT Bold" pitchFamily="66" charset="0"/>
                <a:cs typeface="Arial" pitchFamily="34" charset="0"/>
              </a:rPr>
              <a:t>L</a:t>
            </a:r>
          </a:p>
          <a:p>
            <a:pPr>
              <a:buFontTx/>
              <a:buNone/>
            </a:pPr>
            <a:r>
              <a:rPr lang="en-US" sz="2600">
                <a:latin typeface="Script MT Bold" pitchFamily="66" charset="0"/>
                <a:cs typeface="Arial" pitchFamily="34" charset="0"/>
              </a:rPr>
              <a:t>	</a:t>
            </a:r>
            <a:r>
              <a:rPr lang="en-US" sz="2600">
                <a:cs typeface="Arial" pitchFamily="34" charset="0"/>
              </a:rPr>
              <a:t>Q - energia trasferita in processi termici (+va se ceduta al sistema)</a:t>
            </a:r>
          </a:p>
          <a:p>
            <a:pPr>
              <a:buFontTx/>
              <a:buNone/>
            </a:pPr>
            <a:r>
              <a:rPr lang="en-US" sz="2600">
                <a:cs typeface="Arial" pitchFamily="34" charset="0"/>
              </a:rPr>
              <a:t>	</a:t>
            </a:r>
            <a:r>
              <a:rPr lang="en-US" sz="2600">
                <a:latin typeface="Script MT Bold" pitchFamily="66" charset="0"/>
                <a:cs typeface="Arial" pitchFamily="34" charset="0"/>
              </a:rPr>
              <a:t>L </a:t>
            </a:r>
            <a:r>
              <a:rPr lang="en-US" sz="2600">
                <a:cs typeface="Arial" pitchFamily="34" charset="0"/>
              </a:rPr>
              <a:t>- energia trasferita in processi meccanici (+vo se fatto dal sistema)</a:t>
            </a:r>
          </a:p>
          <a:p>
            <a:pPr>
              <a:buFontTx/>
              <a:buNone/>
            </a:pPr>
            <a:r>
              <a:rPr lang="en-US" sz="2600">
                <a:solidFill>
                  <a:srgbClr val="FF0066"/>
                </a:solidFill>
                <a:cs typeface="Arial" pitchFamily="34" charset="0"/>
              </a:rPr>
              <a:t>NB </a:t>
            </a:r>
            <a:r>
              <a:rPr lang="en-US" sz="2600" i="1">
                <a:solidFill>
                  <a:srgbClr val="FF0066"/>
                </a:solidFill>
                <a:cs typeface="Arial" pitchFamily="34" charset="0"/>
              </a:rPr>
              <a:t>esistono altre convenzioni per i segni </a:t>
            </a:r>
            <a:r>
              <a:rPr lang="en-US" sz="2400">
                <a:solidFill>
                  <a:srgbClr val="009900"/>
                </a:solidFill>
                <a:cs typeface="Arial" pitchFamily="34" charset="0"/>
              </a:rPr>
              <a:t>(controllate il vs. testo)</a:t>
            </a:r>
          </a:p>
        </p:txBody>
      </p:sp>
      <p:sp>
        <p:nvSpPr>
          <p:cNvPr id="216068" name="Text Box 4"/>
          <p:cNvSpPr txBox="1">
            <a:spLocks noChangeArrowheads="1"/>
          </p:cNvSpPr>
          <p:nvPr/>
        </p:nvSpPr>
        <p:spPr bwMode="auto">
          <a:xfrm>
            <a:off x="611188" y="3573463"/>
            <a:ext cx="2376487" cy="455612"/>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pic>
        <p:nvPicPr>
          <p:cNvPr id="216069" name="Picture 5" descr="jo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2388" y="0"/>
            <a:ext cx="1471612" cy="2232025"/>
          </a:xfrm>
          <a:prstGeom prst="rect">
            <a:avLst/>
          </a:prstGeom>
          <a:noFill/>
          <a:extLst>
            <a:ext uri="{909E8E84-426E-40DD-AFC4-6F175D3DCCD1}">
              <a14:hiddenFill xmlns:a14="http://schemas.microsoft.com/office/drawing/2010/main">
                <a:solidFill>
                  <a:srgbClr val="FFFFFF"/>
                </a:solidFill>
              </a14:hiddenFill>
            </a:ext>
          </a:extLst>
        </p:spPr>
      </p:pic>
      <p:sp>
        <p:nvSpPr>
          <p:cNvPr id="216070" name="Text Box 6"/>
          <p:cNvSpPr txBox="1">
            <a:spLocks noChangeArrowheads="1"/>
          </p:cNvSpPr>
          <p:nvPr/>
        </p:nvSpPr>
        <p:spPr bwMode="auto">
          <a:xfrm>
            <a:off x="7805738" y="2205038"/>
            <a:ext cx="125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J.P. Joule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apr 12</a:t>
            </a:r>
            <a:endParaRPr lang="en-US"/>
          </a:p>
        </p:txBody>
      </p:sp>
      <p:sp>
        <p:nvSpPr>
          <p:cNvPr id="6" name="Slide Number Placeholder 5"/>
          <p:cNvSpPr>
            <a:spLocks noGrp="1"/>
          </p:cNvSpPr>
          <p:nvPr>
            <p:ph type="sldNum" sz="quarter" idx="12"/>
          </p:nvPr>
        </p:nvSpPr>
        <p:spPr/>
        <p:txBody>
          <a:bodyPr/>
          <a:lstStyle/>
          <a:p>
            <a:fld id="{2A3E6D59-DD04-4A54-893D-57A09869DD99}" type="slidenum">
              <a:rPr lang="en-US"/>
              <a:pPr/>
              <a:t>36</a:t>
            </a:fld>
            <a:endParaRPr lang="en-US"/>
          </a:p>
        </p:txBody>
      </p:sp>
      <p:sp>
        <p:nvSpPr>
          <p:cNvPr id="222210" name="Rectangle 2"/>
          <p:cNvSpPr>
            <a:spLocks noGrp="1" noChangeArrowheads="1"/>
          </p:cNvSpPr>
          <p:nvPr>
            <p:ph type="title"/>
          </p:nvPr>
        </p:nvSpPr>
        <p:spPr/>
        <p:txBody>
          <a:bodyPr/>
          <a:lstStyle/>
          <a:p>
            <a:r>
              <a:rPr lang="it-IT"/>
              <a:t>I principio (2)</a:t>
            </a:r>
          </a:p>
        </p:txBody>
      </p:sp>
      <p:sp>
        <p:nvSpPr>
          <p:cNvPr id="222211" name="Rectangle 3"/>
          <p:cNvSpPr>
            <a:spLocks noGrp="1" noChangeArrowheads="1"/>
          </p:cNvSpPr>
          <p:nvPr>
            <p:ph type="body" idx="1"/>
          </p:nvPr>
        </p:nvSpPr>
        <p:spPr>
          <a:xfrm>
            <a:off x="250825" y="908050"/>
            <a:ext cx="8713788" cy="5184775"/>
          </a:xfrm>
        </p:spPr>
        <p:txBody>
          <a:bodyPr/>
          <a:lstStyle/>
          <a:p>
            <a:r>
              <a:rPr lang="it-IT" sz="2400" dirty="0">
                <a:solidFill>
                  <a:schemeClr val="accent2"/>
                </a:solidFill>
              </a:rPr>
              <a:t>un sistema termodinamico </a:t>
            </a:r>
            <a:r>
              <a:rPr lang="it-IT" sz="2400" b="1" dirty="0">
                <a:solidFill>
                  <a:schemeClr val="accent2"/>
                </a:solidFill>
              </a:rPr>
              <a:t>non</a:t>
            </a:r>
            <a:r>
              <a:rPr lang="it-IT" sz="2400" dirty="0">
                <a:solidFill>
                  <a:schemeClr val="accent2"/>
                </a:solidFill>
              </a:rPr>
              <a:t> contiene/possiede </a:t>
            </a:r>
            <a:r>
              <a:rPr lang="it-IT" sz="2400" b="1" dirty="0" err="1">
                <a:solidFill>
                  <a:schemeClr val="accent2"/>
                </a:solidFill>
              </a:rPr>
              <a:t>nè</a:t>
            </a:r>
            <a:r>
              <a:rPr lang="it-IT" sz="2400" dirty="0">
                <a:solidFill>
                  <a:schemeClr val="accent2"/>
                </a:solidFill>
              </a:rPr>
              <a:t> calore (Q) </a:t>
            </a:r>
            <a:r>
              <a:rPr lang="it-IT" sz="2400" b="1" dirty="0" err="1">
                <a:solidFill>
                  <a:schemeClr val="accent2"/>
                </a:solidFill>
              </a:rPr>
              <a:t>nè</a:t>
            </a:r>
            <a:r>
              <a:rPr lang="it-IT" sz="2400" dirty="0">
                <a:solidFill>
                  <a:schemeClr val="accent2"/>
                </a:solidFill>
              </a:rPr>
              <a:t> lavoro (</a:t>
            </a:r>
            <a:r>
              <a:rPr lang="en-US" sz="2400" dirty="0">
                <a:solidFill>
                  <a:schemeClr val="accent2"/>
                </a:solidFill>
                <a:latin typeface="Script MT Bold" pitchFamily="66" charset="0"/>
              </a:rPr>
              <a:t>L</a:t>
            </a:r>
            <a:r>
              <a:rPr lang="it-IT" sz="2400" dirty="0">
                <a:solidFill>
                  <a:schemeClr val="accent2"/>
                </a:solidFill>
              </a:rPr>
              <a:t>), ma ha un’energia interna (U) che è una funzione di stato</a:t>
            </a:r>
            <a:r>
              <a:rPr lang="it-IT" sz="2500" dirty="0"/>
              <a:t> </a:t>
            </a:r>
          </a:p>
          <a:p>
            <a:r>
              <a:rPr lang="it-IT" sz="2400" dirty="0">
                <a:solidFill>
                  <a:srgbClr val="008000"/>
                </a:solidFill>
              </a:rPr>
              <a:t>Q e </a:t>
            </a:r>
            <a:r>
              <a:rPr lang="en-US" sz="2400" dirty="0">
                <a:solidFill>
                  <a:srgbClr val="008000"/>
                </a:solidFill>
                <a:latin typeface="Script MT Bold" pitchFamily="66" charset="0"/>
              </a:rPr>
              <a:t>L</a:t>
            </a:r>
            <a:r>
              <a:rPr lang="it-IT" sz="2400" dirty="0">
                <a:solidFill>
                  <a:srgbClr val="008000"/>
                </a:solidFill>
              </a:rPr>
              <a:t> dipendono dalla particolare trasformazione</a:t>
            </a:r>
          </a:p>
          <a:p>
            <a:r>
              <a:rPr lang="el-GR" sz="2500" dirty="0">
                <a:cs typeface="Arial" pitchFamily="34" charset="0"/>
              </a:rPr>
              <a:t>Δ</a:t>
            </a:r>
            <a:r>
              <a:rPr lang="it-IT" sz="2500" dirty="0">
                <a:cs typeface="Arial" pitchFamily="34" charset="0"/>
              </a:rPr>
              <a:t>U può essere ottenuto con mezzi termici, ad es. contatto con un corpo a T</a:t>
            </a:r>
            <a:r>
              <a:rPr lang="it-IT" sz="2500" baseline="-25000" dirty="0">
                <a:cs typeface="Arial" pitchFamily="34" charset="0"/>
              </a:rPr>
              <a:t>2</a:t>
            </a:r>
            <a:r>
              <a:rPr lang="it-IT" sz="2500" dirty="0">
                <a:cs typeface="Arial" pitchFamily="34" charset="0"/>
              </a:rPr>
              <a:t>&gt;T</a:t>
            </a:r>
            <a:r>
              <a:rPr lang="it-IT" sz="2500" baseline="-25000" dirty="0">
                <a:cs typeface="Arial" pitchFamily="34" charset="0"/>
              </a:rPr>
              <a:t>1</a:t>
            </a:r>
            <a:r>
              <a:rPr lang="it-IT" sz="2500" dirty="0">
                <a:cs typeface="Arial" pitchFamily="34" charset="0"/>
              </a:rPr>
              <a:t>, passaggio di calore                     </a:t>
            </a:r>
            <a:r>
              <a:rPr lang="el-GR" sz="2500" dirty="0">
                <a:cs typeface="Arial" pitchFamily="34" charset="0"/>
              </a:rPr>
              <a:t>Δ</a:t>
            </a:r>
            <a:r>
              <a:rPr lang="it-IT" sz="2500" dirty="0">
                <a:cs typeface="Arial" pitchFamily="34" charset="0"/>
              </a:rPr>
              <a:t>U = Q                      </a:t>
            </a:r>
            <a:r>
              <a:rPr lang="it-IT" sz="2400" dirty="0">
                <a:solidFill>
                  <a:srgbClr val="008000"/>
                </a:solidFill>
                <a:cs typeface="Arial" pitchFamily="34" charset="0"/>
              </a:rPr>
              <a:t>(a livello microscopico)</a:t>
            </a:r>
          </a:p>
          <a:p>
            <a:r>
              <a:rPr lang="it-IT" sz="2500" dirty="0">
                <a:cs typeface="Arial" pitchFamily="34" charset="0"/>
              </a:rPr>
              <a:t>oppure trasformando energia meccanica, ad es. un blocco che scivola su un  piano con attrito inizialmente con </a:t>
            </a:r>
            <a:r>
              <a:rPr lang="en-US" sz="2500" dirty="0">
                <a:cs typeface="Arial" pitchFamily="34" charset="0"/>
              </a:rPr>
              <a:t>½mv</a:t>
            </a:r>
            <a:r>
              <a:rPr lang="en-US" sz="2500" baseline="30000" dirty="0">
                <a:cs typeface="Arial" pitchFamily="34" charset="0"/>
              </a:rPr>
              <a:t>2</a:t>
            </a:r>
            <a:r>
              <a:rPr lang="en-US" sz="2500" dirty="0">
                <a:cs typeface="Arial" pitchFamily="34" charset="0"/>
              </a:rPr>
              <a:t>, </a:t>
            </a:r>
            <a:r>
              <a:rPr lang="en-US" sz="2500" dirty="0" err="1">
                <a:cs typeface="Arial" pitchFamily="34" charset="0"/>
              </a:rPr>
              <a:t>alla</a:t>
            </a:r>
            <a:r>
              <a:rPr lang="en-US" sz="2500" dirty="0">
                <a:cs typeface="Arial" pitchFamily="34" charset="0"/>
              </a:rPr>
              <a:t> fine con v = 0 (</a:t>
            </a:r>
            <a:r>
              <a:rPr lang="en-US" sz="2500" dirty="0" err="1">
                <a:cs typeface="Arial" pitchFamily="34" charset="0"/>
              </a:rPr>
              <a:t>dopo</a:t>
            </a:r>
            <a:r>
              <a:rPr lang="en-US" sz="2500" dirty="0">
                <a:cs typeface="Arial" pitchFamily="34" charset="0"/>
              </a:rPr>
              <a:t> s): </a:t>
            </a:r>
            <a:r>
              <a:rPr lang="en-US" sz="2500" dirty="0">
                <a:latin typeface="Script MT Bold" pitchFamily="66" charset="0"/>
                <a:cs typeface="Arial" pitchFamily="34" charset="0"/>
              </a:rPr>
              <a:t>L </a:t>
            </a:r>
            <a:r>
              <a:rPr lang="en-US" sz="2500" dirty="0">
                <a:cs typeface="Arial" pitchFamily="34" charset="0"/>
              </a:rPr>
              <a:t>= -F</a:t>
            </a:r>
            <a:r>
              <a:rPr lang="en-US" sz="2500" baseline="-25000" dirty="0">
                <a:cs typeface="Arial" pitchFamily="34" charset="0"/>
              </a:rPr>
              <a:t>a</a:t>
            </a:r>
            <a:r>
              <a:rPr lang="en-US" sz="2500" dirty="0">
                <a:cs typeface="Arial" pitchFamily="34" charset="0"/>
              </a:rPr>
              <a:t>s = - ½mv</a:t>
            </a:r>
            <a:r>
              <a:rPr lang="en-US" sz="2500" baseline="30000" dirty="0">
                <a:cs typeface="Arial" pitchFamily="34" charset="0"/>
              </a:rPr>
              <a:t>2</a:t>
            </a:r>
            <a:r>
              <a:rPr lang="en-US" sz="2500" dirty="0">
                <a:cs typeface="Arial" pitchFamily="34" charset="0"/>
              </a:rPr>
              <a:t>,                                                                       </a:t>
            </a:r>
            <a:r>
              <a:rPr lang="el-GR" sz="2500" dirty="0">
                <a:cs typeface="Arial" pitchFamily="34" charset="0"/>
              </a:rPr>
              <a:t>Δ</a:t>
            </a:r>
            <a:r>
              <a:rPr lang="it-IT" sz="2500" dirty="0">
                <a:cs typeface="Arial" pitchFamily="34" charset="0"/>
              </a:rPr>
              <a:t>U = - </a:t>
            </a:r>
            <a:r>
              <a:rPr lang="en-US" sz="2500" dirty="0">
                <a:latin typeface="Script MT Bold" pitchFamily="66" charset="0"/>
                <a:cs typeface="Arial" pitchFamily="34" charset="0"/>
              </a:rPr>
              <a:t>L </a:t>
            </a:r>
            <a:r>
              <a:rPr lang="it-IT" sz="2500" dirty="0">
                <a:cs typeface="Arial" pitchFamily="34" charset="0"/>
              </a:rPr>
              <a:t>= + </a:t>
            </a:r>
            <a:r>
              <a:rPr lang="en-US" sz="2500" dirty="0">
                <a:cs typeface="Arial" pitchFamily="34" charset="0"/>
              </a:rPr>
              <a:t>½mv</a:t>
            </a:r>
            <a:r>
              <a:rPr lang="en-US" sz="2500" baseline="30000" dirty="0">
                <a:cs typeface="Arial" pitchFamily="34" charset="0"/>
              </a:rPr>
              <a:t>2</a:t>
            </a:r>
            <a:r>
              <a:rPr lang="it-IT" sz="2500" dirty="0">
                <a:cs typeface="Arial" pitchFamily="34" charset="0"/>
              </a:rPr>
              <a:t>    </a:t>
            </a:r>
            <a:r>
              <a:rPr lang="it-IT" sz="2400" dirty="0">
                <a:solidFill>
                  <a:srgbClr val="FF0066"/>
                </a:solidFill>
                <a:cs typeface="Arial" pitchFamily="34" charset="0"/>
              </a:rPr>
              <a:t>(da macroscopico a microscopico)</a:t>
            </a:r>
          </a:p>
          <a:p>
            <a:pPr>
              <a:buFontTx/>
              <a:buNone/>
            </a:pPr>
            <a:r>
              <a:rPr lang="it-IT" sz="2400" dirty="0">
                <a:solidFill>
                  <a:srgbClr val="FF0066"/>
                </a:solidFill>
                <a:cs typeface="Arial" pitchFamily="34" charset="0"/>
              </a:rPr>
              <a:t>	</a:t>
            </a:r>
            <a:r>
              <a:rPr lang="it-IT" sz="2400" dirty="0">
                <a:cs typeface="Arial" pitchFamily="34" charset="0"/>
              </a:rPr>
              <a:t>[sia blocco che piano si scaldano]</a:t>
            </a:r>
          </a:p>
          <a:p>
            <a:r>
              <a:rPr lang="it-IT" sz="2400" dirty="0">
                <a:solidFill>
                  <a:srgbClr val="CC3300"/>
                </a:solidFill>
                <a:cs typeface="Arial" pitchFamily="34" charset="0"/>
              </a:rPr>
              <a:t>le trasformazioni devono essere quasi statiche (</a:t>
            </a:r>
            <a:r>
              <a:rPr lang="en-US" sz="2400" dirty="0">
                <a:solidFill>
                  <a:srgbClr val="CC3300"/>
                </a:solidFill>
                <a:cs typeface="Arial" pitchFamily="34" charset="0"/>
              </a:rPr>
              <a:t>~</a:t>
            </a:r>
            <a:r>
              <a:rPr lang="en-US" sz="2400" dirty="0" err="1">
                <a:solidFill>
                  <a:srgbClr val="CC3300"/>
                </a:solidFill>
                <a:cs typeface="Arial" pitchFamily="34" charset="0"/>
              </a:rPr>
              <a:t>equilibrio</a:t>
            </a:r>
            <a:r>
              <a:rPr lang="en-US" sz="2400" dirty="0">
                <a:solidFill>
                  <a:srgbClr val="CC3300"/>
                </a:solidFill>
                <a:cs typeface="Arial" pitchFamily="34" charset="0"/>
              </a:rPr>
              <a:t>)</a:t>
            </a:r>
            <a:endParaRPr lang="el-GR" sz="2400" dirty="0">
              <a:solidFill>
                <a:srgbClr val="CC3300"/>
              </a:solidFill>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apr 12</a:t>
            </a:r>
            <a:endParaRPr lang="en-US"/>
          </a:p>
        </p:txBody>
      </p:sp>
      <p:sp>
        <p:nvSpPr>
          <p:cNvPr id="12" name="Slide Number Placeholder 5"/>
          <p:cNvSpPr>
            <a:spLocks noGrp="1"/>
          </p:cNvSpPr>
          <p:nvPr>
            <p:ph type="sldNum" sz="quarter" idx="12"/>
          </p:nvPr>
        </p:nvSpPr>
        <p:spPr/>
        <p:txBody>
          <a:bodyPr/>
          <a:lstStyle/>
          <a:p>
            <a:fld id="{97F7B3F8-A6B3-40C8-8805-4E76CE329DFC}" type="slidenum">
              <a:rPr lang="en-US"/>
              <a:pPr/>
              <a:t>37</a:t>
            </a:fld>
            <a:endParaRPr lang="en-US"/>
          </a:p>
        </p:txBody>
      </p:sp>
      <p:sp>
        <p:nvSpPr>
          <p:cNvPr id="218114" name="Rectangle 2"/>
          <p:cNvSpPr>
            <a:spLocks noGrp="1" noChangeArrowheads="1"/>
          </p:cNvSpPr>
          <p:nvPr>
            <p:ph type="title"/>
          </p:nvPr>
        </p:nvSpPr>
        <p:spPr/>
        <p:txBody>
          <a:bodyPr/>
          <a:lstStyle/>
          <a:p>
            <a:r>
              <a:rPr lang="it-IT"/>
              <a:t>Equivalente meccanico del calore</a:t>
            </a:r>
          </a:p>
        </p:txBody>
      </p:sp>
      <p:sp>
        <p:nvSpPr>
          <p:cNvPr id="218117" name="Rectangle 5"/>
          <p:cNvSpPr>
            <a:spLocks noGrp="1" noChangeArrowheads="1"/>
          </p:cNvSpPr>
          <p:nvPr>
            <p:ph type="body" idx="1"/>
          </p:nvPr>
        </p:nvSpPr>
        <p:spPr>
          <a:noFill/>
          <a:ln/>
        </p:spPr>
        <p:txBody>
          <a:bodyPr/>
          <a:lstStyle/>
          <a:p>
            <a:r>
              <a:rPr lang="it-IT"/>
              <a:t>esperimento di Joule (mulinello)</a:t>
            </a:r>
          </a:p>
          <a:p>
            <a:pPr lvl="1"/>
            <a:r>
              <a:rPr lang="it-IT"/>
              <a:t>in una prima fase si fornisce </a:t>
            </a:r>
          </a:p>
          <a:p>
            <a:pPr lvl="1">
              <a:buFontTx/>
              <a:buNone/>
            </a:pPr>
            <a:r>
              <a:rPr lang="it-IT"/>
              <a:t>	una Q nota con </a:t>
            </a:r>
            <a:r>
              <a:rPr lang="en-US">
                <a:latin typeface="Script MT Bold" pitchFamily="66" charset="0"/>
              </a:rPr>
              <a:t>L</a:t>
            </a:r>
            <a:r>
              <a:rPr lang="en-US"/>
              <a:t> </a:t>
            </a:r>
            <a:r>
              <a:rPr lang="it-IT"/>
              <a:t>= 0</a:t>
            </a:r>
          </a:p>
          <a:p>
            <a:pPr lvl="1"/>
            <a:r>
              <a:rPr lang="it-IT"/>
              <a:t>nella seconda il sistema è </a:t>
            </a:r>
          </a:p>
          <a:p>
            <a:pPr lvl="1">
              <a:buFontTx/>
              <a:buNone/>
            </a:pPr>
            <a:r>
              <a:rPr lang="it-IT"/>
              <a:t>	termicamente isolato e si </a:t>
            </a:r>
          </a:p>
          <a:p>
            <a:pPr lvl="1">
              <a:buFontTx/>
              <a:buNone/>
            </a:pPr>
            <a:r>
              <a:rPr lang="it-IT"/>
              <a:t>	fornisce </a:t>
            </a:r>
            <a:r>
              <a:rPr lang="en-US">
                <a:latin typeface="Script MT Bold" pitchFamily="66" charset="0"/>
              </a:rPr>
              <a:t>L</a:t>
            </a:r>
            <a:r>
              <a:rPr lang="en-US"/>
              <a:t> </a:t>
            </a:r>
            <a:r>
              <a:rPr lang="it-IT"/>
              <a:t>= mgh (-</a:t>
            </a:r>
            <a:r>
              <a:rPr lang="en-US"/>
              <a:t>½mv</a:t>
            </a:r>
            <a:r>
              <a:rPr lang="en-US" baseline="30000"/>
              <a:t>2</a:t>
            </a:r>
            <a:r>
              <a:rPr lang="en-US"/>
              <a:t>)</a:t>
            </a:r>
          </a:p>
          <a:p>
            <a:pPr lvl="1"/>
            <a:r>
              <a:rPr lang="it-IT"/>
              <a:t>si fa in modo da avere lo </a:t>
            </a:r>
          </a:p>
          <a:p>
            <a:pPr lvl="1">
              <a:buFontTx/>
              <a:buNone/>
            </a:pPr>
            <a:r>
              <a:rPr lang="it-IT"/>
              <a:t>	stesso </a:t>
            </a:r>
            <a:r>
              <a:rPr lang="el-GR"/>
              <a:t>Δ</a:t>
            </a:r>
            <a:r>
              <a:rPr lang="it-IT"/>
              <a:t>T (</a:t>
            </a:r>
            <a:r>
              <a:rPr lang="el-GR">
                <a:cs typeface="Arial" pitchFamily="34" charset="0"/>
              </a:rPr>
              <a:t>Δ</a:t>
            </a:r>
            <a:r>
              <a:rPr lang="it-IT">
                <a:cs typeface="Arial" pitchFamily="34" charset="0"/>
              </a:rPr>
              <a:t>U uguale)</a:t>
            </a:r>
            <a:endParaRPr lang="el-GR">
              <a:cs typeface="Arial" pitchFamily="34" charset="0"/>
            </a:endParaRPr>
          </a:p>
          <a:p>
            <a:pPr lvl="1"/>
            <a:r>
              <a:rPr lang="it-IT"/>
              <a:t>1 cal = 4.186 J (equiv.</a:t>
            </a:r>
          </a:p>
          <a:p>
            <a:pPr lvl="1">
              <a:buFontTx/>
              <a:buNone/>
            </a:pPr>
            <a:r>
              <a:rPr lang="it-IT"/>
              <a:t>	meccanico della caloria)</a:t>
            </a:r>
          </a:p>
          <a:p>
            <a:pPr lvl="1">
              <a:buFontTx/>
              <a:buNone/>
            </a:pPr>
            <a:r>
              <a:rPr lang="it-IT">
                <a:solidFill>
                  <a:srgbClr val="009900"/>
                </a:solidFill>
              </a:rPr>
              <a:t>NB</a:t>
            </a:r>
            <a:r>
              <a:rPr lang="it-IT"/>
              <a:t> i </a:t>
            </a:r>
            <a:r>
              <a:rPr lang="el-GR">
                <a:cs typeface="Arial" pitchFamily="34" charset="0"/>
              </a:rPr>
              <a:t>Δ</a:t>
            </a:r>
            <a:r>
              <a:rPr lang="it-IT">
                <a:cs typeface="Arial" pitchFamily="34" charset="0"/>
              </a:rPr>
              <a:t>T sono piuttosto piccoli, l’esperimento è difficile, oggi si usa una resistenza elettrica</a:t>
            </a:r>
            <a:endParaRPr lang="el-GR">
              <a:cs typeface="Arial" pitchFamily="34" charset="0"/>
            </a:endParaRPr>
          </a:p>
        </p:txBody>
      </p:sp>
      <p:pic>
        <p:nvPicPr>
          <p:cNvPr id="218118" name="Picture 6" descr="ex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989138"/>
            <a:ext cx="3975100" cy="3402012"/>
          </a:xfrm>
          <a:prstGeom prst="rect">
            <a:avLst/>
          </a:prstGeom>
          <a:noFill/>
          <a:extLst>
            <a:ext uri="{909E8E84-426E-40DD-AFC4-6F175D3DCCD1}">
              <a14:hiddenFill xmlns:a14="http://schemas.microsoft.com/office/drawing/2010/main">
                <a:solidFill>
                  <a:srgbClr val="FFFFFF"/>
                </a:solidFill>
              </a14:hiddenFill>
            </a:ext>
          </a:extLst>
        </p:spPr>
      </p:pic>
      <p:sp>
        <p:nvSpPr>
          <p:cNvPr id="218119" name="Line 7"/>
          <p:cNvSpPr>
            <a:spLocks noChangeShapeType="1"/>
          </p:cNvSpPr>
          <p:nvPr/>
        </p:nvSpPr>
        <p:spPr bwMode="auto">
          <a:xfrm flipH="1" flipV="1">
            <a:off x="7164388" y="4652963"/>
            <a:ext cx="431800" cy="576262"/>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8120" name="Text Box 8"/>
          <p:cNvSpPr txBox="1">
            <a:spLocks noChangeArrowheads="1"/>
          </p:cNvSpPr>
          <p:nvPr/>
        </p:nvSpPr>
        <p:spPr bwMode="auto">
          <a:xfrm>
            <a:off x="7596188" y="5084763"/>
            <a:ext cx="6111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008000"/>
                </a:solidFill>
              </a:rPr>
              <a:t>H</a:t>
            </a:r>
            <a:r>
              <a:rPr lang="it-IT" b="1" baseline="-25000">
                <a:solidFill>
                  <a:srgbClr val="008000"/>
                </a:solidFill>
              </a:rPr>
              <a:t>2</a:t>
            </a:r>
            <a:r>
              <a:rPr lang="it-IT" b="1">
                <a:solidFill>
                  <a:srgbClr val="008000"/>
                </a:solidFill>
              </a:rPr>
              <a:t>O</a:t>
            </a:r>
          </a:p>
        </p:txBody>
      </p:sp>
      <p:sp>
        <p:nvSpPr>
          <p:cNvPr id="218121" name="Text Box 9"/>
          <p:cNvSpPr txBox="1">
            <a:spLocks noChangeArrowheads="1"/>
          </p:cNvSpPr>
          <p:nvPr/>
        </p:nvSpPr>
        <p:spPr bwMode="auto">
          <a:xfrm>
            <a:off x="6927850" y="1047750"/>
            <a:ext cx="1709738" cy="730250"/>
          </a:xfrm>
          <a:prstGeom prst="rect">
            <a:avLst/>
          </a:prstGeom>
          <a:noFill/>
          <a:ln w="2857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applicazione </a:t>
            </a:r>
          </a:p>
          <a:p>
            <a:r>
              <a:rPr lang="it-IT" sz="2000"/>
              <a:t>del I principio</a:t>
            </a:r>
          </a:p>
        </p:txBody>
      </p:sp>
      <p:sp>
        <p:nvSpPr>
          <p:cNvPr id="218122" name="AutoShape 10"/>
          <p:cNvSpPr>
            <a:spLocks noChangeArrowheads="1"/>
          </p:cNvSpPr>
          <p:nvPr/>
        </p:nvSpPr>
        <p:spPr bwMode="auto">
          <a:xfrm>
            <a:off x="611188" y="4724400"/>
            <a:ext cx="504825" cy="288925"/>
          </a:xfrm>
          <a:prstGeom prst="rightArrow">
            <a:avLst>
              <a:gd name="adj1" fmla="val 50000"/>
              <a:gd name="adj2" fmla="val 436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8123" name="Text Box 11"/>
          <p:cNvSpPr txBox="1">
            <a:spLocks noChangeArrowheads="1"/>
          </p:cNvSpPr>
          <p:nvPr/>
        </p:nvSpPr>
        <p:spPr bwMode="auto">
          <a:xfrm>
            <a:off x="1150938" y="4652963"/>
            <a:ext cx="2052637" cy="431800"/>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Ins="198000" bIns="82800">
            <a:spAutoFit/>
          </a:bodyPr>
          <a:lstStyle/>
          <a:p>
            <a:endParaRPr lang="it-I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smtClean="0"/>
              <a:t>fln apr 12</a:t>
            </a:r>
            <a:endParaRPr lang="en-US"/>
          </a:p>
        </p:txBody>
      </p:sp>
      <p:sp>
        <p:nvSpPr>
          <p:cNvPr id="15" name="Slide Number Placeholder 5"/>
          <p:cNvSpPr>
            <a:spLocks noGrp="1"/>
          </p:cNvSpPr>
          <p:nvPr>
            <p:ph type="sldNum" sz="quarter" idx="12"/>
          </p:nvPr>
        </p:nvSpPr>
        <p:spPr/>
        <p:txBody>
          <a:bodyPr/>
          <a:lstStyle/>
          <a:p>
            <a:fld id="{2C349346-CDC4-413D-A681-36B1BD43088E}" type="slidenum">
              <a:rPr lang="en-US"/>
              <a:pPr/>
              <a:t>38</a:t>
            </a:fld>
            <a:endParaRPr lang="en-US"/>
          </a:p>
        </p:txBody>
      </p:sp>
      <p:sp>
        <p:nvSpPr>
          <p:cNvPr id="219138" name="Rectangle 2"/>
          <p:cNvSpPr>
            <a:spLocks noGrp="1" noChangeArrowheads="1"/>
          </p:cNvSpPr>
          <p:nvPr>
            <p:ph type="title"/>
          </p:nvPr>
        </p:nvSpPr>
        <p:spPr/>
        <p:txBody>
          <a:bodyPr/>
          <a:lstStyle/>
          <a:p>
            <a:r>
              <a:rPr lang="it-IT"/>
              <a:t>Trasformazioni reversibili e irreversibili</a:t>
            </a:r>
          </a:p>
        </p:txBody>
      </p:sp>
      <p:sp>
        <p:nvSpPr>
          <p:cNvPr id="219139" name="Rectangle 3"/>
          <p:cNvSpPr>
            <a:spLocks noGrp="1" noChangeArrowheads="1"/>
          </p:cNvSpPr>
          <p:nvPr>
            <p:ph type="body" idx="1"/>
          </p:nvPr>
        </p:nvSpPr>
        <p:spPr/>
        <p:txBody>
          <a:bodyPr/>
          <a:lstStyle/>
          <a:p>
            <a:r>
              <a:rPr lang="it-IT" sz="2500"/>
              <a:t>per poter utilizzare il I principio si deve poter passare dall’equilibrio iniziale a quello finale attraverso una </a:t>
            </a:r>
            <a:r>
              <a:rPr lang="it-IT" sz="2500">
                <a:solidFill>
                  <a:srgbClr val="FF3399"/>
                </a:solidFill>
              </a:rPr>
              <a:t>successione di stati di equilibrio (quasi-statiche)</a:t>
            </a:r>
            <a:r>
              <a:rPr lang="it-IT" sz="2500"/>
              <a:t>: ad es. per un gas solo gli stati di equilibrio sono rappresentabili su un diagramma (p,V).</a:t>
            </a:r>
          </a:p>
          <a:p>
            <a:r>
              <a:rPr lang="it-IT" sz="2500">
                <a:solidFill>
                  <a:srgbClr val="CC0000"/>
                </a:solidFill>
              </a:rPr>
              <a:t>le trasformazioni quasi-statiche sono reversibili o invertibili</a:t>
            </a:r>
            <a:r>
              <a:rPr lang="it-IT" sz="2500"/>
              <a:t>, </a:t>
            </a:r>
            <a:r>
              <a:rPr lang="it-IT" sz="2500">
                <a:solidFill>
                  <a:srgbClr val="009900"/>
                </a:solidFill>
              </a:rPr>
              <a:t>le trasformazioni durante le quali ci si allontana dall’equilibrio sono irreversibili</a:t>
            </a:r>
            <a:r>
              <a:rPr lang="it-IT" sz="2500"/>
              <a:t> – in pratica le trasformazioni reali sono irrev. e le trasformazioni rever. sono avvicinabili solo al limite</a:t>
            </a:r>
            <a:r>
              <a:rPr lang="it-IT"/>
              <a:t>  </a:t>
            </a:r>
          </a:p>
          <a:p>
            <a:r>
              <a:rPr lang="it-IT" sz="2500"/>
              <a:t>espansioni e compressioni del gas                        devono essere effettuate con estrema                  lentezza</a:t>
            </a:r>
          </a:p>
        </p:txBody>
      </p:sp>
      <p:sp>
        <p:nvSpPr>
          <p:cNvPr id="219141" name="Line 5"/>
          <p:cNvSpPr>
            <a:spLocks noChangeShapeType="1"/>
          </p:cNvSpPr>
          <p:nvPr/>
        </p:nvSpPr>
        <p:spPr bwMode="auto">
          <a:xfrm>
            <a:off x="6372225" y="6021388"/>
            <a:ext cx="17287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9142" name="Line 6"/>
          <p:cNvSpPr>
            <a:spLocks noChangeShapeType="1"/>
          </p:cNvSpPr>
          <p:nvPr/>
        </p:nvSpPr>
        <p:spPr bwMode="auto">
          <a:xfrm flipV="1">
            <a:off x="6372225" y="4724400"/>
            <a:ext cx="0" cy="12969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9143" name="Text Box 7"/>
          <p:cNvSpPr txBox="1">
            <a:spLocks noChangeArrowheads="1"/>
          </p:cNvSpPr>
          <p:nvPr/>
        </p:nvSpPr>
        <p:spPr bwMode="auto">
          <a:xfrm>
            <a:off x="7720013" y="611346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p>
        </p:txBody>
      </p:sp>
      <p:sp>
        <p:nvSpPr>
          <p:cNvPr id="219144" name="Text Box 8"/>
          <p:cNvSpPr txBox="1">
            <a:spLocks noChangeArrowheads="1"/>
          </p:cNvSpPr>
          <p:nvPr/>
        </p:nvSpPr>
        <p:spPr bwMode="auto">
          <a:xfrm>
            <a:off x="5919788" y="481647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p>
        </p:txBody>
      </p:sp>
      <p:sp>
        <p:nvSpPr>
          <p:cNvPr id="219145" name="Freeform 9"/>
          <p:cNvSpPr>
            <a:spLocks/>
          </p:cNvSpPr>
          <p:nvPr/>
        </p:nvSpPr>
        <p:spPr bwMode="auto">
          <a:xfrm>
            <a:off x="6732588" y="5084763"/>
            <a:ext cx="1349375" cy="473075"/>
          </a:xfrm>
          <a:custGeom>
            <a:avLst/>
            <a:gdLst>
              <a:gd name="T0" fmla="*/ 0 w 850"/>
              <a:gd name="T1" fmla="*/ 33 h 298"/>
              <a:gd name="T2" fmla="*/ 438 w 850"/>
              <a:gd name="T3" fmla="*/ 51 h 298"/>
              <a:gd name="T4" fmla="*/ 557 w 850"/>
              <a:gd name="T5" fmla="*/ 79 h 298"/>
              <a:gd name="T6" fmla="*/ 612 w 850"/>
              <a:gd name="T7" fmla="*/ 115 h 298"/>
              <a:gd name="T8" fmla="*/ 694 w 850"/>
              <a:gd name="T9" fmla="*/ 161 h 298"/>
              <a:gd name="T10" fmla="*/ 768 w 850"/>
              <a:gd name="T11" fmla="*/ 216 h 298"/>
              <a:gd name="T12" fmla="*/ 850 w 850"/>
              <a:gd name="T13" fmla="*/ 298 h 298"/>
            </a:gdLst>
            <a:ahLst/>
            <a:cxnLst>
              <a:cxn ang="0">
                <a:pos x="T0" y="T1"/>
              </a:cxn>
              <a:cxn ang="0">
                <a:pos x="T2" y="T3"/>
              </a:cxn>
              <a:cxn ang="0">
                <a:pos x="T4" y="T5"/>
              </a:cxn>
              <a:cxn ang="0">
                <a:pos x="T6" y="T7"/>
              </a:cxn>
              <a:cxn ang="0">
                <a:pos x="T8" y="T9"/>
              </a:cxn>
              <a:cxn ang="0">
                <a:pos x="T10" y="T11"/>
              </a:cxn>
              <a:cxn ang="0">
                <a:pos x="T12" y="T13"/>
              </a:cxn>
            </a:cxnLst>
            <a:rect l="0" t="0" r="r" b="b"/>
            <a:pathLst>
              <a:path w="850" h="298">
                <a:moveTo>
                  <a:pt x="0" y="33"/>
                </a:moveTo>
                <a:cubicBezTo>
                  <a:pt x="132" y="0"/>
                  <a:pt x="300" y="43"/>
                  <a:pt x="438" y="51"/>
                </a:cubicBezTo>
                <a:cubicBezTo>
                  <a:pt x="476" y="61"/>
                  <a:pt x="522" y="60"/>
                  <a:pt x="557" y="79"/>
                </a:cubicBezTo>
                <a:cubicBezTo>
                  <a:pt x="576" y="90"/>
                  <a:pt x="591" y="108"/>
                  <a:pt x="612" y="115"/>
                </a:cubicBezTo>
                <a:cubicBezTo>
                  <a:pt x="642" y="126"/>
                  <a:pt x="694" y="161"/>
                  <a:pt x="694" y="161"/>
                </a:cubicBezTo>
                <a:cubicBezTo>
                  <a:pt x="719" y="198"/>
                  <a:pt x="731" y="192"/>
                  <a:pt x="768" y="216"/>
                </a:cubicBezTo>
                <a:cubicBezTo>
                  <a:pt x="792" y="252"/>
                  <a:pt x="820" y="268"/>
                  <a:pt x="850" y="298"/>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9146" name="Text Box 10"/>
          <p:cNvSpPr txBox="1">
            <a:spLocks noChangeArrowheads="1"/>
          </p:cNvSpPr>
          <p:nvPr/>
        </p:nvSpPr>
        <p:spPr bwMode="auto">
          <a:xfrm>
            <a:off x="8101013" y="5373688"/>
            <a:ext cx="234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a:t>
            </a:r>
          </a:p>
        </p:txBody>
      </p:sp>
      <p:sp>
        <p:nvSpPr>
          <p:cNvPr id="219147" name="Text Box 11"/>
          <p:cNvSpPr txBox="1">
            <a:spLocks noChangeArrowheads="1"/>
          </p:cNvSpPr>
          <p:nvPr/>
        </p:nvSpPr>
        <p:spPr bwMode="auto">
          <a:xfrm>
            <a:off x="6588125" y="4797425"/>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p>
        </p:txBody>
      </p:sp>
      <p:sp>
        <p:nvSpPr>
          <p:cNvPr id="219148" name="Line 12"/>
          <p:cNvSpPr>
            <a:spLocks noChangeShapeType="1"/>
          </p:cNvSpPr>
          <p:nvPr/>
        </p:nvSpPr>
        <p:spPr bwMode="auto">
          <a:xfrm flipH="1" flipV="1">
            <a:off x="7451725" y="4941888"/>
            <a:ext cx="360363"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9149" name="Line 13"/>
          <p:cNvSpPr>
            <a:spLocks noChangeShapeType="1"/>
          </p:cNvSpPr>
          <p:nvPr/>
        </p:nvSpPr>
        <p:spPr bwMode="auto">
          <a:xfrm>
            <a:off x="7235825" y="5300663"/>
            <a:ext cx="3603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p:txBody>
          <a:bodyPr/>
          <a:lstStyle/>
          <a:p>
            <a:r>
              <a:rPr lang="en-US" smtClean="0"/>
              <a:t>fln apr 12</a:t>
            </a:r>
            <a:endParaRPr lang="en-US"/>
          </a:p>
        </p:txBody>
      </p:sp>
      <p:sp>
        <p:nvSpPr>
          <p:cNvPr id="21" name="Slide Number Placeholder 5"/>
          <p:cNvSpPr>
            <a:spLocks noGrp="1"/>
          </p:cNvSpPr>
          <p:nvPr>
            <p:ph type="sldNum" sz="quarter" idx="12"/>
          </p:nvPr>
        </p:nvSpPr>
        <p:spPr/>
        <p:txBody>
          <a:bodyPr/>
          <a:lstStyle/>
          <a:p>
            <a:fld id="{0D7515EF-0C0A-435A-8DE4-83D077944F90}" type="slidenum">
              <a:rPr lang="en-US"/>
              <a:pPr/>
              <a:t>39</a:t>
            </a:fld>
            <a:endParaRPr lang="en-US"/>
          </a:p>
        </p:txBody>
      </p:sp>
      <p:sp>
        <p:nvSpPr>
          <p:cNvPr id="223234" name="Rectangle 2"/>
          <p:cNvSpPr>
            <a:spLocks noGrp="1" noChangeArrowheads="1"/>
          </p:cNvSpPr>
          <p:nvPr>
            <p:ph type="title"/>
          </p:nvPr>
        </p:nvSpPr>
        <p:spPr/>
        <p:txBody>
          <a:bodyPr/>
          <a:lstStyle/>
          <a:p>
            <a:r>
              <a:rPr lang="it-IT" dirty="0"/>
              <a:t>Lavoro </a:t>
            </a:r>
            <a:r>
              <a:rPr lang="it-IT" dirty="0" smtClean="0"/>
              <a:t>termodinamico (di un gas)</a:t>
            </a:r>
            <a:endParaRPr lang="it-IT" dirty="0"/>
          </a:p>
        </p:txBody>
      </p:sp>
      <p:sp>
        <p:nvSpPr>
          <p:cNvPr id="223235" name="Rectangle 3"/>
          <p:cNvSpPr>
            <a:spLocks noGrp="1" noChangeArrowheads="1"/>
          </p:cNvSpPr>
          <p:nvPr>
            <p:ph type="body" idx="1"/>
          </p:nvPr>
        </p:nvSpPr>
        <p:spPr/>
        <p:txBody>
          <a:bodyPr/>
          <a:lstStyle/>
          <a:p>
            <a:r>
              <a:rPr lang="it-IT" sz="2600"/>
              <a:t>ad es. gas racchiuso in un cilindro con pistone mobile a tenuta, all’equilibrio le forze                                      di p sono uguali e opposte sui                                  due lati del pistone</a:t>
            </a:r>
          </a:p>
          <a:p>
            <a:r>
              <a:rPr lang="it-IT" sz="2600"/>
              <a:t>se si sposta il pistone (quasi                                 senza alterare l’equilibrio), </a:t>
            </a:r>
            <a:r>
              <a:rPr lang="it-IT" sz="2600">
                <a:solidFill>
                  <a:schemeClr val="accent2"/>
                </a:solidFill>
              </a:rPr>
              <a:t>il                                 lavoro fatto dal gas</a:t>
            </a:r>
            <a:r>
              <a:rPr lang="it-IT" sz="2600"/>
              <a:t> sarà +vo                                       (-vo) per una espansione (compressione)                                                          </a:t>
            </a:r>
            <a:r>
              <a:rPr lang="el-GR" sz="2600">
                <a:cs typeface="Arial" pitchFamily="34" charset="0"/>
              </a:rPr>
              <a:t>Δ</a:t>
            </a:r>
            <a:r>
              <a:rPr lang="en-US" sz="2600">
                <a:latin typeface="Script MT Bold" pitchFamily="66" charset="0"/>
                <a:cs typeface="Arial" pitchFamily="34" charset="0"/>
              </a:rPr>
              <a:t>L</a:t>
            </a:r>
            <a:r>
              <a:rPr lang="it-IT" sz="2600">
                <a:cs typeface="Arial" pitchFamily="34" charset="0"/>
              </a:rPr>
              <a:t> = F</a:t>
            </a:r>
            <a:r>
              <a:rPr lang="el-GR" sz="2600">
                <a:cs typeface="Arial" pitchFamily="34" charset="0"/>
              </a:rPr>
              <a:t>Δ</a:t>
            </a:r>
            <a:r>
              <a:rPr lang="it-IT" sz="2600">
                <a:cs typeface="Arial" pitchFamily="34" charset="0"/>
              </a:rPr>
              <a:t>x = pA</a:t>
            </a:r>
            <a:r>
              <a:rPr lang="el-GR" sz="2600">
                <a:cs typeface="Arial" pitchFamily="34" charset="0"/>
              </a:rPr>
              <a:t>Δ</a:t>
            </a:r>
            <a:r>
              <a:rPr lang="it-IT" sz="2600">
                <a:cs typeface="Arial" pitchFamily="34" charset="0"/>
              </a:rPr>
              <a:t>x = p</a:t>
            </a:r>
            <a:r>
              <a:rPr lang="el-GR" sz="2600">
                <a:cs typeface="Arial" pitchFamily="34" charset="0"/>
              </a:rPr>
              <a:t>Δ</a:t>
            </a:r>
            <a:r>
              <a:rPr lang="it-IT" sz="2600">
                <a:cs typeface="Arial" pitchFamily="34" charset="0"/>
              </a:rPr>
              <a:t>V                                              e per una trasformazione finita</a:t>
            </a:r>
          </a:p>
          <a:p>
            <a:pPr>
              <a:buFontTx/>
              <a:buNone/>
            </a:pPr>
            <a:r>
              <a:rPr lang="it-IT" sz="2600">
                <a:cs typeface="Arial" pitchFamily="34" charset="0"/>
              </a:rPr>
              <a:t>	</a:t>
            </a:r>
            <a:r>
              <a:rPr lang="en-US" sz="2600">
                <a:latin typeface="Script MT Bold" pitchFamily="66" charset="0"/>
                <a:cs typeface="Arial" pitchFamily="34" charset="0"/>
              </a:rPr>
              <a:t>L </a:t>
            </a:r>
            <a:r>
              <a:rPr lang="it-IT" sz="2600">
                <a:cs typeface="Arial" pitchFamily="34" charset="0"/>
              </a:rPr>
              <a:t>= ∫</a:t>
            </a:r>
            <a:r>
              <a:rPr lang="it-IT" sz="2600" baseline="-25000">
                <a:cs typeface="Arial" pitchFamily="34" charset="0"/>
              </a:rPr>
              <a:t>V1</a:t>
            </a:r>
            <a:r>
              <a:rPr lang="it-IT" sz="2600" baseline="30000">
                <a:cs typeface="Arial" pitchFamily="34" charset="0"/>
              </a:rPr>
              <a:t>V2</a:t>
            </a:r>
            <a:r>
              <a:rPr lang="it-IT" sz="2600">
                <a:cs typeface="Arial" pitchFamily="34" charset="0"/>
              </a:rPr>
              <a:t>pdV</a:t>
            </a:r>
          </a:p>
          <a:p>
            <a:pPr>
              <a:buFontTx/>
              <a:buNone/>
            </a:pPr>
            <a:r>
              <a:rPr lang="it-IT" sz="2600">
                <a:cs typeface="Arial" pitchFamily="34" charset="0"/>
              </a:rPr>
              <a:t>	(è l’area tratteggiata in figura)</a:t>
            </a:r>
          </a:p>
        </p:txBody>
      </p:sp>
      <p:pic>
        <p:nvPicPr>
          <p:cNvPr id="223236" name="Picture 4" descr="img0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625" y="1628775"/>
            <a:ext cx="2886075" cy="2216150"/>
          </a:xfrm>
          <a:prstGeom prst="rect">
            <a:avLst/>
          </a:prstGeom>
          <a:noFill/>
          <a:extLst>
            <a:ext uri="{909E8E84-426E-40DD-AFC4-6F175D3DCCD1}">
              <a14:hiddenFill xmlns:a14="http://schemas.microsoft.com/office/drawing/2010/main">
                <a:solidFill>
                  <a:srgbClr val="FFFFFF"/>
                </a:solidFill>
              </a14:hiddenFill>
            </a:ext>
          </a:extLst>
        </p:spPr>
      </p:pic>
      <p:sp>
        <p:nvSpPr>
          <p:cNvPr id="223237" name="Line 5"/>
          <p:cNvSpPr>
            <a:spLocks noChangeShapeType="1"/>
          </p:cNvSpPr>
          <p:nvPr/>
        </p:nvSpPr>
        <p:spPr bwMode="auto">
          <a:xfrm>
            <a:off x="6372225" y="6021388"/>
            <a:ext cx="17287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38" name="Line 6"/>
          <p:cNvSpPr>
            <a:spLocks noChangeShapeType="1"/>
          </p:cNvSpPr>
          <p:nvPr/>
        </p:nvSpPr>
        <p:spPr bwMode="auto">
          <a:xfrm flipV="1">
            <a:off x="6372225" y="4724400"/>
            <a:ext cx="0" cy="12969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39" name="Text Box 7"/>
          <p:cNvSpPr txBox="1">
            <a:spLocks noChangeArrowheads="1"/>
          </p:cNvSpPr>
          <p:nvPr/>
        </p:nvSpPr>
        <p:spPr bwMode="auto">
          <a:xfrm>
            <a:off x="7956550" y="609282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p>
        </p:txBody>
      </p:sp>
      <p:sp>
        <p:nvSpPr>
          <p:cNvPr id="223240" name="Text Box 8"/>
          <p:cNvSpPr txBox="1">
            <a:spLocks noChangeArrowheads="1"/>
          </p:cNvSpPr>
          <p:nvPr/>
        </p:nvSpPr>
        <p:spPr bwMode="auto">
          <a:xfrm>
            <a:off x="5940425" y="458152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p>
        </p:txBody>
      </p:sp>
      <p:sp>
        <p:nvSpPr>
          <p:cNvPr id="223241" name="Freeform 9"/>
          <p:cNvSpPr>
            <a:spLocks/>
          </p:cNvSpPr>
          <p:nvPr/>
        </p:nvSpPr>
        <p:spPr bwMode="auto">
          <a:xfrm>
            <a:off x="6732588" y="4868863"/>
            <a:ext cx="842962" cy="520700"/>
          </a:xfrm>
          <a:custGeom>
            <a:avLst/>
            <a:gdLst>
              <a:gd name="T0" fmla="*/ 0 w 531"/>
              <a:gd name="T1" fmla="*/ 0 h 283"/>
              <a:gd name="T2" fmla="*/ 19 w 531"/>
              <a:gd name="T3" fmla="*/ 27 h 283"/>
              <a:gd name="T4" fmla="*/ 73 w 531"/>
              <a:gd name="T5" fmla="*/ 45 h 283"/>
              <a:gd name="T6" fmla="*/ 192 w 531"/>
              <a:gd name="T7" fmla="*/ 137 h 283"/>
              <a:gd name="T8" fmla="*/ 265 w 531"/>
              <a:gd name="T9" fmla="*/ 182 h 283"/>
              <a:gd name="T10" fmla="*/ 448 w 531"/>
              <a:gd name="T11" fmla="*/ 246 h 283"/>
              <a:gd name="T12" fmla="*/ 503 w 531"/>
              <a:gd name="T13" fmla="*/ 265 h 283"/>
              <a:gd name="T14" fmla="*/ 531 w 531"/>
              <a:gd name="T15" fmla="*/ 283 h 2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1" h="283">
                <a:moveTo>
                  <a:pt x="0" y="0"/>
                </a:moveTo>
                <a:cubicBezTo>
                  <a:pt x="6" y="9"/>
                  <a:pt x="10" y="21"/>
                  <a:pt x="19" y="27"/>
                </a:cubicBezTo>
                <a:cubicBezTo>
                  <a:pt x="35" y="37"/>
                  <a:pt x="73" y="45"/>
                  <a:pt x="73" y="45"/>
                </a:cubicBezTo>
                <a:cubicBezTo>
                  <a:pt x="113" y="85"/>
                  <a:pt x="135" y="123"/>
                  <a:pt x="192" y="137"/>
                </a:cubicBezTo>
                <a:cubicBezTo>
                  <a:pt x="215" y="159"/>
                  <a:pt x="235" y="172"/>
                  <a:pt x="265" y="182"/>
                </a:cubicBezTo>
                <a:cubicBezTo>
                  <a:pt x="308" y="225"/>
                  <a:pt x="389" y="236"/>
                  <a:pt x="448" y="246"/>
                </a:cubicBezTo>
                <a:cubicBezTo>
                  <a:pt x="466" y="252"/>
                  <a:pt x="487" y="255"/>
                  <a:pt x="503" y="265"/>
                </a:cubicBezTo>
                <a:cubicBezTo>
                  <a:pt x="512" y="271"/>
                  <a:pt x="531" y="283"/>
                  <a:pt x="531" y="28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42" name="Line 10"/>
          <p:cNvSpPr>
            <a:spLocks noChangeShapeType="1"/>
          </p:cNvSpPr>
          <p:nvPr/>
        </p:nvSpPr>
        <p:spPr bwMode="auto">
          <a:xfrm>
            <a:off x="6732588" y="4941888"/>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43" name="Line 11"/>
          <p:cNvSpPr>
            <a:spLocks noChangeShapeType="1"/>
          </p:cNvSpPr>
          <p:nvPr/>
        </p:nvSpPr>
        <p:spPr bwMode="auto">
          <a:xfrm>
            <a:off x="7596188" y="5445125"/>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44" name="Text Box 12"/>
          <p:cNvSpPr txBox="1">
            <a:spLocks noChangeArrowheads="1"/>
          </p:cNvSpPr>
          <p:nvPr/>
        </p:nvSpPr>
        <p:spPr bwMode="auto">
          <a:xfrm>
            <a:off x="6659563" y="6021388"/>
            <a:ext cx="420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1</a:t>
            </a:r>
          </a:p>
        </p:txBody>
      </p:sp>
      <p:sp>
        <p:nvSpPr>
          <p:cNvPr id="223245" name="Text Box 13"/>
          <p:cNvSpPr txBox="1">
            <a:spLocks noChangeArrowheads="1"/>
          </p:cNvSpPr>
          <p:nvPr/>
        </p:nvSpPr>
        <p:spPr bwMode="auto">
          <a:xfrm>
            <a:off x="7451725" y="6021388"/>
            <a:ext cx="420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2</a:t>
            </a:r>
          </a:p>
        </p:txBody>
      </p:sp>
      <p:sp>
        <p:nvSpPr>
          <p:cNvPr id="223246" name="Line 14"/>
          <p:cNvSpPr>
            <a:spLocks noChangeShapeType="1"/>
          </p:cNvSpPr>
          <p:nvPr/>
        </p:nvSpPr>
        <p:spPr bwMode="auto">
          <a:xfrm flipH="1">
            <a:off x="6732588" y="5157788"/>
            <a:ext cx="287337"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47" name="Line 15"/>
          <p:cNvSpPr>
            <a:spLocks noChangeShapeType="1"/>
          </p:cNvSpPr>
          <p:nvPr/>
        </p:nvSpPr>
        <p:spPr bwMode="auto">
          <a:xfrm flipH="1">
            <a:off x="6804025" y="5300663"/>
            <a:ext cx="504825" cy="4333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48" name="Line 16"/>
          <p:cNvSpPr>
            <a:spLocks noChangeShapeType="1"/>
          </p:cNvSpPr>
          <p:nvPr/>
        </p:nvSpPr>
        <p:spPr bwMode="auto">
          <a:xfrm flipH="1">
            <a:off x="6948488" y="5516563"/>
            <a:ext cx="576262"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49" name="Line 17"/>
          <p:cNvSpPr>
            <a:spLocks noChangeShapeType="1"/>
          </p:cNvSpPr>
          <p:nvPr/>
        </p:nvSpPr>
        <p:spPr bwMode="auto">
          <a:xfrm flipH="1">
            <a:off x="7380288" y="5876925"/>
            <a:ext cx="21590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50" name="Text Box 18"/>
          <p:cNvSpPr txBox="1">
            <a:spLocks noChangeArrowheads="1"/>
          </p:cNvSpPr>
          <p:nvPr/>
        </p:nvSpPr>
        <p:spPr bwMode="auto">
          <a:xfrm>
            <a:off x="611188" y="4365625"/>
            <a:ext cx="3852862" cy="395288"/>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smtClean="0"/>
              <a:t>fln apr 12</a:t>
            </a:r>
            <a:endParaRPr lang="en-US"/>
          </a:p>
        </p:txBody>
      </p:sp>
      <p:sp>
        <p:nvSpPr>
          <p:cNvPr id="18" name="Slide Number Placeholder 5"/>
          <p:cNvSpPr>
            <a:spLocks noGrp="1"/>
          </p:cNvSpPr>
          <p:nvPr>
            <p:ph type="sldNum" sz="quarter" idx="12"/>
          </p:nvPr>
        </p:nvSpPr>
        <p:spPr/>
        <p:txBody>
          <a:bodyPr/>
          <a:lstStyle/>
          <a:p>
            <a:fld id="{B2A75A8B-465D-4A33-A20A-C6CF1789EDF4}" type="slidenum">
              <a:rPr lang="en-US"/>
              <a:pPr/>
              <a:t>4</a:t>
            </a:fld>
            <a:endParaRPr lang="en-US"/>
          </a:p>
        </p:txBody>
      </p:sp>
      <p:sp>
        <p:nvSpPr>
          <p:cNvPr id="111622" name="Rectangle 6"/>
          <p:cNvSpPr>
            <a:spLocks noGrp="1" noChangeArrowheads="1"/>
          </p:cNvSpPr>
          <p:nvPr>
            <p:ph type="body" idx="1"/>
          </p:nvPr>
        </p:nvSpPr>
        <p:spPr>
          <a:xfrm>
            <a:off x="323850" y="908050"/>
            <a:ext cx="8496300" cy="5184775"/>
          </a:xfrm>
        </p:spPr>
        <p:txBody>
          <a:bodyPr/>
          <a:lstStyle/>
          <a:p>
            <a:pPr>
              <a:lnSpc>
                <a:spcPct val="90000"/>
              </a:lnSpc>
            </a:pPr>
            <a:r>
              <a:rPr lang="it-IT" sz="2300"/>
              <a:t>divido il sistema in equilibrio in due parti</a:t>
            </a:r>
          </a:p>
          <a:p>
            <a:pPr>
              <a:lnSpc>
                <a:spcPct val="90000"/>
              </a:lnSpc>
            </a:pPr>
            <a:endParaRPr lang="it-IT" sz="2300"/>
          </a:p>
          <a:p>
            <a:pPr>
              <a:lnSpc>
                <a:spcPct val="90000"/>
              </a:lnSpc>
            </a:pPr>
            <a:endParaRPr lang="it-IT" sz="2300"/>
          </a:p>
          <a:p>
            <a:pPr>
              <a:lnSpc>
                <a:spcPct val="90000"/>
              </a:lnSpc>
            </a:pPr>
            <a:endParaRPr lang="it-IT" sz="2300"/>
          </a:p>
          <a:p>
            <a:pPr>
              <a:lnSpc>
                <a:spcPct val="90000"/>
              </a:lnSpc>
              <a:buFontTx/>
              <a:buNone/>
            </a:pPr>
            <a:endParaRPr lang="it-IT" sz="2300"/>
          </a:p>
          <a:p>
            <a:pPr>
              <a:lnSpc>
                <a:spcPct val="90000"/>
              </a:lnSpc>
              <a:buFontTx/>
              <a:buNone/>
            </a:pPr>
            <a:r>
              <a:rPr lang="it-IT" sz="2300"/>
              <a:t>	</a:t>
            </a:r>
          </a:p>
          <a:p>
            <a:pPr>
              <a:lnSpc>
                <a:spcPct val="90000"/>
              </a:lnSpc>
              <a:spcBef>
                <a:spcPct val="0"/>
              </a:spcBef>
              <a:buFontTx/>
              <a:buNone/>
            </a:pPr>
            <a:r>
              <a:rPr lang="it-IT" sz="2300"/>
              <a:t>	si avrà ancora la stessa temperatura per i due sistemi </a:t>
            </a:r>
            <a:r>
              <a:rPr lang="it-IT" sz="2300">
                <a:cs typeface="Arial" pitchFamily="34" charset="0"/>
              </a:rPr>
              <a:t>→ </a:t>
            </a:r>
            <a:r>
              <a:rPr lang="it-IT" sz="2300">
                <a:solidFill>
                  <a:srgbClr val="FF0000"/>
                </a:solidFill>
                <a:cs typeface="Arial" pitchFamily="34" charset="0"/>
              </a:rPr>
              <a:t>due sistemi, in equilibrio termod. con un terzo, sono in equilibrio fra loro</a:t>
            </a:r>
            <a:r>
              <a:rPr lang="it-IT" sz="2300">
                <a:cs typeface="Arial" pitchFamily="34" charset="0"/>
              </a:rPr>
              <a:t>, </a:t>
            </a:r>
            <a:r>
              <a:rPr lang="it-IT" sz="2300">
                <a:solidFill>
                  <a:srgbClr val="990033"/>
                </a:solidFill>
                <a:cs typeface="Arial" pitchFamily="34" charset="0"/>
              </a:rPr>
              <a:t>formulazione alternativa del principio zero</a:t>
            </a:r>
            <a:r>
              <a:rPr lang="it-IT" sz="2300">
                <a:cs typeface="Arial" pitchFamily="34" charset="0"/>
              </a:rPr>
              <a:t> (basta dividere in tre parti A,B,C dove T</a:t>
            </a:r>
            <a:r>
              <a:rPr lang="it-IT" sz="2300" baseline="-25000">
                <a:cs typeface="Arial" pitchFamily="34" charset="0"/>
              </a:rPr>
              <a:t>A</a:t>
            </a:r>
            <a:r>
              <a:rPr lang="it-IT" sz="2300">
                <a:cs typeface="Arial" pitchFamily="34" charset="0"/>
              </a:rPr>
              <a:t> = T</a:t>
            </a:r>
            <a:r>
              <a:rPr lang="it-IT" sz="2300" baseline="-25000">
                <a:cs typeface="Arial" pitchFamily="34" charset="0"/>
              </a:rPr>
              <a:t>B</a:t>
            </a:r>
            <a:r>
              <a:rPr lang="it-IT" sz="2300">
                <a:cs typeface="Arial" pitchFamily="34" charset="0"/>
              </a:rPr>
              <a:t> = T</a:t>
            </a:r>
            <a:r>
              <a:rPr lang="it-IT" sz="2300" baseline="-25000">
                <a:cs typeface="Arial" pitchFamily="34" charset="0"/>
              </a:rPr>
              <a:t>C </a:t>
            </a:r>
            <a:r>
              <a:rPr lang="it-IT" sz="2300">
                <a:cs typeface="Arial" pitchFamily="34" charset="0"/>
              </a:rPr>
              <a:t>e considerare separatamente le coppie AB,BC e CA)</a:t>
            </a:r>
          </a:p>
          <a:p>
            <a:pPr>
              <a:lnSpc>
                <a:spcPct val="90000"/>
              </a:lnSpc>
            </a:pPr>
            <a:r>
              <a:rPr lang="it-IT" sz="2300"/>
              <a:t>due sistemi isolati sono in equilibrio se T</a:t>
            </a:r>
            <a:r>
              <a:rPr lang="it-IT" sz="2300" baseline="-25000"/>
              <a:t>A</a:t>
            </a:r>
            <a:r>
              <a:rPr lang="it-IT" sz="2300"/>
              <a:t> = T</a:t>
            </a:r>
            <a:r>
              <a:rPr lang="it-IT" sz="2300" baseline="-25000"/>
              <a:t>B</a:t>
            </a:r>
          </a:p>
          <a:p>
            <a:pPr>
              <a:lnSpc>
                <a:spcPct val="90000"/>
              </a:lnSpc>
            </a:pPr>
            <a:r>
              <a:rPr lang="it-IT" sz="2300">
                <a:solidFill>
                  <a:srgbClr val="CC0000"/>
                </a:solidFill>
              </a:rPr>
              <a:t>T è la stessa ovunque in uno o più sistemi in eq. termico</a:t>
            </a:r>
            <a:r>
              <a:rPr lang="it-IT" sz="2300"/>
              <a:t>, dopo un certo tempo t  (eq. dinamico)</a:t>
            </a:r>
          </a:p>
          <a:p>
            <a:pPr>
              <a:lnSpc>
                <a:spcPct val="90000"/>
              </a:lnSpc>
            </a:pPr>
            <a:r>
              <a:rPr lang="it-IT" sz="2300"/>
              <a:t>il principio zero permette di definire l’equilibrio termodinamico</a:t>
            </a:r>
          </a:p>
        </p:txBody>
      </p:sp>
      <p:sp>
        <p:nvSpPr>
          <p:cNvPr id="111618" name="Rectangle 2"/>
          <p:cNvSpPr>
            <a:spLocks noGrp="1" noChangeArrowheads="1"/>
          </p:cNvSpPr>
          <p:nvPr>
            <p:ph type="title"/>
          </p:nvPr>
        </p:nvSpPr>
        <p:spPr>
          <a:xfrm>
            <a:off x="1763713" y="188913"/>
            <a:ext cx="6553200" cy="574675"/>
          </a:xfrm>
        </p:spPr>
        <p:txBody>
          <a:bodyPr/>
          <a:lstStyle/>
          <a:p>
            <a:r>
              <a:rPr lang="it-IT"/>
              <a:t>Principio zero</a:t>
            </a:r>
            <a:endParaRPr lang="it-IT" sz="2400">
              <a:solidFill>
                <a:srgbClr val="CC3300"/>
              </a:solidFill>
            </a:endParaRPr>
          </a:p>
        </p:txBody>
      </p:sp>
      <p:grpSp>
        <p:nvGrpSpPr>
          <p:cNvPr id="111624" name="Group 8"/>
          <p:cNvGrpSpPr>
            <a:grpSpLocks/>
          </p:cNvGrpSpPr>
          <p:nvPr/>
        </p:nvGrpSpPr>
        <p:grpSpPr bwMode="auto">
          <a:xfrm>
            <a:off x="1042988" y="1412875"/>
            <a:ext cx="7200900" cy="1582738"/>
            <a:chOff x="839" y="845"/>
            <a:chExt cx="4536" cy="997"/>
          </a:xfrm>
        </p:grpSpPr>
        <p:sp>
          <p:nvSpPr>
            <p:cNvPr id="111625" name="Line 9"/>
            <p:cNvSpPr>
              <a:spLocks noChangeShapeType="1"/>
            </p:cNvSpPr>
            <p:nvPr/>
          </p:nvSpPr>
          <p:spPr bwMode="auto">
            <a:xfrm flipV="1">
              <a:off x="839" y="1026"/>
              <a:ext cx="1179" cy="5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1626" name="Line 10"/>
            <p:cNvSpPr>
              <a:spLocks noChangeShapeType="1"/>
            </p:cNvSpPr>
            <p:nvPr/>
          </p:nvSpPr>
          <p:spPr bwMode="auto">
            <a:xfrm flipV="1">
              <a:off x="1655" y="845"/>
              <a:ext cx="1588" cy="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1627" name="Line 11"/>
            <p:cNvSpPr>
              <a:spLocks noChangeShapeType="1"/>
            </p:cNvSpPr>
            <p:nvPr/>
          </p:nvSpPr>
          <p:spPr bwMode="auto">
            <a:xfrm flipV="1">
              <a:off x="2517" y="890"/>
              <a:ext cx="1542" cy="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1628" name="Line 12"/>
            <p:cNvSpPr>
              <a:spLocks noChangeShapeType="1"/>
            </p:cNvSpPr>
            <p:nvPr/>
          </p:nvSpPr>
          <p:spPr bwMode="auto">
            <a:xfrm flipV="1">
              <a:off x="3560" y="845"/>
              <a:ext cx="1407" cy="9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1629" name="Line 13"/>
            <p:cNvSpPr>
              <a:spLocks noChangeShapeType="1"/>
            </p:cNvSpPr>
            <p:nvPr/>
          </p:nvSpPr>
          <p:spPr bwMode="auto">
            <a:xfrm flipV="1">
              <a:off x="4332" y="1026"/>
              <a:ext cx="1043" cy="7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11630" name="Oval 14"/>
          <p:cNvSpPr>
            <a:spLocks noChangeArrowheads="1"/>
          </p:cNvSpPr>
          <p:nvPr/>
        </p:nvSpPr>
        <p:spPr bwMode="auto">
          <a:xfrm>
            <a:off x="2771775" y="1700213"/>
            <a:ext cx="1439863" cy="10588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31" name="Oval 15"/>
          <p:cNvSpPr>
            <a:spLocks noChangeArrowheads="1"/>
          </p:cNvSpPr>
          <p:nvPr/>
        </p:nvSpPr>
        <p:spPr bwMode="auto">
          <a:xfrm>
            <a:off x="5292725" y="1700213"/>
            <a:ext cx="1366838" cy="10588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32" name="Text Box 16"/>
          <p:cNvSpPr txBox="1">
            <a:spLocks noChangeArrowheads="1"/>
          </p:cNvSpPr>
          <p:nvPr/>
        </p:nvSpPr>
        <p:spPr bwMode="auto">
          <a:xfrm>
            <a:off x="3419475" y="1963738"/>
            <a:ext cx="449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T</a:t>
            </a:r>
            <a:r>
              <a:rPr lang="it-IT" sz="2000" baseline="-25000"/>
              <a:t>A</a:t>
            </a:r>
          </a:p>
        </p:txBody>
      </p:sp>
      <p:sp>
        <p:nvSpPr>
          <p:cNvPr id="111633" name="Text Box 17"/>
          <p:cNvSpPr txBox="1">
            <a:spLocks noChangeArrowheads="1"/>
          </p:cNvSpPr>
          <p:nvPr/>
        </p:nvSpPr>
        <p:spPr bwMode="auto">
          <a:xfrm>
            <a:off x="5940425" y="1963738"/>
            <a:ext cx="449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T</a:t>
            </a:r>
            <a:r>
              <a:rPr lang="it-IT" sz="2000" baseline="-25000"/>
              <a:t>B</a:t>
            </a:r>
          </a:p>
        </p:txBody>
      </p:sp>
      <p:sp>
        <p:nvSpPr>
          <p:cNvPr id="111634" name="Text Box 18"/>
          <p:cNvSpPr txBox="1">
            <a:spLocks noChangeArrowheads="1"/>
          </p:cNvSpPr>
          <p:nvPr/>
        </p:nvSpPr>
        <p:spPr bwMode="auto">
          <a:xfrm>
            <a:off x="3059113" y="2251075"/>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A</a:t>
            </a:r>
            <a:endParaRPr lang="it-IT" sz="2000" baseline="-25000"/>
          </a:p>
        </p:txBody>
      </p:sp>
      <p:sp>
        <p:nvSpPr>
          <p:cNvPr id="111635" name="Text Box 19"/>
          <p:cNvSpPr txBox="1">
            <a:spLocks noChangeArrowheads="1"/>
          </p:cNvSpPr>
          <p:nvPr/>
        </p:nvSpPr>
        <p:spPr bwMode="auto">
          <a:xfrm>
            <a:off x="5508625" y="2251075"/>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B</a:t>
            </a:r>
            <a:endParaRPr lang="it-IT" sz="2000" baseline="-250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apr 12</a:t>
            </a:r>
            <a:endParaRPr lang="en-US"/>
          </a:p>
        </p:txBody>
      </p:sp>
      <p:sp>
        <p:nvSpPr>
          <p:cNvPr id="13" name="Slide Number Placeholder 5"/>
          <p:cNvSpPr>
            <a:spLocks noGrp="1"/>
          </p:cNvSpPr>
          <p:nvPr>
            <p:ph type="sldNum" sz="quarter" idx="12"/>
          </p:nvPr>
        </p:nvSpPr>
        <p:spPr/>
        <p:txBody>
          <a:bodyPr/>
          <a:lstStyle/>
          <a:p>
            <a:fld id="{09879EF7-D95B-4A2F-8BD8-297A2A24A49A}" type="slidenum">
              <a:rPr lang="en-US"/>
              <a:pPr/>
              <a:t>40</a:t>
            </a:fld>
            <a:endParaRPr lang="en-US"/>
          </a:p>
        </p:txBody>
      </p:sp>
      <p:sp>
        <p:nvSpPr>
          <p:cNvPr id="224258" name="Rectangle 2"/>
          <p:cNvSpPr>
            <a:spLocks noGrp="1" noChangeArrowheads="1"/>
          </p:cNvSpPr>
          <p:nvPr>
            <p:ph type="title"/>
          </p:nvPr>
        </p:nvSpPr>
        <p:spPr/>
        <p:txBody>
          <a:bodyPr/>
          <a:lstStyle/>
          <a:p>
            <a:r>
              <a:rPr lang="it-IT"/>
              <a:t>Calori molari dei gas e dei solidi</a:t>
            </a:r>
          </a:p>
        </p:txBody>
      </p:sp>
      <p:sp>
        <p:nvSpPr>
          <p:cNvPr id="224259" name="Rectangle 3"/>
          <p:cNvSpPr>
            <a:spLocks noGrp="1" noChangeArrowheads="1"/>
          </p:cNvSpPr>
          <p:nvPr>
            <p:ph type="body" idx="1"/>
          </p:nvPr>
        </p:nvSpPr>
        <p:spPr>
          <a:xfrm>
            <a:off x="250825" y="981075"/>
            <a:ext cx="8713788" cy="5184775"/>
          </a:xfrm>
        </p:spPr>
        <p:txBody>
          <a:bodyPr/>
          <a:lstStyle/>
          <a:p>
            <a:r>
              <a:rPr lang="it-IT" sz="2600"/>
              <a:t>applichiamo il I principio:  Q = U</a:t>
            </a:r>
            <a:r>
              <a:rPr lang="it-IT" sz="2600" baseline="-25000"/>
              <a:t>2</a:t>
            </a:r>
            <a:r>
              <a:rPr lang="it-IT" sz="2600"/>
              <a:t>-U</a:t>
            </a:r>
            <a:r>
              <a:rPr lang="it-IT" sz="2600" baseline="-25000"/>
              <a:t>1</a:t>
            </a:r>
            <a:r>
              <a:rPr lang="it-IT" sz="2600"/>
              <a:t> + p</a:t>
            </a:r>
            <a:r>
              <a:rPr lang="el-GR" sz="2600">
                <a:cs typeface="Arial" pitchFamily="34" charset="0"/>
              </a:rPr>
              <a:t>Δ</a:t>
            </a:r>
            <a:r>
              <a:rPr lang="it-IT" sz="2600">
                <a:cs typeface="Arial" pitchFamily="34" charset="0"/>
              </a:rPr>
              <a:t>V</a:t>
            </a:r>
            <a:r>
              <a:rPr lang="it-IT" sz="2600"/>
              <a:t> </a:t>
            </a:r>
          </a:p>
          <a:p>
            <a:r>
              <a:rPr lang="it-IT" sz="2600"/>
              <a:t>gas, V = cost                                                                        Q</a:t>
            </a:r>
            <a:r>
              <a:rPr lang="it-IT" sz="2600" baseline="-25000"/>
              <a:t>V</a:t>
            </a:r>
            <a:r>
              <a:rPr lang="it-IT" sz="2600"/>
              <a:t> = nC</a:t>
            </a:r>
            <a:r>
              <a:rPr lang="it-IT" sz="2600" baseline="-25000"/>
              <a:t>V</a:t>
            </a:r>
            <a:r>
              <a:rPr lang="it-IT" sz="2600"/>
              <a:t>(T</a:t>
            </a:r>
            <a:r>
              <a:rPr lang="it-IT" sz="2600" baseline="-25000"/>
              <a:t>2</a:t>
            </a:r>
            <a:r>
              <a:rPr lang="it-IT" sz="2600"/>
              <a:t>-T</a:t>
            </a:r>
            <a:r>
              <a:rPr lang="it-IT" sz="2600" baseline="-25000"/>
              <a:t>1</a:t>
            </a:r>
            <a:r>
              <a:rPr lang="it-IT" sz="2600"/>
              <a:t>) = U</a:t>
            </a:r>
            <a:r>
              <a:rPr lang="it-IT" sz="2600" baseline="-25000"/>
              <a:t>2</a:t>
            </a:r>
            <a:r>
              <a:rPr lang="it-IT" sz="2600"/>
              <a:t>-U</a:t>
            </a:r>
            <a:r>
              <a:rPr lang="it-IT" sz="2600" baseline="-25000"/>
              <a:t>1</a:t>
            </a:r>
            <a:r>
              <a:rPr lang="it-IT" sz="2600"/>
              <a:t> + 0  = 3/2 nR(T</a:t>
            </a:r>
            <a:r>
              <a:rPr lang="it-IT" sz="2600" baseline="-25000"/>
              <a:t>2</a:t>
            </a:r>
            <a:r>
              <a:rPr lang="it-IT" sz="2600"/>
              <a:t>-T</a:t>
            </a:r>
            <a:r>
              <a:rPr lang="it-IT" sz="2600" baseline="-25000"/>
              <a:t>1</a:t>
            </a:r>
            <a:r>
              <a:rPr lang="it-IT" sz="2600"/>
              <a:t>)</a:t>
            </a:r>
          </a:p>
          <a:p>
            <a:pPr>
              <a:buFontTx/>
              <a:buNone/>
            </a:pPr>
            <a:r>
              <a:rPr lang="it-IT" sz="2600"/>
              <a:t>	         C</a:t>
            </a:r>
            <a:r>
              <a:rPr lang="it-IT" sz="2600" baseline="-25000"/>
              <a:t>V</a:t>
            </a:r>
            <a:r>
              <a:rPr lang="it-IT" sz="2600"/>
              <a:t> = 3/2 R      </a:t>
            </a:r>
            <a:r>
              <a:rPr lang="it-IT" sz="2400"/>
              <a:t>(uso C senza </a:t>
            </a:r>
            <a:r>
              <a:rPr lang="it-IT" sz="2400" baseline="-25000"/>
              <a:t>m</a:t>
            </a:r>
            <a:r>
              <a:rPr lang="it-IT" sz="2400"/>
              <a:t> per non appesantire)</a:t>
            </a:r>
          </a:p>
          <a:p>
            <a:r>
              <a:rPr lang="it-IT" sz="2600"/>
              <a:t>gas, p = cost</a:t>
            </a:r>
          </a:p>
          <a:p>
            <a:pPr>
              <a:spcAft>
                <a:spcPct val="25000"/>
              </a:spcAft>
              <a:buFontTx/>
              <a:buNone/>
            </a:pPr>
            <a:r>
              <a:rPr lang="it-IT" sz="2600"/>
              <a:t>	Q</a:t>
            </a:r>
            <a:r>
              <a:rPr lang="it-IT" sz="2600" baseline="-25000"/>
              <a:t>p </a:t>
            </a:r>
            <a:r>
              <a:rPr lang="it-IT" sz="2600"/>
              <a:t> = nC</a:t>
            </a:r>
            <a:r>
              <a:rPr lang="it-IT" sz="2600" baseline="-25000"/>
              <a:t>p</a:t>
            </a:r>
            <a:r>
              <a:rPr lang="it-IT" sz="2600"/>
              <a:t>(T</a:t>
            </a:r>
            <a:r>
              <a:rPr lang="it-IT" sz="2600" baseline="-25000"/>
              <a:t>2</a:t>
            </a:r>
            <a:r>
              <a:rPr lang="it-IT" sz="2600"/>
              <a:t>-T</a:t>
            </a:r>
            <a:r>
              <a:rPr lang="it-IT" sz="2600" baseline="-25000"/>
              <a:t>1</a:t>
            </a:r>
            <a:r>
              <a:rPr lang="it-IT" sz="2600"/>
              <a:t>) = U</a:t>
            </a:r>
            <a:r>
              <a:rPr lang="it-IT" sz="2600" baseline="-25000"/>
              <a:t>2</a:t>
            </a:r>
            <a:r>
              <a:rPr lang="it-IT" sz="2600"/>
              <a:t>-U</a:t>
            </a:r>
            <a:r>
              <a:rPr lang="it-IT" sz="2600" baseline="-25000"/>
              <a:t>1</a:t>
            </a:r>
            <a:r>
              <a:rPr lang="it-IT" sz="2600"/>
              <a:t> + p</a:t>
            </a:r>
            <a:r>
              <a:rPr lang="el-GR" sz="2600">
                <a:cs typeface="Arial" pitchFamily="34" charset="0"/>
              </a:rPr>
              <a:t>Δ</a:t>
            </a:r>
            <a:r>
              <a:rPr lang="it-IT" sz="2600">
                <a:cs typeface="Arial" pitchFamily="34" charset="0"/>
              </a:rPr>
              <a:t>V                                     	= 3/2 </a:t>
            </a:r>
            <a:r>
              <a:rPr lang="it-IT" sz="2600"/>
              <a:t>nR(T</a:t>
            </a:r>
            <a:r>
              <a:rPr lang="it-IT" sz="2600" baseline="-25000"/>
              <a:t>2</a:t>
            </a:r>
            <a:r>
              <a:rPr lang="it-IT" sz="2600"/>
              <a:t>-T</a:t>
            </a:r>
            <a:r>
              <a:rPr lang="it-IT" sz="2600" baseline="-25000"/>
              <a:t>1</a:t>
            </a:r>
            <a:r>
              <a:rPr lang="it-IT" sz="2600"/>
              <a:t>) + nR(T</a:t>
            </a:r>
            <a:r>
              <a:rPr lang="it-IT" sz="2600" baseline="-25000"/>
              <a:t>2</a:t>
            </a:r>
            <a:r>
              <a:rPr lang="it-IT" sz="2600"/>
              <a:t>-T</a:t>
            </a:r>
            <a:r>
              <a:rPr lang="it-IT" sz="2600" baseline="-25000"/>
              <a:t>1</a:t>
            </a:r>
            <a:r>
              <a:rPr lang="it-IT" sz="2600"/>
              <a:t>)</a:t>
            </a:r>
          </a:p>
          <a:p>
            <a:pPr>
              <a:buFontTx/>
              <a:buNone/>
            </a:pPr>
            <a:r>
              <a:rPr lang="it-IT" sz="2600"/>
              <a:t>		</a:t>
            </a:r>
            <a:r>
              <a:rPr lang="it-IT" sz="2600">
                <a:solidFill>
                  <a:srgbClr val="CC0000"/>
                </a:solidFill>
              </a:rPr>
              <a:t>[per un g.p. p</a:t>
            </a:r>
            <a:r>
              <a:rPr lang="el-GR" sz="2600">
                <a:solidFill>
                  <a:srgbClr val="CC0000"/>
                </a:solidFill>
                <a:cs typeface="Arial" pitchFamily="34" charset="0"/>
              </a:rPr>
              <a:t>Δ</a:t>
            </a:r>
            <a:r>
              <a:rPr lang="it-IT" sz="2600">
                <a:solidFill>
                  <a:srgbClr val="CC0000"/>
                </a:solidFill>
                <a:cs typeface="Arial" pitchFamily="34" charset="0"/>
              </a:rPr>
              <a:t>V = nR</a:t>
            </a:r>
            <a:r>
              <a:rPr lang="el-GR" sz="2600">
                <a:solidFill>
                  <a:srgbClr val="CC0000"/>
                </a:solidFill>
                <a:cs typeface="Arial" pitchFamily="34" charset="0"/>
              </a:rPr>
              <a:t>Δ</a:t>
            </a:r>
            <a:r>
              <a:rPr lang="it-IT" sz="2600">
                <a:solidFill>
                  <a:srgbClr val="CC0000"/>
                </a:solidFill>
                <a:cs typeface="Arial" pitchFamily="34" charset="0"/>
              </a:rPr>
              <a:t>T]</a:t>
            </a:r>
          </a:p>
          <a:p>
            <a:pPr>
              <a:buFontTx/>
              <a:buNone/>
            </a:pPr>
            <a:r>
              <a:rPr lang="it-IT" sz="2600">
                <a:cs typeface="Arial" pitchFamily="34" charset="0"/>
              </a:rPr>
              <a:t>		   C</a:t>
            </a:r>
            <a:r>
              <a:rPr lang="it-IT" sz="2600" baseline="-25000">
                <a:cs typeface="Arial" pitchFamily="34" charset="0"/>
              </a:rPr>
              <a:t>p</a:t>
            </a:r>
            <a:r>
              <a:rPr lang="it-IT" sz="2600">
                <a:cs typeface="Arial" pitchFamily="34" charset="0"/>
              </a:rPr>
              <a:t> = 5/2 R</a:t>
            </a:r>
          </a:p>
          <a:p>
            <a:r>
              <a:rPr lang="it-IT" sz="2600">
                <a:cs typeface="Arial" pitchFamily="34" charset="0"/>
              </a:rPr>
              <a:t>solidi (6 g.d.l.), </a:t>
            </a:r>
            <a:r>
              <a:rPr lang="el-GR" sz="2600">
                <a:cs typeface="Arial" pitchFamily="34" charset="0"/>
              </a:rPr>
              <a:t>Δ</a:t>
            </a:r>
            <a:r>
              <a:rPr lang="it-IT" sz="2600">
                <a:cs typeface="Arial" pitchFamily="34" charset="0"/>
              </a:rPr>
              <a:t>V </a:t>
            </a:r>
            <a:r>
              <a:rPr lang="en-US" sz="2600">
                <a:latin typeface="Script MT Bold" pitchFamily="66" charset="0"/>
                <a:cs typeface="Arial" pitchFamily="34" charset="0"/>
              </a:rPr>
              <a:t>≈</a:t>
            </a:r>
            <a:r>
              <a:rPr lang="it-IT" sz="2600">
                <a:cs typeface="Arial" pitchFamily="34" charset="0"/>
              </a:rPr>
              <a:t> 0</a:t>
            </a:r>
          </a:p>
          <a:p>
            <a:pPr>
              <a:buFontTx/>
              <a:buNone/>
            </a:pPr>
            <a:r>
              <a:rPr lang="it-IT" sz="2600">
                <a:cs typeface="Arial" pitchFamily="34" charset="0"/>
              </a:rPr>
              <a:t>	Q = nC</a:t>
            </a:r>
            <a:r>
              <a:rPr lang="it-IT" sz="2600"/>
              <a:t>(T</a:t>
            </a:r>
            <a:r>
              <a:rPr lang="it-IT" sz="2600" baseline="-25000"/>
              <a:t>2</a:t>
            </a:r>
            <a:r>
              <a:rPr lang="it-IT" sz="2600"/>
              <a:t>-T</a:t>
            </a:r>
            <a:r>
              <a:rPr lang="it-IT" sz="2600" baseline="-25000"/>
              <a:t>1</a:t>
            </a:r>
            <a:r>
              <a:rPr lang="it-IT" sz="2600"/>
              <a:t>) = U</a:t>
            </a:r>
            <a:r>
              <a:rPr lang="it-IT" sz="2600" baseline="-25000"/>
              <a:t>2</a:t>
            </a:r>
            <a:r>
              <a:rPr lang="it-IT" sz="2600"/>
              <a:t>-U</a:t>
            </a:r>
            <a:r>
              <a:rPr lang="it-IT" sz="2600" baseline="-25000"/>
              <a:t>1</a:t>
            </a:r>
            <a:r>
              <a:rPr lang="it-IT" sz="2600"/>
              <a:t> + 0  = 3nR(T</a:t>
            </a:r>
            <a:r>
              <a:rPr lang="it-IT" sz="2600" baseline="-25000"/>
              <a:t>2</a:t>
            </a:r>
            <a:r>
              <a:rPr lang="it-IT" sz="2600"/>
              <a:t>-T</a:t>
            </a:r>
            <a:r>
              <a:rPr lang="it-IT" sz="2600" baseline="-25000"/>
              <a:t>1</a:t>
            </a:r>
            <a:r>
              <a:rPr lang="it-IT" sz="2600"/>
              <a:t>)            C = 3R</a:t>
            </a:r>
            <a:endParaRPr lang="it-IT"/>
          </a:p>
          <a:p>
            <a:pPr>
              <a:buFontTx/>
              <a:buNone/>
            </a:pPr>
            <a:endParaRPr lang="el-GR" sz="2600">
              <a:cs typeface="Arial" pitchFamily="34" charset="0"/>
            </a:endParaRPr>
          </a:p>
        </p:txBody>
      </p:sp>
      <p:sp>
        <p:nvSpPr>
          <p:cNvPr id="224260" name="AutoShape 4"/>
          <p:cNvSpPr>
            <a:spLocks noChangeArrowheads="1"/>
          </p:cNvSpPr>
          <p:nvPr/>
        </p:nvSpPr>
        <p:spPr bwMode="auto">
          <a:xfrm>
            <a:off x="755650" y="2492375"/>
            <a:ext cx="647700" cy="288925"/>
          </a:xfrm>
          <a:prstGeom prst="rightArrow">
            <a:avLst>
              <a:gd name="adj1" fmla="val 50000"/>
              <a:gd name="adj2" fmla="val 560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4262" name="Line 6"/>
          <p:cNvSpPr>
            <a:spLocks noChangeShapeType="1"/>
          </p:cNvSpPr>
          <p:nvPr/>
        </p:nvSpPr>
        <p:spPr bwMode="auto">
          <a:xfrm>
            <a:off x="4500563" y="2276475"/>
            <a:ext cx="36036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4263" name="AutoShape 7"/>
          <p:cNvSpPr>
            <a:spLocks noChangeArrowheads="1"/>
          </p:cNvSpPr>
          <p:nvPr/>
        </p:nvSpPr>
        <p:spPr bwMode="auto">
          <a:xfrm>
            <a:off x="755650" y="4797425"/>
            <a:ext cx="647700" cy="288925"/>
          </a:xfrm>
          <a:prstGeom prst="rightArrow">
            <a:avLst>
              <a:gd name="adj1" fmla="val 50000"/>
              <a:gd name="adj2" fmla="val 560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4264" name="Line 8"/>
          <p:cNvSpPr>
            <a:spLocks noChangeShapeType="1"/>
          </p:cNvSpPr>
          <p:nvPr/>
        </p:nvSpPr>
        <p:spPr bwMode="auto">
          <a:xfrm>
            <a:off x="4211638" y="6165850"/>
            <a:ext cx="36036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4265" name="AutoShape 9"/>
          <p:cNvSpPr>
            <a:spLocks noChangeArrowheads="1"/>
          </p:cNvSpPr>
          <p:nvPr/>
        </p:nvSpPr>
        <p:spPr bwMode="auto">
          <a:xfrm>
            <a:off x="6804025" y="5805488"/>
            <a:ext cx="647700" cy="288925"/>
          </a:xfrm>
          <a:prstGeom prst="rightArrow">
            <a:avLst>
              <a:gd name="adj1" fmla="val 50000"/>
              <a:gd name="adj2" fmla="val 560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4266" name="Text Box 10"/>
          <p:cNvSpPr txBox="1">
            <a:spLocks noChangeArrowheads="1"/>
          </p:cNvSpPr>
          <p:nvPr/>
        </p:nvSpPr>
        <p:spPr bwMode="auto">
          <a:xfrm>
            <a:off x="7696200" y="1674813"/>
            <a:ext cx="11001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2000">
                <a:solidFill>
                  <a:srgbClr val="FF0000"/>
                </a:solidFill>
              </a:rPr>
              <a:t>gas</a:t>
            </a:r>
          </a:p>
          <a:p>
            <a:pPr algn="ctr"/>
            <a:r>
              <a:rPr lang="it-IT" sz="2000">
                <a:solidFill>
                  <a:srgbClr val="FF0000"/>
                </a:solidFill>
              </a:rPr>
              <a:t>monoat.</a:t>
            </a:r>
          </a:p>
        </p:txBody>
      </p:sp>
      <p:sp>
        <p:nvSpPr>
          <p:cNvPr id="224267" name="Text Box 11"/>
          <p:cNvSpPr txBox="1">
            <a:spLocks noChangeArrowheads="1"/>
          </p:cNvSpPr>
          <p:nvPr/>
        </p:nvSpPr>
        <p:spPr bwMode="auto">
          <a:xfrm>
            <a:off x="7767638" y="3548063"/>
            <a:ext cx="11001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2000">
                <a:solidFill>
                  <a:srgbClr val="FF0000"/>
                </a:solidFill>
              </a:rPr>
              <a:t>gas</a:t>
            </a:r>
          </a:p>
          <a:p>
            <a:pPr algn="ctr"/>
            <a:r>
              <a:rPr lang="it-IT" sz="2000">
                <a:solidFill>
                  <a:srgbClr val="FF0000"/>
                </a:solidFill>
              </a:rPr>
              <a:t>monoat.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smtClean="0"/>
              <a:t>fln apr 12</a:t>
            </a:r>
            <a:endParaRPr lang="en-US"/>
          </a:p>
        </p:txBody>
      </p:sp>
      <p:sp>
        <p:nvSpPr>
          <p:cNvPr id="15" name="Slide Number Placeholder 5"/>
          <p:cNvSpPr>
            <a:spLocks noGrp="1"/>
          </p:cNvSpPr>
          <p:nvPr>
            <p:ph type="sldNum" sz="quarter" idx="12"/>
          </p:nvPr>
        </p:nvSpPr>
        <p:spPr/>
        <p:txBody>
          <a:bodyPr/>
          <a:lstStyle/>
          <a:p>
            <a:fld id="{B896BC00-45E9-484F-AE5A-C5A67DFE17E3}" type="slidenum">
              <a:rPr lang="en-US"/>
              <a:pPr/>
              <a:t>41</a:t>
            </a:fld>
            <a:endParaRPr lang="en-US"/>
          </a:p>
        </p:txBody>
      </p:sp>
      <p:sp>
        <p:nvSpPr>
          <p:cNvPr id="226306" name="Rectangle 2"/>
          <p:cNvSpPr>
            <a:spLocks noGrp="1" noChangeArrowheads="1"/>
          </p:cNvSpPr>
          <p:nvPr>
            <p:ph type="title"/>
          </p:nvPr>
        </p:nvSpPr>
        <p:spPr/>
        <p:txBody>
          <a:bodyPr/>
          <a:lstStyle/>
          <a:p>
            <a:r>
              <a:rPr lang="it-IT"/>
              <a:t>Calori molari dei gas (2)(*)</a:t>
            </a:r>
          </a:p>
        </p:txBody>
      </p:sp>
      <p:sp>
        <p:nvSpPr>
          <p:cNvPr id="226307" name="Rectangle 3"/>
          <p:cNvSpPr>
            <a:spLocks noGrp="1" noChangeArrowheads="1"/>
          </p:cNvSpPr>
          <p:nvPr>
            <p:ph type="body" idx="1"/>
          </p:nvPr>
        </p:nvSpPr>
        <p:spPr/>
        <p:txBody>
          <a:bodyPr/>
          <a:lstStyle/>
          <a:p>
            <a:r>
              <a:rPr lang="it-IT" sz="2600"/>
              <a:t>il rapporto C</a:t>
            </a:r>
            <a:r>
              <a:rPr lang="it-IT" sz="2600" baseline="-25000"/>
              <a:t>p</a:t>
            </a:r>
            <a:r>
              <a:rPr lang="it-IT" sz="2600"/>
              <a:t>/C</a:t>
            </a:r>
            <a:r>
              <a:rPr lang="it-IT" sz="2600" baseline="-25000"/>
              <a:t>V</a:t>
            </a:r>
            <a:r>
              <a:rPr lang="it-IT" sz="2600"/>
              <a:t> si indica con </a:t>
            </a:r>
            <a:r>
              <a:rPr lang="el-GR" sz="2600">
                <a:cs typeface="Arial" pitchFamily="34" charset="0"/>
              </a:rPr>
              <a:t>γ</a:t>
            </a:r>
            <a:r>
              <a:rPr lang="it-IT" sz="2600">
                <a:cs typeface="Arial" pitchFamily="34" charset="0"/>
              </a:rPr>
              <a:t>, per un gas monoatomico</a:t>
            </a:r>
          </a:p>
          <a:p>
            <a:pPr>
              <a:buFontTx/>
              <a:buNone/>
            </a:pPr>
            <a:r>
              <a:rPr lang="it-IT" sz="2600">
                <a:cs typeface="Arial" pitchFamily="34" charset="0"/>
              </a:rPr>
              <a:t>	</a:t>
            </a:r>
            <a:r>
              <a:rPr lang="el-GR" sz="2600">
                <a:cs typeface="Arial" pitchFamily="34" charset="0"/>
              </a:rPr>
              <a:t>γ</a:t>
            </a:r>
            <a:r>
              <a:rPr lang="it-IT" sz="2600">
                <a:cs typeface="Arial" pitchFamily="34" charset="0"/>
              </a:rPr>
              <a:t> = C</a:t>
            </a:r>
            <a:r>
              <a:rPr lang="it-IT" sz="2600" baseline="-25000">
                <a:cs typeface="Arial" pitchFamily="34" charset="0"/>
              </a:rPr>
              <a:t>p</a:t>
            </a:r>
            <a:r>
              <a:rPr lang="it-IT" sz="2600">
                <a:cs typeface="Arial" pitchFamily="34" charset="0"/>
              </a:rPr>
              <a:t>/C</a:t>
            </a:r>
            <a:r>
              <a:rPr lang="it-IT" sz="2600" baseline="-25000">
                <a:cs typeface="Arial" pitchFamily="34" charset="0"/>
              </a:rPr>
              <a:t>V</a:t>
            </a:r>
            <a:r>
              <a:rPr lang="it-IT" sz="2600">
                <a:cs typeface="Arial" pitchFamily="34" charset="0"/>
              </a:rPr>
              <a:t> = 5/2R/(3/2)R = 5/3 = 1.67</a:t>
            </a:r>
          </a:p>
          <a:p>
            <a:r>
              <a:rPr lang="it-IT" sz="2600">
                <a:cs typeface="Arial" pitchFamily="34" charset="0"/>
              </a:rPr>
              <a:t>molecole biatomiche (H</a:t>
            </a:r>
            <a:r>
              <a:rPr lang="it-IT" sz="2600" baseline="-25000">
                <a:cs typeface="Arial" pitchFamily="34" charset="0"/>
              </a:rPr>
              <a:t>2</a:t>
            </a:r>
            <a:r>
              <a:rPr lang="it-IT" sz="2600">
                <a:cs typeface="Arial" pitchFamily="34" charset="0"/>
              </a:rPr>
              <a:t>, N</a:t>
            </a:r>
            <a:r>
              <a:rPr lang="it-IT" sz="2600" baseline="-25000">
                <a:cs typeface="Arial" pitchFamily="34" charset="0"/>
              </a:rPr>
              <a:t>2</a:t>
            </a:r>
            <a:r>
              <a:rPr lang="it-IT" sz="2600">
                <a:cs typeface="Arial" pitchFamily="34" charset="0"/>
              </a:rPr>
              <a:t>, O</a:t>
            </a:r>
            <a:r>
              <a:rPr lang="it-IT" sz="2600" baseline="-25000">
                <a:cs typeface="Arial" pitchFamily="34" charset="0"/>
              </a:rPr>
              <a:t>2</a:t>
            </a:r>
            <a:r>
              <a:rPr lang="it-IT" sz="2600">
                <a:cs typeface="Arial" pitchFamily="34" charset="0"/>
              </a:rPr>
              <a:t>): bisogna aggiungere 2 g.d.l. per la rotazione ┴ all’asse della molecola </a:t>
            </a:r>
          </a:p>
          <a:p>
            <a:pPr>
              <a:buFontTx/>
              <a:buNone/>
            </a:pPr>
            <a:r>
              <a:rPr lang="it-IT" sz="2600">
                <a:cs typeface="Arial" pitchFamily="34" charset="0"/>
              </a:rPr>
              <a:t>		      C</a:t>
            </a:r>
            <a:r>
              <a:rPr lang="it-IT" sz="2600" baseline="-25000">
                <a:cs typeface="Arial" pitchFamily="34" charset="0"/>
              </a:rPr>
              <a:t>V</a:t>
            </a:r>
            <a:r>
              <a:rPr lang="it-IT" sz="2600">
                <a:cs typeface="Arial" pitchFamily="34" charset="0"/>
              </a:rPr>
              <a:t> = 5/2 R  ;        C</a:t>
            </a:r>
            <a:r>
              <a:rPr lang="it-IT" sz="2600" baseline="-25000">
                <a:cs typeface="Arial" pitchFamily="34" charset="0"/>
              </a:rPr>
              <a:t>p</a:t>
            </a:r>
            <a:r>
              <a:rPr lang="it-IT" sz="2600">
                <a:cs typeface="Arial" pitchFamily="34" charset="0"/>
              </a:rPr>
              <a:t> = 7/2 R</a:t>
            </a:r>
          </a:p>
          <a:p>
            <a:pPr>
              <a:buFontTx/>
              <a:buNone/>
            </a:pPr>
            <a:r>
              <a:rPr lang="it-IT" sz="2600">
                <a:cs typeface="Arial" pitchFamily="34" charset="0"/>
              </a:rPr>
              <a:t>		      </a:t>
            </a:r>
            <a:r>
              <a:rPr lang="el-GR" sz="2600">
                <a:cs typeface="Arial" pitchFamily="34" charset="0"/>
              </a:rPr>
              <a:t>γ</a:t>
            </a:r>
            <a:r>
              <a:rPr lang="it-IT" sz="2600">
                <a:cs typeface="Arial" pitchFamily="34" charset="0"/>
              </a:rPr>
              <a:t> = 7/5 = 1.4 </a:t>
            </a:r>
          </a:p>
          <a:p>
            <a:pPr>
              <a:buFontTx/>
              <a:buNone/>
            </a:pPr>
            <a:r>
              <a:rPr lang="it-IT" sz="2600">
                <a:cs typeface="Arial" pitchFamily="34" charset="0"/>
              </a:rPr>
              <a:t>	in accordo con i dati </a:t>
            </a:r>
          </a:p>
          <a:p>
            <a:pPr>
              <a:buFontTx/>
              <a:buNone/>
            </a:pPr>
            <a:r>
              <a:rPr lang="it-IT" sz="2600">
                <a:cs typeface="Arial" pitchFamily="34" charset="0"/>
              </a:rPr>
              <a:t>	a T non troppo grande,</a:t>
            </a:r>
          </a:p>
          <a:p>
            <a:pPr>
              <a:buFontTx/>
              <a:buNone/>
            </a:pPr>
            <a:r>
              <a:rPr lang="it-IT" sz="2600">
                <a:cs typeface="Arial" pitchFamily="34" charset="0"/>
              </a:rPr>
              <a:t>	altrimenti ci sono le </a:t>
            </a:r>
          </a:p>
          <a:p>
            <a:pPr>
              <a:buFontTx/>
              <a:buNone/>
            </a:pPr>
            <a:r>
              <a:rPr lang="it-IT" sz="2600">
                <a:cs typeface="Arial" pitchFamily="34" charset="0"/>
              </a:rPr>
              <a:t>	vibrazioni (altri 2 g.d.l.)</a:t>
            </a:r>
            <a:endParaRPr lang="el-GR">
              <a:cs typeface="Arial" pitchFamily="34" charset="0"/>
            </a:endParaRPr>
          </a:p>
        </p:txBody>
      </p:sp>
      <p:sp>
        <p:nvSpPr>
          <p:cNvPr id="226308" name="AutoShape 4"/>
          <p:cNvSpPr>
            <a:spLocks noChangeArrowheads="1"/>
          </p:cNvSpPr>
          <p:nvPr/>
        </p:nvSpPr>
        <p:spPr bwMode="auto">
          <a:xfrm>
            <a:off x="827088" y="3357563"/>
            <a:ext cx="792162" cy="360362"/>
          </a:xfrm>
          <a:prstGeom prst="rightArrow">
            <a:avLst>
              <a:gd name="adj1" fmla="val 50000"/>
              <a:gd name="adj2" fmla="val 549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26309" name="Picture 5" descr="img0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3933825"/>
            <a:ext cx="4465637" cy="2305050"/>
          </a:xfrm>
          <a:prstGeom prst="rect">
            <a:avLst/>
          </a:prstGeom>
          <a:noFill/>
          <a:extLst>
            <a:ext uri="{909E8E84-426E-40DD-AFC4-6F175D3DCCD1}">
              <a14:hiddenFill xmlns:a14="http://schemas.microsoft.com/office/drawing/2010/main">
                <a:solidFill>
                  <a:srgbClr val="FFFFFF"/>
                </a:solidFill>
              </a14:hiddenFill>
            </a:ext>
          </a:extLst>
        </p:spPr>
      </p:pic>
      <p:sp>
        <p:nvSpPr>
          <p:cNvPr id="226310" name="Line 6"/>
          <p:cNvSpPr>
            <a:spLocks noChangeShapeType="1"/>
          </p:cNvSpPr>
          <p:nvPr/>
        </p:nvSpPr>
        <p:spPr bwMode="auto">
          <a:xfrm flipV="1">
            <a:off x="3059113" y="1989138"/>
            <a:ext cx="144462" cy="28733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1" name="Line 7"/>
          <p:cNvSpPr>
            <a:spLocks noChangeShapeType="1"/>
          </p:cNvSpPr>
          <p:nvPr/>
        </p:nvSpPr>
        <p:spPr bwMode="auto">
          <a:xfrm flipV="1">
            <a:off x="4067175" y="1989138"/>
            <a:ext cx="144463" cy="28733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2" name="Line 8"/>
          <p:cNvSpPr>
            <a:spLocks noChangeShapeType="1"/>
          </p:cNvSpPr>
          <p:nvPr/>
        </p:nvSpPr>
        <p:spPr bwMode="auto">
          <a:xfrm flipV="1">
            <a:off x="2843213" y="1989138"/>
            <a:ext cx="73025" cy="287337"/>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3" name="Line 9"/>
          <p:cNvSpPr>
            <a:spLocks noChangeShapeType="1"/>
          </p:cNvSpPr>
          <p:nvPr/>
        </p:nvSpPr>
        <p:spPr bwMode="auto">
          <a:xfrm flipV="1">
            <a:off x="3779838" y="1989138"/>
            <a:ext cx="71437" cy="287337"/>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4" name="Text Box 10"/>
          <p:cNvSpPr txBox="1">
            <a:spLocks noChangeArrowheads="1"/>
          </p:cNvSpPr>
          <p:nvPr/>
        </p:nvSpPr>
        <p:spPr bwMode="auto">
          <a:xfrm>
            <a:off x="8388350" y="5805488"/>
            <a:ext cx="430213"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b="1"/>
              <a:t>(K)</a:t>
            </a:r>
          </a:p>
        </p:txBody>
      </p:sp>
      <p:sp>
        <p:nvSpPr>
          <p:cNvPr id="226315" name="Text Box 11"/>
          <p:cNvSpPr txBox="1">
            <a:spLocks noChangeArrowheads="1"/>
          </p:cNvSpPr>
          <p:nvPr/>
        </p:nvSpPr>
        <p:spPr bwMode="auto">
          <a:xfrm>
            <a:off x="4572000" y="4005263"/>
            <a:ext cx="3746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c</a:t>
            </a:r>
            <a:r>
              <a:rPr lang="it-IT" baseline="-25000"/>
              <a:t>v</a:t>
            </a:r>
          </a:p>
        </p:txBody>
      </p:sp>
      <p:sp>
        <p:nvSpPr>
          <p:cNvPr id="226316" name="Text Box 12"/>
          <p:cNvSpPr txBox="1">
            <a:spLocks noChangeArrowheads="1"/>
          </p:cNvSpPr>
          <p:nvPr/>
        </p:nvSpPr>
        <p:spPr bwMode="auto">
          <a:xfrm>
            <a:off x="447675" y="6256338"/>
            <a:ext cx="169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  facoltativo</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apr 12</a:t>
            </a:r>
            <a:endParaRPr lang="en-US"/>
          </a:p>
        </p:txBody>
      </p:sp>
      <p:sp>
        <p:nvSpPr>
          <p:cNvPr id="13" name="Slide Number Placeholder 5"/>
          <p:cNvSpPr>
            <a:spLocks noGrp="1"/>
          </p:cNvSpPr>
          <p:nvPr>
            <p:ph type="sldNum" sz="quarter" idx="12"/>
          </p:nvPr>
        </p:nvSpPr>
        <p:spPr/>
        <p:txBody>
          <a:bodyPr/>
          <a:lstStyle/>
          <a:p>
            <a:fld id="{7CDB059C-2336-433D-9B82-9021DD419AEC}" type="slidenum">
              <a:rPr lang="en-US"/>
              <a:pPr/>
              <a:t>42</a:t>
            </a:fld>
            <a:endParaRPr lang="en-US"/>
          </a:p>
        </p:txBody>
      </p:sp>
      <p:sp>
        <p:nvSpPr>
          <p:cNvPr id="227330" name="Rectangle 2"/>
          <p:cNvSpPr>
            <a:spLocks noGrp="1" noChangeArrowheads="1"/>
          </p:cNvSpPr>
          <p:nvPr>
            <p:ph type="title"/>
          </p:nvPr>
        </p:nvSpPr>
        <p:spPr>
          <a:xfrm>
            <a:off x="1403350" y="114300"/>
            <a:ext cx="7221538" cy="574675"/>
          </a:xfrm>
          <a:noFill/>
        </p:spPr>
        <p:txBody>
          <a:bodyPr/>
          <a:lstStyle/>
          <a:p>
            <a:r>
              <a:rPr lang="it-IT" sz="2600"/>
              <a:t>Trasformazioni adiabatiche, (isocore, isobare,) isoterme, cicliche, libere</a:t>
            </a:r>
            <a:r>
              <a:rPr lang="it-IT" sz="2400"/>
              <a:t> </a:t>
            </a:r>
          </a:p>
        </p:txBody>
      </p:sp>
      <p:sp>
        <p:nvSpPr>
          <p:cNvPr id="227331" name="Rectangle 3"/>
          <p:cNvSpPr>
            <a:spLocks noGrp="1" noChangeArrowheads="1"/>
          </p:cNvSpPr>
          <p:nvPr>
            <p:ph type="body" idx="1"/>
          </p:nvPr>
        </p:nvSpPr>
        <p:spPr>
          <a:xfrm>
            <a:off x="323850" y="1268413"/>
            <a:ext cx="8496300" cy="4968875"/>
          </a:xfrm>
        </p:spPr>
        <p:txBody>
          <a:bodyPr/>
          <a:lstStyle/>
          <a:p>
            <a:pPr>
              <a:buFontTx/>
              <a:buNone/>
            </a:pPr>
            <a:r>
              <a:rPr lang="it-IT" sz="2500">
                <a:solidFill>
                  <a:srgbClr val="9A6633"/>
                </a:solidFill>
                <a:latin typeface="Wingdings" pitchFamily="2" charset="2"/>
              </a:rPr>
              <a:t>Ø</a:t>
            </a:r>
            <a:r>
              <a:rPr lang="it-IT" sz="2500">
                <a:solidFill>
                  <a:srgbClr val="9A6633"/>
                </a:solidFill>
              </a:rPr>
              <a:t>adiabatiche : senza scambi di calore con l’esterno        (Q = 0     </a:t>
            </a:r>
            <a:r>
              <a:rPr lang="it-IT" sz="2500" b="1">
                <a:solidFill>
                  <a:srgbClr val="9A6633"/>
                </a:solidFill>
                <a:latin typeface="Symbol,Bold" charset="0"/>
              </a:rPr>
              <a:t>        </a:t>
            </a:r>
            <a:r>
              <a:rPr lang="it-IT" sz="2500">
                <a:solidFill>
                  <a:srgbClr val="9A6633"/>
                </a:solidFill>
                <a:latin typeface="Symbol" pitchFamily="18" charset="2"/>
              </a:rPr>
              <a:t>D</a:t>
            </a:r>
            <a:r>
              <a:rPr lang="it-IT" sz="2500">
                <a:solidFill>
                  <a:srgbClr val="9A6633"/>
                </a:solidFill>
              </a:rPr>
              <a:t>U = - </a:t>
            </a:r>
            <a:r>
              <a:rPr lang="en-US" sz="2500">
                <a:solidFill>
                  <a:srgbClr val="9A6633"/>
                </a:solidFill>
                <a:latin typeface="Script MT Bold" pitchFamily="66" charset="0"/>
              </a:rPr>
              <a:t>L</a:t>
            </a:r>
            <a:r>
              <a:rPr lang="it-IT" sz="2500">
                <a:solidFill>
                  <a:srgbClr val="9A6633"/>
                </a:solidFill>
              </a:rPr>
              <a:t>);</a:t>
            </a:r>
          </a:p>
          <a:p>
            <a:pPr>
              <a:buFontTx/>
              <a:buNone/>
            </a:pPr>
            <a:r>
              <a:rPr lang="it-IT" sz="2500">
                <a:solidFill>
                  <a:srgbClr val="3333CD"/>
                </a:solidFill>
                <a:latin typeface="Wingdings" pitchFamily="2" charset="2"/>
              </a:rPr>
              <a:t>Ø</a:t>
            </a:r>
            <a:r>
              <a:rPr lang="it-IT" sz="2500">
                <a:solidFill>
                  <a:srgbClr val="3333CD"/>
                </a:solidFill>
              </a:rPr>
              <a:t>isocore : senza cambiamenti di volume della sostanza (</a:t>
            </a:r>
            <a:r>
              <a:rPr lang="it-IT" sz="2500">
                <a:solidFill>
                  <a:srgbClr val="3333CD"/>
                </a:solidFill>
                <a:latin typeface="Symbol" pitchFamily="18" charset="2"/>
              </a:rPr>
              <a:t>D</a:t>
            </a:r>
            <a:r>
              <a:rPr lang="it-IT" sz="2500">
                <a:solidFill>
                  <a:srgbClr val="3333CD"/>
                </a:solidFill>
              </a:rPr>
              <a:t>V = 0 </a:t>
            </a:r>
            <a:r>
              <a:rPr lang="it-IT" sz="2500" b="1">
                <a:solidFill>
                  <a:srgbClr val="3333CD"/>
                </a:solidFill>
                <a:latin typeface="Symbol,Bold" charset="0"/>
              </a:rPr>
              <a:t>            </a:t>
            </a:r>
            <a:r>
              <a:rPr lang="en-US" sz="2500" b="1">
                <a:solidFill>
                  <a:srgbClr val="3333CD"/>
                </a:solidFill>
                <a:latin typeface="Script MT Bold" pitchFamily="66" charset="0"/>
              </a:rPr>
              <a:t>L</a:t>
            </a:r>
            <a:r>
              <a:rPr lang="it-IT" sz="2500">
                <a:solidFill>
                  <a:srgbClr val="3333CD"/>
                </a:solidFill>
              </a:rPr>
              <a:t> = 0   </a:t>
            </a:r>
            <a:r>
              <a:rPr lang="it-IT" sz="2500" b="1">
                <a:solidFill>
                  <a:srgbClr val="3333CD"/>
                </a:solidFill>
                <a:latin typeface="Symbol,Bold" charset="0"/>
              </a:rPr>
              <a:t>          </a:t>
            </a:r>
            <a:r>
              <a:rPr lang="it-IT" sz="2500">
                <a:solidFill>
                  <a:srgbClr val="3333CD"/>
                </a:solidFill>
                <a:latin typeface="Symbol" pitchFamily="18" charset="2"/>
              </a:rPr>
              <a:t>D</a:t>
            </a:r>
            <a:r>
              <a:rPr lang="it-IT" sz="2500">
                <a:solidFill>
                  <a:srgbClr val="3333CD"/>
                </a:solidFill>
              </a:rPr>
              <a:t>U = Q);        </a:t>
            </a:r>
            <a:r>
              <a:rPr lang="it-IT" sz="2200">
                <a:solidFill>
                  <a:srgbClr val="3333CD"/>
                </a:solidFill>
              </a:rPr>
              <a:t>già viste</a:t>
            </a:r>
          </a:p>
          <a:p>
            <a:pPr>
              <a:buFontTx/>
              <a:buNone/>
            </a:pPr>
            <a:r>
              <a:rPr lang="it-IT" sz="2500">
                <a:solidFill>
                  <a:srgbClr val="009A00"/>
                </a:solidFill>
                <a:latin typeface="Wingdings" pitchFamily="2" charset="2"/>
              </a:rPr>
              <a:t>Ø</a:t>
            </a:r>
            <a:r>
              <a:rPr lang="it-IT" sz="2500">
                <a:solidFill>
                  <a:srgbClr val="009A00"/>
                </a:solidFill>
              </a:rPr>
              <a:t>isobare : senza cambiamenti di pressione sulla sostanza (</a:t>
            </a:r>
            <a:r>
              <a:rPr lang="en-US" sz="2500">
                <a:solidFill>
                  <a:srgbClr val="009A00"/>
                </a:solidFill>
                <a:latin typeface="Script MT Bold" pitchFamily="66" charset="0"/>
              </a:rPr>
              <a:t>L</a:t>
            </a:r>
            <a:r>
              <a:rPr lang="it-IT" sz="2500">
                <a:solidFill>
                  <a:srgbClr val="009A00"/>
                </a:solidFill>
              </a:rPr>
              <a:t> = p </a:t>
            </a:r>
            <a:r>
              <a:rPr lang="it-IT" sz="2500">
                <a:solidFill>
                  <a:srgbClr val="009A00"/>
                </a:solidFill>
                <a:latin typeface="Symbol" pitchFamily="18" charset="2"/>
              </a:rPr>
              <a:t>D</a:t>
            </a:r>
            <a:r>
              <a:rPr lang="it-IT" sz="2500">
                <a:solidFill>
                  <a:srgbClr val="009A00"/>
                </a:solidFill>
              </a:rPr>
              <a:t>V  </a:t>
            </a:r>
            <a:r>
              <a:rPr lang="it-IT" sz="2500" b="1">
                <a:solidFill>
                  <a:srgbClr val="009A00"/>
                </a:solidFill>
                <a:latin typeface="Symbol,Bold" charset="0"/>
              </a:rPr>
              <a:t>           </a:t>
            </a:r>
            <a:r>
              <a:rPr lang="it-IT" sz="2500">
                <a:solidFill>
                  <a:srgbClr val="009A00"/>
                </a:solidFill>
                <a:latin typeface="Symbol" pitchFamily="18" charset="2"/>
              </a:rPr>
              <a:t>D</a:t>
            </a:r>
            <a:r>
              <a:rPr lang="it-IT" sz="2500">
                <a:solidFill>
                  <a:srgbClr val="009A00"/>
                </a:solidFill>
              </a:rPr>
              <a:t>U = Q - p </a:t>
            </a:r>
            <a:r>
              <a:rPr lang="it-IT" sz="2500">
                <a:solidFill>
                  <a:srgbClr val="009A00"/>
                </a:solidFill>
                <a:latin typeface="Symbol" pitchFamily="18" charset="2"/>
              </a:rPr>
              <a:t>D</a:t>
            </a:r>
            <a:r>
              <a:rPr lang="it-IT" sz="2500">
                <a:solidFill>
                  <a:srgbClr val="009A00"/>
                </a:solidFill>
              </a:rPr>
              <a:t>V</a:t>
            </a:r>
            <a:r>
              <a:rPr lang="it-IT" sz="2500" i="1">
                <a:solidFill>
                  <a:srgbClr val="009A00"/>
                </a:solidFill>
              </a:rPr>
              <a:t> </a:t>
            </a:r>
            <a:r>
              <a:rPr lang="it-IT" sz="2500">
                <a:solidFill>
                  <a:srgbClr val="009A00"/>
                </a:solidFill>
              </a:rPr>
              <a:t>);              </a:t>
            </a:r>
            <a:r>
              <a:rPr lang="it-IT" sz="2200">
                <a:solidFill>
                  <a:srgbClr val="009A00"/>
                </a:solidFill>
              </a:rPr>
              <a:t>già viste</a:t>
            </a:r>
          </a:p>
          <a:p>
            <a:pPr>
              <a:buFontTx/>
              <a:buNone/>
            </a:pPr>
            <a:r>
              <a:rPr lang="it-IT" sz="2500">
                <a:solidFill>
                  <a:srgbClr val="FF3300"/>
                </a:solidFill>
                <a:latin typeface="Wingdings" pitchFamily="2" charset="2"/>
              </a:rPr>
              <a:t>Ø</a:t>
            </a:r>
            <a:r>
              <a:rPr lang="it-IT" sz="2500">
                <a:solidFill>
                  <a:srgbClr val="FF3300"/>
                </a:solidFill>
              </a:rPr>
              <a:t>isoterme : a temperatura costante (dipende dalla sostanza, es. gas perfetto    </a:t>
            </a:r>
            <a:r>
              <a:rPr lang="it-IT" sz="2500" b="1">
                <a:solidFill>
                  <a:srgbClr val="FF3300"/>
                </a:solidFill>
                <a:latin typeface="Symbol,Bold" charset="0"/>
              </a:rPr>
              <a:t>        </a:t>
            </a:r>
            <a:r>
              <a:rPr lang="it-IT" sz="2500">
                <a:solidFill>
                  <a:srgbClr val="FF3300"/>
                </a:solidFill>
                <a:latin typeface="Symbol" pitchFamily="18" charset="2"/>
              </a:rPr>
              <a:t>D</a:t>
            </a:r>
            <a:r>
              <a:rPr lang="it-IT" sz="2500">
                <a:solidFill>
                  <a:srgbClr val="FF3300"/>
                </a:solidFill>
              </a:rPr>
              <a:t>U = 0        </a:t>
            </a:r>
            <a:r>
              <a:rPr lang="it-IT" sz="2500" b="1">
                <a:solidFill>
                  <a:srgbClr val="FF3300"/>
                </a:solidFill>
                <a:latin typeface="Symbol,Bold" charset="0"/>
              </a:rPr>
              <a:t>     </a:t>
            </a:r>
            <a:r>
              <a:rPr lang="it-IT" sz="2500">
                <a:solidFill>
                  <a:srgbClr val="FF3300"/>
                </a:solidFill>
              </a:rPr>
              <a:t>Q = </a:t>
            </a:r>
            <a:r>
              <a:rPr lang="en-US" sz="2500">
                <a:solidFill>
                  <a:srgbClr val="FF3300"/>
                </a:solidFill>
                <a:latin typeface="Script MT Bold" pitchFamily="66" charset="0"/>
              </a:rPr>
              <a:t>L</a:t>
            </a:r>
            <a:r>
              <a:rPr lang="it-IT" sz="2500">
                <a:solidFill>
                  <a:srgbClr val="FF3300"/>
                </a:solidFill>
              </a:rPr>
              <a:t> );</a:t>
            </a:r>
          </a:p>
          <a:p>
            <a:pPr>
              <a:buFontTx/>
              <a:buNone/>
            </a:pPr>
            <a:r>
              <a:rPr lang="it-IT" sz="2500">
                <a:solidFill>
                  <a:srgbClr val="000000"/>
                </a:solidFill>
                <a:latin typeface="Wingdings" pitchFamily="2" charset="2"/>
              </a:rPr>
              <a:t>Ø</a:t>
            </a:r>
            <a:r>
              <a:rPr lang="it-IT" sz="2500">
                <a:solidFill>
                  <a:srgbClr val="000000"/>
                </a:solidFill>
              </a:rPr>
              <a:t>cicliche : stato finale = stato iniziale : </a:t>
            </a:r>
            <a:r>
              <a:rPr lang="it-IT" sz="2500">
                <a:solidFill>
                  <a:srgbClr val="000000"/>
                </a:solidFill>
                <a:latin typeface="Symbol" pitchFamily="18" charset="2"/>
              </a:rPr>
              <a:t>D</a:t>
            </a:r>
            <a:r>
              <a:rPr lang="it-IT" sz="2500">
                <a:solidFill>
                  <a:srgbClr val="000000"/>
                </a:solidFill>
              </a:rPr>
              <a:t>U = 0 </a:t>
            </a:r>
            <a:r>
              <a:rPr lang="it-IT" sz="2500" b="1">
                <a:solidFill>
                  <a:srgbClr val="000000"/>
                </a:solidFill>
                <a:latin typeface="Symbol,Bold" charset="0"/>
              </a:rPr>
              <a:t>    </a:t>
            </a:r>
            <a:r>
              <a:rPr lang="it-IT" sz="2500">
                <a:solidFill>
                  <a:srgbClr val="000000"/>
                </a:solidFill>
              </a:rPr>
              <a:t>Q = </a:t>
            </a:r>
            <a:r>
              <a:rPr lang="en-US" sz="2500">
                <a:solidFill>
                  <a:srgbClr val="000000"/>
                </a:solidFill>
                <a:latin typeface="Script MT Bold" pitchFamily="66" charset="0"/>
              </a:rPr>
              <a:t>L</a:t>
            </a:r>
            <a:r>
              <a:rPr lang="it-IT" sz="2500">
                <a:solidFill>
                  <a:srgbClr val="000000"/>
                </a:solidFill>
              </a:rPr>
              <a:t>;</a:t>
            </a:r>
          </a:p>
          <a:p>
            <a:pPr>
              <a:buFontTx/>
              <a:buNone/>
            </a:pPr>
            <a:r>
              <a:rPr lang="it-IT" sz="2500">
                <a:solidFill>
                  <a:srgbClr val="FF33CD"/>
                </a:solidFill>
                <a:latin typeface="Wingdings" pitchFamily="2" charset="2"/>
              </a:rPr>
              <a:t>Ø</a:t>
            </a:r>
            <a:r>
              <a:rPr lang="it-IT" sz="2500">
                <a:solidFill>
                  <a:srgbClr val="FF33CD"/>
                </a:solidFill>
              </a:rPr>
              <a:t>libere (espansione libera) : p = 0 ; Q = </a:t>
            </a:r>
            <a:r>
              <a:rPr lang="en-US" sz="2500">
                <a:solidFill>
                  <a:srgbClr val="FF33CD"/>
                </a:solidFill>
                <a:latin typeface="Script MT Bold" pitchFamily="66" charset="0"/>
              </a:rPr>
              <a:t>L</a:t>
            </a:r>
            <a:r>
              <a:rPr lang="it-IT" sz="2500">
                <a:solidFill>
                  <a:srgbClr val="FF33CD"/>
                </a:solidFill>
              </a:rPr>
              <a:t> = 0 </a:t>
            </a:r>
            <a:r>
              <a:rPr lang="it-IT" sz="2500">
                <a:solidFill>
                  <a:srgbClr val="FF33CD"/>
                </a:solidFill>
                <a:latin typeface="Symbol" pitchFamily="18" charset="2"/>
              </a:rPr>
              <a:t>                           D</a:t>
            </a:r>
            <a:r>
              <a:rPr lang="it-IT" sz="2500">
                <a:solidFill>
                  <a:srgbClr val="FF33CD"/>
                </a:solidFill>
              </a:rPr>
              <a:t>U = 0.</a:t>
            </a:r>
            <a:endParaRPr lang="it-IT" sz="2500">
              <a:solidFill>
                <a:srgbClr val="000000"/>
              </a:solidFill>
            </a:endParaRPr>
          </a:p>
          <a:p>
            <a:endParaRPr lang="it-IT" sz="2500"/>
          </a:p>
        </p:txBody>
      </p:sp>
      <p:sp>
        <p:nvSpPr>
          <p:cNvPr id="227332" name="AutoShape 4"/>
          <p:cNvSpPr>
            <a:spLocks noChangeArrowheads="1"/>
          </p:cNvSpPr>
          <p:nvPr/>
        </p:nvSpPr>
        <p:spPr bwMode="auto">
          <a:xfrm>
            <a:off x="1835150" y="1773238"/>
            <a:ext cx="792163"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3" name="AutoShape 5"/>
          <p:cNvSpPr>
            <a:spLocks noChangeArrowheads="1"/>
          </p:cNvSpPr>
          <p:nvPr/>
        </p:nvSpPr>
        <p:spPr bwMode="auto">
          <a:xfrm>
            <a:off x="6659563" y="4292600"/>
            <a:ext cx="792162"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4" name="AutoShape 6"/>
          <p:cNvSpPr>
            <a:spLocks noChangeArrowheads="1"/>
          </p:cNvSpPr>
          <p:nvPr/>
        </p:nvSpPr>
        <p:spPr bwMode="auto">
          <a:xfrm>
            <a:off x="3851275" y="2636838"/>
            <a:ext cx="792163"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5" name="AutoShape 7"/>
          <p:cNvSpPr>
            <a:spLocks noChangeArrowheads="1"/>
          </p:cNvSpPr>
          <p:nvPr/>
        </p:nvSpPr>
        <p:spPr bwMode="auto">
          <a:xfrm>
            <a:off x="2051050" y="2636838"/>
            <a:ext cx="792163"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6" name="AutoShape 8"/>
          <p:cNvSpPr>
            <a:spLocks noChangeArrowheads="1"/>
          </p:cNvSpPr>
          <p:nvPr/>
        </p:nvSpPr>
        <p:spPr bwMode="auto">
          <a:xfrm>
            <a:off x="2268538" y="3500438"/>
            <a:ext cx="792162"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7" name="AutoShape 9"/>
          <p:cNvSpPr>
            <a:spLocks noChangeArrowheads="1"/>
          </p:cNvSpPr>
          <p:nvPr/>
        </p:nvSpPr>
        <p:spPr bwMode="auto">
          <a:xfrm>
            <a:off x="4572000" y="4292600"/>
            <a:ext cx="792163"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8" name="AutoShape 10"/>
          <p:cNvSpPr>
            <a:spLocks noChangeArrowheads="1"/>
          </p:cNvSpPr>
          <p:nvPr/>
        </p:nvSpPr>
        <p:spPr bwMode="auto">
          <a:xfrm>
            <a:off x="7164388" y="5157788"/>
            <a:ext cx="792162"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4"/>
          <p:cNvSpPr>
            <a:spLocks noGrp="1"/>
          </p:cNvSpPr>
          <p:nvPr>
            <p:ph type="ftr" sz="quarter" idx="11"/>
          </p:nvPr>
        </p:nvSpPr>
        <p:spPr/>
        <p:txBody>
          <a:bodyPr/>
          <a:lstStyle/>
          <a:p>
            <a:r>
              <a:rPr lang="en-US" smtClean="0"/>
              <a:t>fln apr 12</a:t>
            </a:r>
            <a:endParaRPr lang="en-US"/>
          </a:p>
        </p:txBody>
      </p:sp>
      <p:sp>
        <p:nvSpPr>
          <p:cNvPr id="24" name="Slide Number Placeholder 5"/>
          <p:cNvSpPr>
            <a:spLocks noGrp="1"/>
          </p:cNvSpPr>
          <p:nvPr>
            <p:ph type="sldNum" sz="quarter" idx="12"/>
          </p:nvPr>
        </p:nvSpPr>
        <p:spPr/>
        <p:txBody>
          <a:bodyPr/>
          <a:lstStyle/>
          <a:p>
            <a:fld id="{B94B856E-73AA-4DFD-9307-275C14047C59}" type="slidenum">
              <a:rPr lang="en-US"/>
              <a:pPr/>
              <a:t>43</a:t>
            </a:fld>
            <a:endParaRPr lang="en-US"/>
          </a:p>
        </p:txBody>
      </p:sp>
      <p:sp>
        <p:nvSpPr>
          <p:cNvPr id="228354" name="Rectangle 2"/>
          <p:cNvSpPr>
            <a:spLocks noGrp="1" noChangeArrowheads="1"/>
          </p:cNvSpPr>
          <p:nvPr>
            <p:ph type="title"/>
          </p:nvPr>
        </p:nvSpPr>
        <p:spPr>
          <a:xfrm>
            <a:off x="1403350" y="188913"/>
            <a:ext cx="7345363" cy="574675"/>
          </a:xfrm>
        </p:spPr>
        <p:txBody>
          <a:bodyPr/>
          <a:lstStyle/>
          <a:p>
            <a:r>
              <a:rPr lang="it-IT" sz="2600"/>
              <a:t>Rappresentazione grafica delle trasformazioni(*)</a:t>
            </a:r>
          </a:p>
        </p:txBody>
      </p:sp>
      <p:sp>
        <p:nvSpPr>
          <p:cNvPr id="228355" name="Rectangle 3"/>
          <p:cNvSpPr>
            <a:spLocks noGrp="1" noChangeArrowheads="1"/>
          </p:cNvSpPr>
          <p:nvPr>
            <p:ph type="body" idx="1"/>
          </p:nvPr>
        </p:nvSpPr>
        <p:spPr>
          <a:xfrm>
            <a:off x="323850" y="908050"/>
            <a:ext cx="8496300" cy="5184775"/>
          </a:xfrm>
        </p:spPr>
        <p:txBody>
          <a:bodyPr/>
          <a:lstStyle/>
          <a:p>
            <a:r>
              <a:rPr lang="it-IT" sz="2600">
                <a:solidFill>
                  <a:srgbClr val="990033"/>
                </a:solidFill>
              </a:rPr>
              <a:t>lavoro isotermo</a:t>
            </a:r>
            <a:r>
              <a:rPr lang="it-IT" sz="2600"/>
              <a:t> del g.p.                                                </a:t>
            </a:r>
            <a:r>
              <a:rPr lang="en-US" sz="2600">
                <a:latin typeface="Script MT Bold" pitchFamily="66" charset="0"/>
              </a:rPr>
              <a:t>L </a:t>
            </a:r>
            <a:r>
              <a:rPr lang="it-IT" sz="2600"/>
              <a:t>= </a:t>
            </a:r>
            <a:r>
              <a:rPr lang="it-IT" sz="2600">
                <a:cs typeface="Arial" pitchFamily="34" charset="0"/>
              </a:rPr>
              <a:t>∫</a:t>
            </a:r>
            <a:r>
              <a:rPr lang="it-IT" sz="2600" baseline="-25000">
                <a:cs typeface="Arial" pitchFamily="34" charset="0"/>
              </a:rPr>
              <a:t>V1</a:t>
            </a:r>
            <a:r>
              <a:rPr lang="it-IT" sz="2600" baseline="30000">
                <a:cs typeface="Arial" pitchFamily="34" charset="0"/>
              </a:rPr>
              <a:t>V2</a:t>
            </a:r>
            <a:r>
              <a:rPr lang="it-IT" sz="2600">
                <a:cs typeface="Arial" pitchFamily="34" charset="0"/>
              </a:rPr>
              <a:t>pdV =                                                               = nRT ∫</a:t>
            </a:r>
            <a:r>
              <a:rPr lang="it-IT" sz="2600" baseline="-25000">
                <a:cs typeface="Arial" pitchFamily="34" charset="0"/>
              </a:rPr>
              <a:t>V1</a:t>
            </a:r>
            <a:r>
              <a:rPr lang="it-IT" sz="2600" baseline="30000">
                <a:cs typeface="Arial" pitchFamily="34" charset="0"/>
              </a:rPr>
              <a:t>V2</a:t>
            </a:r>
            <a:r>
              <a:rPr lang="it-IT" sz="2600">
                <a:cs typeface="Arial" pitchFamily="34" charset="0"/>
              </a:rPr>
              <a:t>dV/ V =                                                        = nRTln(V</a:t>
            </a:r>
            <a:r>
              <a:rPr lang="it-IT" sz="2600" baseline="-25000">
                <a:cs typeface="Arial" pitchFamily="34" charset="0"/>
              </a:rPr>
              <a:t>2</a:t>
            </a:r>
            <a:r>
              <a:rPr lang="it-IT" sz="2600">
                <a:cs typeface="Arial" pitchFamily="34" charset="0"/>
              </a:rPr>
              <a:t>/ V</a:t>
            </a:r>
            <a:r>
              <a:rPr lang="it-IT" sz="2600" baseline="-25000">
                <a:cs typeface="Arial" pitchFamily="34" charset="0"/>
              </a:rPr>
              <a:t>1</a:t>
            </a:r>
            <a:r>
              <a:rPr lang="it-IT" sz="2600">
                <a:cs typeface="Arial" pitchFamily="34" charset="0"/>
              </a:rPr>
              <a:t>)                                                            (si usa p = nRT/ V,                                                        T = cost)</a:t>
            </a:r>
          </a:p>
          <a:p>
            <a:r>
              <a:rPr lang="it-IT" sz="2600">
                <a:cs typeface="Arial" pitchFamily="34" charset="0"/>
              </a:rPr>
              <a:t>le </a:t>
            </a:r>
            <a:r>
              <a:rPr lang="it-IT" sz="2600">
                <a:solidFill>
                  <a:srgbClr val="990033"/>
                </a:solidFill>
                <a:cs typeface="Arial" pitchFamily="34" charset="0"/>
              </a:rPr>
              <a:t>tr. adiabatiche</a:t>
            </a:r>
            <a:r>
              <a:rPr lang="it-IT" sz="2600">
                <a:cs typeface="Arial" pitchFamily="34" charset="0"/>
              </a:rPr>
              <a:t> hanno                                                    una pendenza maggiore                                              delle isoterme: pV</a:t>
            </a:r>
            <a:r>
              <a:rPr lang="el-GR" sz="2600" baseline="30000">
                <a:cs typeface="Arial" pitchFamily="34" charset="0"/>
              </a:rPr>
              <a:t>γ</a:t>
            </a:r>
            <a:r>
              <a:rPr lang="it-IT" sz="2600">
                <a:cs typeface="Arial" pitchFamily="34" charset="0"/>
              </a:rPr>
              <a:t> = cost    </a:t>
            </a:r>
          </a:p>
          <a:p>
            <a:r>
              <a:rPr lang="it-IT" sz="2600">
                <a:cs typeface="Arial" pitchFamily="34" charset="0"/>
              </a:rPr>
              <a:t>un es. di </a:t>
            </a:r>
            <a:r>
              <a:rPr lang="it-IT" sz="2600">
                <a:solidFill>
                  <a:srgbClr val="990033"/>
                </a:solidFill>
                <a:cs typeface="Arial" pitchFamily="34" charset="0"/>
              </a:rPr>
              <a:t>tr. ciclica</a:t>
            </a:r>
            <a:r>
              <a:rPr lang="it-IT" sz="2600">
                <a:cs typeface="Arial" pitchFamily="34" charset="0"/>
              </a:rPr>
              <a:t>: p</a:t>
            </a:r>
            <a:r>
              <a:rPr lang="it-IT" sz="2600" baseline="-25000">
                <a:cs typeface="Arial" pitchFamily="34" charset="0"/>
              </a:rPr>
              <a:t>1</a:t>
            </a:r>
            <a:r>
              <a:rPr lang="it-IT" sz="2600">
                <a:cs typeface="Arial" pitchFamily="34" charset="0"/>
              </a:rPr>
              <a:t>V</a:t>
            </a:r>
            <a:r>
              <a:rPr lang="it-IT" sz="2600" baseline="-25000">
                <a:cs typeface="Arial" pitchFamily="34" charset="0"/>
              </a:rPr>
              <a:t>1</a:t>
            </a:r>
            <a:r>
              <a:rPr lang="it-IT" sz="2600">
                <a:cs typeface="Arial" pitchFamily="34" charset="0"/>
              </a:rPr>
              <a:t>  →  p</a:t>
            </a:r>
            <a:r>
              <a:rPr lang="it-IT" sz="2600" baseline="-25000">
                <a:cs typeface="Arial" pitchFamily="34" charset="0"/>
              </a:rPr>
              <a:t>2</a:t>
            </a:r>
            <a:r>
              <a:rPr lang="it-IT" sz="2600">
                <a:cs typeface="Arial" pitchFamily="34" charset="0"/>
              </a:rPr>
              <a:t>V</a:t>
            </a:r>
            <a:r>
              <a:rPr lang="it-IT" sz="2600" baseline="-25000">
                <a:cs typeface="Arial" pitchFamily="34" charset="0"/>
              </a:rPr>
              <a:t>1</a:t>
            </a:r>
            <a:r>
              <a:rPr lang="it-IT" sz="2600">
                <a:cs typeface="Arial" pitchFamily="34" charset="0"/>
              </a:rPr>
              <a:t> →  p</a:t>
            </a:r>
            <a:r>
              <a:rPr lang="it-IT" sz="2600" baseline="-25000">
                <a:cs typeface="Arial" pitchFamily="34" charset="0"/>
              </a:rPr>
              <a:t>1</a:t>
            </a:r>
            <a:r>
              <a:rPr lang="it-IT" sz="2600">
                <a:cs typeface="Arial" pitchFamily="34" charset="0"/>
              </a:rPr>
              <a:t>V</a:t>
            </a:r>
            <a:r>
              <a:rPr lang="it-IT" sz="2600" baseline="-25000">
                <a:cs typeface="Arial" pitchFamily="34" charset="0"/>
              </a:rPr>
              <a:t>2 </a:t>
            </a:r>
            <a:r>
              <a:rPr lang="it-IT" sz="2600">
                <a:cs typeface="Arial" pitchFamily="34" charset="0"/>
              </a:rPr>
              <a:t> →  p</a:t>
            </a:r>
            <a:r>
              <a:rPr lang="it-IT" sz="2600" baseline="-25000">
                <a:cs typeface="Arial" pitchFamily="34" charset="0"/>
              </a:rPr>
              <a:t>1</a:t>
            </a:r>
            <a:r>
              <a:rPr lang="it-IT" sz="2600">
                <a:cs typeface="Arial" pitchFamily="34" charset="0"/>
              </a:rPr>
              <a:t>V</a:t>
            </a:r>
            <a:r>
              <a:rPr lang="it-IT" sz="2600" baseline="-25000">
                <a:cs typeface="Arial" pitchFamily="34" charset="0"/>
              </a:rPr>
              <a:t>1   </a:t>
            </a:r>
            <a:r>
              <a:rPr lang="it-IT" sz="2600">
                <a:cs typeface="Arial" pitchFamily="34" charset="0"/>
              </a:rPr>
              <a:t>(isocora-isoterma-isobara);    </a:t>
            </a:r>
            <a:r>
              <a:rPr lang="it-IT" sz="2600">
                <a:solidFill>
                  <a:srgbClr val="008000"/>
                </a:solidFill>
                <a:cs typeface="Arial" pitchFamily="34" charset="0"/>
              </a:rPr>
              <a:t>oppure p</a:t>
            </a:r>
            <a:r>
              <a:rPr lang="it-IT" sz="2600" baseline="-25000">
                <a:solidFill>
                  <a:srgbClr val="008000"/>
                </a:solidFill>
                <a:cs typeface="Arial" pitchFamily="34" charset="0"/>
              </a:rPr>
              <a:t>1</a:t>
            </a:r>
            <a:r>
              <a:rPr lang="it-IT" sz="2600">
                <a:solidFill>
                  <a:srgbClr val="008000"/>
                </a:solidFill>
                <a:cs typeface="Arial" pitchFamily="34" charset="0"/>
              </a:rPr>
              <a:t>V</a:t>
            </a:r>
            <a:r>
              <a:rPr lang="it-IT" sz="2600" baseline="-25000">
                <a:solidFill>
                  <a:srgbClr val="008000"/>
                </a:solidFill>
                <a:cs typeface="Arial" pitchFamily="34" charset="0"/>
              </a:rPr>
              <a:t>1</a:t>
            </a:r>
            <a:r>
              <a:rPr lang="it-IT" sz="2600">
                <a:solidFill>
                  <a:srgbClr val="008000"/>
                </a:solidFill>
                <a:cs typeface="Arial" pitchFamily="34" charset="0"/>
              </a:rPr>
              <a:t> → p</a:t>
            </a:r>
            <a:r>
              <a:rPr lang="it-IT" sz="2600" baseline="-25000">
                <a:solidFill>
                  <a:srgbClr val="008000"/>
                </a:solidFill>
                <a:cs typeface="Arial" pitchFamily="34" charset="0"/>
              </a:rPr>
              <a:t>2</a:t>
            </a:r>
            <a:r>
              <a:rPr lang="it-IT" sz="2600">
                <a:solidFill>
                  <a:srgbClr val="008000"/>
                </a:solidFill>
                <a:cs typeface="Arial" pitchFamily="34" charset="0"/>
              </a:rPr>
              <a:t>V</a:t>
            </a:r>
            <a:r>
              <a:rPr lang="it-IT" sz="2600" baseline="-25000">
                <a:solidFill>
                  <a:srgbClr val="008000"/>
                </a:solidFill>
                <a:cs typeface="Arial" pitchFamily="34" charset="0"/>
              </a:rPr>
              <a:t>1</a:t>
            </a:r>
            <a:r>
              <a:rPr lang="it-IT" sz="2600">
                <a:solidFill>
                  <a:srgbClr val="008000"/>
                </a:solidFill>
                <a:cs typeface="Arial" pitchFamily="34" charset="0"/>
              </a:rPr>
              <a:t>→ p</a:t>
            </a:r>
            <a:r>
              <a:rPr lang="it-IT" sz="2600" baseline="-25000">
                <a:solidFill>
                  <a:srgbClr val="008000"/>
                </a:solidFill>
                <a:cs typeface="Arial" pitchFamily="34" charset="0"/>
              </a:rPr>
              <a:t>2</a:t>
            </a:r>
            <a:r>
              <a:rPr lang="it-IT" sz="2600">
                <a:solidFill>
                  <a:srgbClr val="008000"/>
                </a:solidFill>
                <a:cs typeface="Arial" pitchFamily="34" charset="0"/>
              </a:rPr>
              <a:t>V</a:t>
            </a:r>
            <a:r>
              <a:rPr lang="it-IT" sz="2600" baseline="-25000">
                <a:solidFill>
                  <a:srgbClr val="008000"/>
                </a:solidFill>
                <a:cs typeface="Arial" pitchFamily="34" charset="0"/>
              </a:rPr>
              <a:t>2</a:t>
            </a:r>
            <a:r>
              <a:rPr lang="it-IT" sz="2600">
                <a:solidFill>
                  <a:srgbClr val="008000"/>
                </a:solidFill>
                <a:cs typeface="Arial" pitchFamily="34" charset="0"/>
              </a:rPr>
              <a:t>→p</a:t>
            </a:r>
            <a:r>
              <a:rPr lang="it-IT" sz="2600" baseline="-25000">
                <a:solidFill>
                  <a:srgbClr val="008000"/>
                </a:solidFill>
                <a:cs typeface="Arial" pitchFamily="34" charset="0"/>
              </a:rPr>
              <a:t>1</a:t>
            </a:r>
            <a:r>
              <a:rPr lang="it-IT" sz="2600">
                <a:solidFill>
                  <a:srgbClr val="008000"/>
                </a:solidFill>
                <a:cs typeface="Arial" pitchFamily="34" charset="0"/>
              </a:rPr>
              <a:t>V</a:t>
            </a:r>
            <a:r>
              <a:rPr lang="it-IT" sz="2600" baseline="-25000">
                <a:solidFill>
                  <a:srgbClr val="008000"/>
                </a:solidFill>
                <a:cs typeface="Arial" pitchFamily="34" charset="0"/>
              </a:rPr>
              <a:t>2</a:t>
            </a:r>
            <a:r>
              <a:rPr lang="it-IT" sz="2600">
                <a:solidFill>
                  <a:srgbClr val="008000"/>
                </a:solidFill>
                <a:cs typeface="Arial" pitchFamily="34" charset="0"/>
              </a:rPr>
              <a:t>→p</a:t>
            </a:r>
            <a:r>
              <a:rPr lang="it-IT" sz="2600" baseline="-25000">
                <a:solidFill>
                  <a:srgbClr val="008000"/>
                </a:solidFill>
                <a:cs typeface="Arial" pitchFamily="34" charset="0"/>
              </a:rPr>
              <a:t>1</a:t>
            </a:r>
            <a:r>
              <a:rPr lang="it-IT" sz="2600">
                <a:solidFill>
                  <a:srgbClr val="008000"/>
                </a:solidFill>
                <a:cs typeface="Arial" pitchFamily="34" charset="0"/>
              </a:rPr>
              <a:t>V</a:t>
            </a:r>
            <a:r>
              <a:rPr lang="it-IT" sz="2600" baseline="-25000">
                <a:solidFill>
                  <a:srgbClr val="008000"/>
                </a:solidFill>
                <a:cs typeface="Arial" pitchFamily="34" charset="0"/>
              </a:rPr>
              <a:t>1</a:t>
            </a:r>
            <a:r>
              <a:rPr lang="it-IT" sz="2600">
                <a:solidFill>
                  <a:srgbClr val="008000"/>
                </a:solidFill>
                <a:cs typeface="Arial" pitchFamily="34" charset="0"/>
              </a:rPr>
              <a:t>  </a:t>
            </a:r>
            <a:r>
              <a:rPr lang="en-US" sz="2600">
                <a:solidFill>
                  <a:srgbClr val="008000"/>
                </a:solidFill>
                <a:latin typeface="Script MT Bold" pitchFamily="66" charset="0"/>
                <a:cs typeface="Arial" pitchFamily="34" charset="0"/>
              </a:rPr>
              <a:t>L </a:t>
            </a:r>
            <a:r>
              <a:rPr lang="it-IT" sz="2600">
                <a:solidFill>
                  <a:srgbClr val="008000"/>
                </a:solidFill>
                <a:cs typeface="Arial" pitchFamily="34" charset="0"/>
              </a:rPr>
              <a:t>= (p</a:t>
            </a:r>
            <a:r>
              <a:rPr lang="it-IT" sz="2600" baseline="-25000">
                <a:solidFill>
                  <a:srgbClr val="008000"/>
                </a:solidFill>
                <a:cs typeface="Arial" pitchFamily="34" charset="0"/>
              </a:rPr>
              <a:t>1</a:t>
            </a:r>
            <a:r>
              <a:rPr lang="it-IT" sz="2600">
                <a:solidFill>
                  <a:srgbClr val="008000"/>
                </a:solidFill>
                <a:cs typeface="Arial" pitchFamily="34" charset="0"/>
              </a:rPr>
              <a:t>-p</a:t>
            </a:r>
            <a:r>
              <a:rPr lang="it-IT" sz="2600" baseline="-25000">
                <a:solidFill>
                  <a:srgbClr val="008000"/>
                </a:solidFill>
                <a:cs typeface="Arial" pitchFamily="34" charset="0"/>
              </a:rPr>
              <a:t>2</a:t>
            </a:r>
            <a:r>
              <a:rPr lang="it-IT" sz="2600">
                <a:solidFill>
                  <a:srgbClr val="008000"/>
                </a:solidFill>
                <a:cs typeface="Arial" pitchFamily="34" charset="0"/>
              </a:rPr>
              <a:t>)(V</a:t>
            </a:r>
            <a:r>
              <a:rPr lang="it-IT" sz="2600" baseline="-25000">
                <a:solidFill>
                  <a:srgbClr val="008000"/>
                </a:solidFill>
                <a:cs typeface="Arial" pitchFamily="34" charset="0"/>
              </a:rPr>
              <a:t>2</a:t>
            </a:r>
            <a:r>
              <a:rPr lang="it-IT" sz="2600">
                <a:solidFill>
                  <a:srgbClr val="008000"/>
                </a:solidFill>
                <a:cs typeface="Arial" pitchFamily="34" charset="0"/>
              </a:rPr>
              <a:t>-V</a:t>
            </a:r>
            <a:r>
              <a:rPr lang="it-IT" sz="2600" baseline="-25000">
                <a:solidFill>
                  <a:srgbClr val="008000"/>
                </a:solidFill>
                <a:cs typeface="Arial" pitchFamily="34" charset="0"/>
              </a:rPr>
              <a:t>1</a:t>
            </a:r>
            <a:r>
              <a:rPr lang="it-IT" sz="2600">
                <a:solidFill>
                  <a:srgbClr val="008000"/>
                </a:solidFill>
                <a:cs typeface="Arial" pitchFamily="34" charset="0"/>
              </a:rPr>
              <a:t>)</a:t>
            </a:r>
            <a:r>
              <a:rPr lang="it-IT" sz="2600">
                <a:cs typeface="Arial" pitchFamily="34" charset="0"/>
              </a:rPr>
              <a:t> </a:t>
            </a:r>
            <a:r>
              <a:rPr lang="it-IT" sz="2600">
                <a:solidFill>
                  <a:srgbClr val="FF0066"/>
                </a:solidFill>
                <a:cs typeface="Arial" pitchFamily="34" charset="0"/>
              </a:rPr>
              <a:t>area del ciclo, vero in generale</a:t>
            </a:r>
            <a:r>
              <a:rPr lang="it-IT" sz="3000">
                <a:solidFill>
                  <a:srgbClr val="FF0066"/>
                </a:solidFill>
                <a:cs typeface="Arial" pitchFamily="34" charset="0"/>
              </a:rPr>
              <a:t> </a:t>
            </a:r>
          </a:p>
        </p:txBody>
      </p:sp>
      <p:sp>
        <p:nvSpPr>
          <p:cNvPr id="228357" name="Line 5"/>
          <p:cNvSpPr>
            <a:spLocks noChangeShapeType="1"/>
          </p:cNvSpPr>
          <p:nvPr/>
        </p:nvSpPr>
        <p:spPr bwMode="auto">
          <a:xfrm>
            <a:off x="5003800" y="1412875"/>
            <a:ext cx="0" cy="266382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58" name="Line 6"/>
          <p:cNvSpPr>
            <a:spLocks noChangeShapeType="1"/>
          </p:cNvSpPr>
          <p:nvPr/>
        </p:nvSpPr>
        <p:spPr bwMode="auto">
          <a:xfrm>
            <a:off x="5003800" y="4076700"/>
            <a:ext cx="34559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61" name="Freeform 9"/>
          <p:cNvSpPr>
            <a:spLocks/>
          </p:cNvSpPr>
          <p:nvPr/>
        </p:nvSpPr>
        <p:spPr bwMode="auto">
          <a:xfrm>
            <a:off x="5292725" y="2133600"/>
            <a:ext cx="2016125" cy="1582738"/>
          </a:xfrm>
          <a:custGeom>
            <a:avLst/>
            <a:gdLst>
              <a:gd name="T0" fmla="*/ 0 w 1739"/>
              <a:gd name="T1" fmla="*/ 0 h 1316"/>
              <a:gd name="T2" fmla="*/ 118 w 1739"/>
              <a:gd name="T3" fmla="*/ 274 h 1316"/>
              <a:gd name="T4" fmla="*/ 155 w 1739"/>
              <a:gd name="T5" fmla="*/ 356 h 1316"/>
              <a:gd name="T6" fmla="*/ 219 w 1739"/>
              <a:gd name="T7" fmla="*/ 448 h 1316"/>
              <a:gd name="T8" fmla="*/ 256 w 1739"/>
              <a:gd name="T9" fmla="*/ 503 h 1316"/>
              <a:gd name="T10" fmla="*/ 329 w 1739"/>
              <a:gd name="T11" fmla="*/ 585 h 1316"/>
              <a:gd name="T12" fmla="*/ 356 w 1739"/>
              <a:gd name="T13" fmla="*/ 631 h 1316"/>
              <a:gd name="T14" fmla="*/ 411 w 1739"/>
              <a:gd name="T15" fmla="*/ 667 h 1316"/>
              <a:gd name="T16" fmla="*/ 475 w 1739"/>
              <a:gd name="T17" fmla="*/ 731 h 1316"/>
              <a:gd name="T18" fmla="*/ 539 w 1739"/>
              <a:gd name="T19" fmla="*/ 795 h 1316"/>
              <a:gd name="T20" fmla="*/ 576 w 1739"/>
              <a:gd name="T21" fmla="*/ 841 h 1316"/>
              <a:gd name="T22" fmla="*/ 594 w 1739"/>
              <a:gd name="T23" fmla="*/ 868 h 1316"/>
              <a:gd name="T24" fmla="*/ 667 w 1739"/>
              <a:gd name="T25" fmla="*/ 932 h 1316"/>
              <a:gd name="T26" fmla="*/ 841 w 1739"/>
              <a:gd name="T27" fmla="*/ 1042 h 1316"/>
              <a:gd name="T28" fmla="*/ 886 w 1739"/>
              <a:gd name="T29" fmla="*/ 1079 h 1316"/>
              <a:gd name="T30" fmla="*/ 996 w 1739"/>
              <a:gd name="T31" fmla="*/ 1124 h 1316"/>
              <a:gd name="T32" fmla="*/ 1115 w 1739"/>
              <a:gd name="T33" fmla="*/ 1170 h 1316"/>
              <a:gd name="T34" fmla="*/ 1334 w 1739"/>
              <a:gd name="T35" fmla="*/ 1207 h 1316"/>
              <a:gd name="T36" fmla="*/ 1526 w 1739"/>
              <a:gd name="T37" fmla="*/ 1271 h 1316"/>
              <a:gd name="T38" fmla="*/ 1664 w 1739"/>
              <a:gd name="T39" fmla="*/ 1280 h 1316"/>
              <a:gd name="T40" fmla="*/ 1718 w 1739"/>
              <a:gd name="T41" fmla="*/ 1316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9" h="1316">
                <a:moveTo>
                  <a:pt x="0" y="0"/>
                </a:moveTo>
                <a:cubicBezTo>
                  <a:pt x="15" y="106"/>
                  <a:pt x="41" y="197"/>
                  <a:pt x="118" y="274"/>
                </a:cubicBezTo>
                <a:cubicBezTo>
                  <a:pt x="129" y="304"/>
                  <a:pt x="137" y="329"/>
                  <a:pt x="155" y="356"/>
                </a:cubicBezTo>
                <a:cubicBezTo>
                  <a:pt x="169" y="399"/>
                  <a:pt x="194" y="414"/>
                  <a:pt x="219" y="448"/>
                </a:cubicBezTo>
                <a:cubicBezTo>
                  <a:pt x="232" y="466"/>
                  <a:pt x="256" y="503"/>
                  <a:pt x="256" y="503"/>
                </a:cubicBezTo>
                <a:cubicBezTo>
                  <a:pt x="268" y="539"/>
                  <a:pt x="301" y="559"/>
                  <a:pt x="329" y="585"/>
                </a:cubicBezTo>
                <a:cubicBezTo>
                  <a:pt x="337" y="610"/>
                  <a:pt x="335" y="615"/>
                  <a:pt x="356" y="631"/>
                </a:cubicBezTo>
                <a:cubicBezTo>
                  <a:pt x="374" y="644"/>
                  <a:pt x="411" y="667"/>
                  <a:pt x="411" y="667"/>
                </a:cubicBezTo>
                <a:cubicBezTo>
                  <a:pt x="431" y="697"/>
                  <a:pt x="445" y="711"/>
                  <a:pt x="475" y="731"/>
                </a:cubicBezTo>
                <a:cubicBezTo>
                  <a:pt x="495" y="761"/>
                  <a:pt x="509" y="775"/>
                  <a:pt x="539" y="795"/>
                </a:cubicBezTo>
                <a:cubicBezTo>
                  <a:pt x="556" y="849"/>
                  <a:pt x="534" y="800"/>
                  <a:pt x="576" y="841"/>
                </a:cubicBezTo>
                <a:cubicBezTo>
                  <a:pt x="584" y="849"/>
                  <a:pt x="587" y="860"/>
                  <a:pt x="594" y="868"/>
                </a:cubicBezTo>
                <a:cubicBezTo>
                  <a:pt x="668" y="952"/>
                  <a:pt x="612" y="887"/>
                  <a:pt x="667" y="932"/>
                </a:cubicBezTo>
                <a:cubicBezTo>
                  <a:pt x="722" y="978"/>
                  <a:pt x="772" y="1020"/>
                  <a:pt x="841" y="1042"/>
                </a:cubicBezTo>
                <a:cubicBezTo>
                  <a:pt x="857" y="1053"/>
                  <a:pt x="869" y="1070"/>
                  <a:pt x="886" y="1079"/>
                </a:cubicBezTo>
                <a:cubicBezTo>
                  <a:pt x="896" y="1084"/>
                  <a:pt x="980" y="1119"/>
                  <a:pt x="996" y="1124"/>
                </a:cubicBezTo>
                <a:cubicBezTo>
                  <a:pt x="1028" y="1158"/>
                  <a:pt x="1071" y="1161"/>
                  <a:pt x="1115" y="1170"/>
                </a:cubicBezTo>
                <a:cubicBezTo>
                  <a:pt x="1188" y="1186"/>
                  <a:pt x="1260" y="1195"/>
                  <a:pt x="1334" y="1207"/>
                </a:cubicBezTo>
                <a:cubicBezTo>
                  <a:pt x="1383" y="1223"/>
                  <a:pt x="1476" y="1265"/>
                  <a:pt x="1526" y="1271"/>
                </a:cubicBezTo>
                <a:cubicBezTo>
                  <a:pt x="1572" y="1276"/>
                  <a:pt x="1618" y="1277"/>
                  <a:pt x="1664" y="1280"/>
                </a:cubicBezTo>
                <a:cubicBezTo>
                  <a:pt x="1695" y="1290"/>
                  <a:pt x="1739" y="1277"/>
                  <a:pt x="1718" y="1316"/>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64" name="Freeform 12"/>
          <p:cNvSpPr>
            <a:spLocks/>
          </p:cNvSpPr>
          <p:nvPr/>
        </p:nvSpPr>
        <p:spPr bwMode="auto">
          <a:xfrm>
            <a:off x="5724525" y="1700213"/>
            <a:ext cx="1871663" cy="1439862"/>
          </a:xfrm>
          <a:custGeom>
            <a:avLst/>
            <a:gdLst>
              <a:gd name="T0" fmla="*/ 0 w 1739"/>
              <a:gd name="T1" fmla="*/ 0 h 1316"/>
              <a:gd name="T2" fmla="*/ 118 w 1739"/>
              <a:gd name="T3" fmla="*/ 274 h 1316"/>
              <a:gd name="T4" fmla="*/ 155 w 1739"/>
              <a:gd name="T5" fmla="*/ 356 h 1316"/>
              <a:gd name="T6" fmla="*/ 219 w 1739"/>
              <a:gd name="T7" fmla="*/ 448 h 1316"/>
              <a:gd name="T8" fmla="*/ 256 w 1739"/>
              <a:gd name="T9" fmla="*/ 503 h 1316"/>
              <a:gd name="T10" fmla="*/ 329 w 1739"/>
              <a:gd name="T11" fmla="*/ 585 h 1316"/>
              <a:gd name="T12" fmla="*/ 356 w 1739"/>
              <a:gd name="T13" fmla="*/ 631 h 1316"/>
              <a:gd name="T14" fmla="*/ 411 w 1739"/>
              <a:gd name="T15" fmla="*/ 667 h 1316"/>
              <a:gd name="T16" fmla="*/ 475 w 1739"/>
              <a:gd name="T17" fmla="*/ 731 h 1316"/>
              <a:gd name="T18" fmla="*/ 539 w 1739"/>
              <a:gd name="T19" fmla="*/ 795 h 1316"/>
              <a:gd name="T20" fmla="*/ 576 w 1739"/>
              <a:gd name="T21" fmla="*/ 841 h 1316"/>
              <a:gd name="T22" fmla="*/ 594 w 1739"/>
              <a:gd name="T23" fmla="*/ 868 h 1316"/>
              <a:gd name="T24" fmla="*/ 667 w 1739"/>
              <a:gd name="T25" fmla="*/ 932 h 1316"/>
              <a:gd name="T26" fmla="*/ 841 w 1739"/>
              <a:gd name="T27" fmla="*/ 1042 h 1316"/>
              <a:gd name="T28" fmla="*/ 886 w 1739"/>
              <a:gd name="T29" fmla="*/ 1079 h 1316"/>
              <a:gd name="T30" fmla="*/ 996 w 1739"/>
              <a:gd name="T31" fmla="*/ 1124 h 1316"/>
              <a:gd name="T32" fmla="*/ 1115 w 1739"/>
              <a:gd name="T33" fmla="*/ 1170 h 1316"/>
              <a:gd name="T34" fmla="*/ 1334 w 1739"/>
              <a:gd name="T35" fmla="*/ 1207 h 1316"/>
              <a:gd name="T36" fmla="*/ 1526 w 1739"/>
              <a:gd name="T37" fmla="*/ 1271 h 1316"/>
              <a:gd name="T38" fmla="*/ 1664 w 1739"/>
              <a:gd name="T39" fmla="*/ 1280 h 1316"/>
              <a:gd name="T40" fmla="*/ 1718 w 1739"/>
              <a:gd name="T41" fmla="*/ 1316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9" h="1316">
                <a:moveTo>
                  <a:pt x="0" y="0"/>
                </a:moveTo>
                <a:cubicBezTo>
                  <a:pt x="15" y="106"/>
                  <a:pt x="41" y="197"/>
                  <a:pt x="118" y="274"/>
                </a:cubicBezTo>
                <a:cubicBezTo>
                  <a:pt x="129" y="304"/>
                  <a:pt x="137" y="329"/>
                  <a:pt x="155" y="356"/>
                </a:cubicBezTo>
                <a:cubicBezTo>
                  <a:pt x="169" y="399"/>
                  <a:pt x="194" y="414"/>
                  <a:pt x="219" y="448"/>
                </a:cubicBezTo>
                <a:cubicBezTo>
                  <a:pt x="232" y="466"/>
                  <a:pt x="256" y="503"/>
                  <a:pt x="256" y="503"/>
                </a:cubicBezTo>
                <a:cubicBezTo>
                  <a:pt x="268" y="539"/>
                  <a:pt x="301" y="559"/>
                  <a:pt x="329" y="585"/>
                </a:cubicBezTo>
                <a:cubicBezTo>
                  <a:pt x="337" y="610"/>
                  <a:pt x="335" y="615"/>
                  <a:pt x="356" y="631"/>
                </a:cubicBezTo>
                <a:cubicBezTo>
                  <a:pt x="374" y="644"/>
                  <a:pt x="411" y="667"/>
                  <a:pt x="411" y="667"/>
                </a:cubicBezTo>
                <a:cubicBezTo>
                  <a:pt x="431" y="697"/>
                  <a:pt x="445" y="711"/>
                  <a:pt x="475" y="731"/>
                </a:cubicBezTo>
                <a:cubicBezTo>
                  <a:pt x="495" y="761"/>
                  <a:pt x="509" y="775"/>
                  <a:pt x="539" y="795"/>
                </a:cubicBezTo>
                <a:cubicBezTo>
                  <a:pt x="556" y="849"/>
                  <a:pt x="534" y="800"/>
                  <a:pt x="576" y="841"/>
                </a:cubicBezTo>
                <a:cubicBezTo>
                  <a:pt x="584" y="849"/>
                  <a:pt x="587" y="860"/>
                  <a:pt x="594" y="868"/>
                </a:cubicBezTo>
                <a:cubicBezTo>
                  <a:pt x="668" y="952"/>
                  <a:pt x="612" y="887"/>
                  <a:pt x="667" y="932"/>
                </a:cubicBezTo>
                <a:cubicBezTo>
                  <a:pt x="722" y="978"/>
                  <a:pt x="772" y="1020"/>
                  <a:pt x="841" y="1042"/>
                </a:cubicBezTo>
                <a:cubicBezTo>
                  <a:pt x="857" y="1053"/>
                  <a:pt x="869" y="1070"/>
                  <a:pt x="886" y="1079"/>
                </a:cubicBezTo>
                <a:cubicBezTo>
                  <a:pt x="896" y="1084"/>
                  <a:pt x="980" y="1119"/>
                  <a:pt x="996" y="1124"/>
                </a:cubicBezTo>
                <a:cubicBezTo>
                  <a:pt x="1028" y="1158"/>
                  <a:pt x="1071" y="1161"/>
                  <a:pt x="1115" y="1170"/>
                </a:cubicBezTo>
                <a:cubicBezTo>
                  <a:pt x="1188" y="1186"/>
                  <a:pt x="1260" y="1195"/>
                  <a:pt x="1334" y="1207"/>
                </a:cubicBezTo>
                <a:cubicBezTo>
                  <a:pt x="1383" y="1223"/>
                  <a:pt x="1476" y="1265"/>
                  <a:pt x="1526" y="1271"/>
                </a:cubicBezTo>
                <a:cubicBezTo>
                  <a:pt x="1572" y="1276"/>
                  <a:pt x="1618" y="1277"/>
                  <a:pt x="1664" y="1280"/>
                </a:cubicBezTo>
                <a:cubicBezTo>
                  <a:pt x="1695" y="1290"/>
                  <a:pt x="1739" y="1277"/>
                  <a:pt x="1718" y="1316"/>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65" name="Line 13"/>
          <p:cNvSpPr>
            <a:spLocks noChangeShapeType="1"/>
          </p:cNvSpPr>
          <p:nvPr/>
        </p:nvSpPr>
        <p:spPr bwMode="auto">
          <a:xfrm>
            <a:off x="5757863" y="2997200"/>
            <a:ext cx="1223962" cy="0"/>
          </a:xfrm>
          <a:prstGeom prst="line">
            <a:avLst/>
          </a:prstGeom>
          <a:noFill/>
          <a:ln w="3810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66" name="Line 14"/>
          <p:cNvSpPr>
            <a:spLocks noChangeShapeType="1"/>
          </p:cNvSpPr>
          <p:nvPr/>
        </p:nvSpPr>
        <p:spPr bwMode="auto">
          <a:xfrm flipV="1">
            <a:off x="5795963" y="1916113"/>
            <a:ext cx="0" cy="1081087"/>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67" name="Text Box 15"/>
          <p:cNvSpPr txBox="1">
            <a:spLocks noChangeArrowheads="1"/>
          </p:cNvSpPr>
          <p:nvPr/>
        </p:nvSpPr>
        <p:spPr bwMode="auto">
          <a:xfrm>
            <a:off x="6948488" y="3213100"/>
            <a:ext cx="407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T</a:t>
            </a:r>
            <a:r>
              <a:rPr lang="it-IT" b="1" baseline="-25000"/>
              <a:t>1</a:t>
            </a:r>
          </a:p>
        </p:txBody>
      </p:sp>
      <p:sp>
        <p:nvSpPr>
          <p:cNvPr id="228368" name="Text Box 16"/>
          <p:cNvSpPr txBox="1">
            <a:spLocks noChangeArrowheads="1"/>
          </p:cNvSpPr>
          <p:nvPr/>
        </p:nvSpPr>
        <p:spPr bwMode="auto">
          <a:xfrm>
            <a:off x="7164388" y="2565400"/>
            <a:ext cx="407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T</a:t>
            </a:r>
            <a:r>
              <a:rPr lang="it-IT" b="1" baseline="-25000"/>
              <a:t>2</a:t>
            </a:r>
          </a:p>
        </p:txBody>
      </p:sp>
      <p:sp>
        <p:nvSpPr>
          <p:cNvPr id="228369" name="Text Box 17"/>
          <p:cNvSpPr txBox="1">
            <a:spLocks noChangeArrowheads="1"/>
          </p:cNvSpPr>
          <p:nvPr/>
        </p:nvSpPr>
        <p:spPr bwMode="auto">
          <a:xfrm>
            <a:off x="4500563" y="2781300"/>
            <a:ext cx="407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p</a:t>
            </a:r>
            <a:r>
              <a:rPr lang="it-IT" b="1" baseline="-25000"/>
              <a:t>1</a:t>
            </a:r>
          </a:p>
        </p:txBody>
      </p:sp>
      <p:sp>
        <p:nvSpPr>
          <p:cNvPr id="228370" name="Text Box 18"/>
          <p:cNvSpPr txBox="1">
            <a:spLocks noChangeArrowheads="1"/>
          </p:cNvSpPr>
          <p:nvPr/>
        </p:nvSpPr>
        <p:spPr bwMode="auto">
          <a:xfrm>
            <a:off x="4551363" y="1647825"/>
            <a:ext cx="407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p</a:t>
            </a:r>
            <a:r>
              <a:rPr lang="it-IT" b="1" baseline="-25000"/>
              <a:t>2</a:t>
            </a:r>
          </a:p>
        </p:txBody>
      </p:sp>
      <p:sp>
        <p:nvSpPr>
          <p:cNvPr id="228371" name="Text Box 19"/>
          <p:cNvSpPr txBox="1">
            <a:spLocks noChangeArrowheads="1"/>
          </p:cNvSpPr>
          <p:nvPr/>
        </p:nvSpPr>
        <p:spPr bwMode="auto">
          <a:xfrm>
            <a:off x="5651500" y="40767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V</a:t>
            </a:r>
            <a:r>
              <a:rPr lang="it-IT" b="1" baseline="-25000"/>
              <a:t>1</a:t>
            </a:r>
          </a:p>
        </p:txBody>
      </p:sp>
      <p:sp>
        <p:nvSpPr>
          <p:cNvPr id="228372" name="Text Box 20"/>
          <p:cNvSpPr txBox="1">
            <a:spLocks noChangeArrowheads="1"/>
          </p:cNvSpPr>
          <p:nvPr/>
        </p:nvSpPr>
        <p:spPr bwMode="auto">
          <a:xfrm>
            <a:off x="6804025" y="40767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V</a:t>
            </a:r>
            <a:r>
              <a:rPr lang="it-IT" b="1" baseline="-25000"/>
              <a:t>2</a:t>
            </a:r>
          </a:p>
        </p:txBody>
      </p:sp>
      <p:sp>
        <p:nvSpPr>
          <p:cNvPr id="228373" name="Freeform 21"/>
          <p:cNvSpPr>
            <a:spLocks/>
          </p:cNvSpPr>
          <p:nvPr/>
        </p:nvSpPr>
        <p:spPr bwMode="auto">
          <a:xfrm>
            <a:off x="5364163" y="2060575"/>
            <a:ext cx="935037" cy="1654175"/>
          </a:xfrm>
          <a:custGeom>
            <a:avLst/>
            <a:gdLst>
              <a:gd name="T0" fmla="*/ 0 w 1739"/>
              <a:gd name="T1" fmla="*/ 0 h 1316"/>
              <a:gd name="T2" fmla="*/ 118 w 1739"/>
              <a:gd name="T3" fmla="*/ 274 h 1316"/>
              <a:gd name="T4" fmla="*/ 155 w 1739"/>
              <a:gd name="T5" fmla="*/ 356 h 1316"/>
              <a:gd name="T6" fmla="*/ 219 w 1739"/>
              <a:gd name="T7" fmla="*/ 448 h 1316"/>
              <a:gd name="T8" fmla="*/ 256 w 1739"/>
              <a:gd name="T9" fmla="*/ 503 h 1316"/>
              <a:gd name="T10" fmla="*/ 329 w 1739"/>
              <a:gd name="T11" fmla="*/ 585 h 1316"/>
              <a:gd name="T12" fmla="*/ 356 w 1739"/>
              <a:gd name="T13" fmla="*/ 631 h 1316"/>
              <a:gd name="T14" fmla="*/ 411 w 1739"/>
              <a:gd name="T15" fmla="*/ 667 h 1316"/>
              <a:gd name="T16" fmla="*/ 475 w 1739"/>
              <a:gd name="T17" fmla="*/ 731 h 1316"/>
              <a:gd name="T18" fmla="*/ 539 w 1739"/>
              <a:gd name="T19" fmla="*/ 795 h 1316"/>
              <a:gd name="T20" fmla="*/ 576 w 1739"/>
              <a:gd name="T21" fmla="*/ 841 h 1316"/>
              <a:gd name="T22" fmla="*/ 594 w 1739"/>
              <a:gd name="T23" fmla="*/ 868 h 1316"/>
              <a:gd name="T24" fmla="*/ 667 w 1739"/>
              <a:gd name="T25" fmla="*/ 932 h 1316"/>
              <a:gd name="T26" fmla="*/ 841 w 1739"/>
              <a:gd name="T27" fmla="*/ 1042 h 1316"/>
              <a:gd name="T28" fmla="*/ 886 w 1739"/>
              <a:gd name="T29" fmla="*/ 1079 h 1316"/>
              <a:gd name="T30" fmla="*/ 996 w 1739"/>
              <a:gd name="T31" fmla="*/ 1124 h 1316"/>
              <a:gd name="T32" fmla="*/ 1115 w 1739"/>
              <a:gd name="T33" fmla="*/ 1170 h 1316"/>
              <a:gd name="T34" fmla="*/ 1334 w 1739"/>
              <a:gd name="T35" fmla="*/ 1207 h 1316"/>
              <a:gd name="T36" fmla="*/ 1526 w 1739"/>
              <a:gd name="T37" fmla="*/ 1271 h 1316"/>
              <a:gd name="T38" fmla="*/ 1664 w 1739"/>
              <a:gd name="T39" fmla="*/ 1280 h 1316"/>
              <a:gd name="T40" fmla="*/ 1718 w 1739"/>
              <a:gd name="T41" fmla="*/ 1316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9" h="1316">
                <a:moveTo>
                  <a:pt x="0" y="0"/>
                </a:moveTo>
                <a:cubicBezTo>
                  <a:pt x="15" y="106"/>
                  <a:pt x="41" y="197"/>
                  <a:pt x="118" y="274"/>
                </a:cubicBezTo>
                <a:cubicBezTo>
                  <a:pt x="129" y="304"/>
                  <a:pt x="137" y="329"/>
                  <a:pt x="155" y="356"/>
                </a:cubicBezTo>
                <a:cubicBezTo>
                  <a:pt x="169" y="399"/>
                  <a:pt x="194" y="414"/>
                  <a:pt x="219" y="448"/>
                </a:cubicBezTo>
                <a:cubicBezTo>
                  <a:pt x="232" y="466"/>
                  <a:pt x="256" y="503"/>
                  <a:pt x="256" y="503"/>
                </a:cubicBezTo>
                <a:cubicBezTo>
                  <a:pt x="268" y="539"/>
                  <a:pt x="301" y="559"/>
                  <a:pt x="329" y="585"/>
                </a:cubicBezTo>
                <a:cubicBezTo>
                  <a:pt x="337" y="610"/>
                  <a:pt x="335" y="615"/>
                  <a:pt x="356" y="631"/>
                </a:cubicBezTo>
                <a:cubicBezTo>
                  <a:pt x="374" y="644"/>
                  <a:pt x="411" y="667"/>
                  <a:pt x="411" y="667"/>
                </a:cubicBezTo>
                <a:cubicBezTo>
                  <a:pt x="431" y="697"/>
                  <a:pt x="445" y="711"/>
                  <a:pt x="475" y="731"/>
                </a:cubicBezTo>
                <a:cubicBezTo>
                  <a:pt x="495" y="761"/>
                  <a:pt x="509" y="775"/>
                  <a:pt x="539" y="795"/>
                </a:cubicBezTo>
                <a:cubicBezTo>
                  <a:pt x="556" y="849"/>
                  <a:pt x="534" y="800"/>
                  <a:pt x="576" y="841"/>
                </a:cubicBezTo>
                <a:cubicBezTo>
                  <a:pt x="584" y="849"/>
                  <a:pt x="587" y="860"/>
                  <a:pt x="594" y="868"/>
                </a:cubicBezTo>
                <a:cubicBezTo>
                  <a:pt x="668" y="952"/>
                  <a:pt x="612" y="887"/>
                  <a:pt x="667" y="932"/>
                </a:cubicBezTo>
                <a:cubicBezTo>
                  <a:pt x="722" y="978"/>
                  <a:pt x="772" y="1020"/>
                  <a:pt x="841" y="1042"/>
                </a:cubicBezTo>
                <a:cubicBezTo>
                  <a:pt x="857" y="1053"/>
                  <a:pt x="869" y="1070"/>
                  <a:pt x="886" y="1079"/>
                </a:cubicBezTo>
                <a:cubicBezTo>
                  <a:pt x="896" y="1084"/>
                  <a:pt x="980" y="1119"/>
                  <a:pt x="996" y="1124"/>
                </a:cubicBezTo>
                <a:cubicBezTo>
                  <a:pt x="1028" y="1158"/>
                  <a:pt x="1071" y="1161"/>
                  <a:pt x="1115" y="1170"/>
                </a:cubicBezTo>
                <a:cubicBezTo>
                  <a:pt x="1188" y="1186"/>
                  <a:pt x="1260" y="1195"/>
                  <a:pt x="1334" y="1207"/>
                </a:cubicBezTo>
                <a:cubicBezTo>
                  <a:pt x="1383" y="1223"/>
                  <a:pt x="1476" y="1265"/>
                  <a:pt x="1526" y="1271"/>
                </a:cubicBezTo>
                <a:cubicBezTo>
                  <a:pt x="1572" y="1276"/>
                  <a:pt x="1618" y="1277"/>
                  <a:pt x="1664" y="1280"/>
                </a:cubicBezTo>
                <a:cubicBezTo>
                  <a:pt x="1695" y="1290"/>
                  <a:pt x="1739" y="1277"/>
                  <a:pt x="1718" y="1316"/>
                </a:cubicBezTo>
              </a:path>
            </a:pathLst>
          </a:custGeom>
          <a:noFill/>
          <a:ln w="28575" cmpd="sng">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74" name="Text Box 22"/>
          <p:cNvSpPr txBox="1">
            <a:spLocks noChangeArrowheads="1"/>
          </p:cNvSpPr>
          <p:nvPr/>
        </p:nvSpPr>
        <p:spPr bwMode="auto">
          <a:xfrm>
            <a:off x="5127625" y="3305175"/>
            <a:ext cx="622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FF0066"/>
                </a:solidFill>
              </a:rPr>
              <a:t>Q=0</a:t>
            </a:r>
          </a:p>
        </p:txBody>
      </p:sp>
      <p:sp>
        <p:nvSpPr>
          <p:cNvPr id="228376" name="Freeform 24"/>
          <p:cNvSpPr>
            <a:spLocks/>
          </p:cNvSpPr>
          <p:nvPr/>
        </p:nvSpPr>
        <p:spPr bwMode="auto">
          <a:xfrm>
            <a:off x="5867400" y="1989138"/>
            <a:ext cx="1079500" cy="1008062"/>
          </a:xfrm>
          <a:custGeom>
            <a:avLst/>
            <a:gdLst>
              <a:gd name="T0" fmla="*/ 0 w 658"/>
              <a:gd name="T1" fmla="*/ 0 h 622"/>
              <a:gd name="T2" fmla="*/ 73 w 658"/>
              <a:gd name="T3" fmla="*/ 138 h 622"/>
              <a:gd name="T4" fmla="*/ 155 w 658"/>
              <a:gd name="T5" fmla="*/ 238 h 622"/>
              <a:gd name="T6" fmla="*/ 164 w 658"/>
              <a:gd name="T7" fmla="*/ 266 h 622"/>
              <a:gd name="T8" fmla="*/ 219 w 658"/>
              <a:gd name="T9" fmla="*/ 302 h 622"/>
              <a:gd name="T10" fmla="*/ 247 w 658"/>
              <a:gd name="T11" fmla="*/ 330 h 622"/>
              <a:gd name="T12" fmla="*/ 274 w 658"/>
              <a:gd name="T13" fmla="*/ 339 h 622"/>
              <a:gd name="T14" fmla="*/ 338 w 658"/>
              <a:gd name="T15" fmla="*/ 403 h 622"/>
              <a:gd name="T16" fmla="*/ 356 w 658"/>
              <a:gd name="T17" fmla="*/ 430 h 622"/>
              <a:gd name="T18" fmla="*/ 384 w 658"/>
              <a:gd name="T19" fmla="*/ 439 h 622"/>
              <a:gd name="T20" fmla="*/ 475 w 658"/>
              <a:gd name="T21" fmla="*/ 503 h 622"/>
              <a:gd name="T22" fmla="*/ 539 w 658"/>
              <a:gd name="T23" fmla="*/ 549 h 622"/>
              <a:gd name="T24" fmla="*/ 658 w 658"/>
              <a:gd name="T25" fmla="*/ 622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622">
                <a:moveTo>
                  <a:pt x="0" y="0"/>
                </a:moveTo>
                <a:cubicBezTo>
                  <a:pt x="21" y="85"/>
                  <a:pt x="18" y="79"/>
                  <a:pt x="73" y="138"/>
                </a:cubicBezTo>
                <a:cubicBezTo>
                  <a:pt x="90" y="190"/>
                  <a:pt x="100" y="220"/>
                  <a:pt x="155" y="238"/>
                </a:cubicBezTo>
                <a:cubicBezTo>
                  <a:pt x="158" y="247"/>
                  <a:pt x="157" y="259"/>
                  <a:pt x="164" y="266"/>
                </a:cubicBezTo>
                <a:cubicBezTo>
                  <a:pt x="179" y="281"/>
                  <a:pt x="204" y="287"/>
                  <a:pt x="219" y="302"/>
                </a:cubicBezTo>
                <a:cubicBezTo>
                  <a:pt x="228" y="311"/>
                  <a:pt x="236" y="323"/>
                  <a:pt x="247" y="330"/>
                </a:cubicBezTo>
                <a:cubicBezTo>
                  <a:pt x="255" y="335"/>
                  <a:pt x="265" y="336"/>
                  <a:pt x="274" y="339"/>
                </a:cubicBezTo>
                <a:cubicBezTo>
                  <a:pt x="296" y="360"/>
                  <a:pt x="319" y="379"/>
                  <a:pt x="338" y="403"/>
                </a:cubicBezTo>
                <a:cubicBezTo>
                  <a:pt x="345" y="412"/>
                  <a:pt x="347" y="423"/>
                  <a:pt x="356" y="430"/>
                </a:cubicBezTo>
                <a:cubicBezTo>
                  <a:pt x="364" y="436"/>
                  <a:pt x="375" y="436"/>
                  <a:pt x="384" y="439"/>
                </a:cubicBezTo>
                <a:cubicBezTo>
                  <a:pt x="410" y="466"/>
                  <a:pt x="440" y="491"/>
                  <a:pt x="475" y="503"/>
                </a:cubicBezTo>
                <a:cubicBezTo>
                  <a:pt x="497" y="526"/>
                  <a:pt x="508" y="539"/>
                  <a:pt x="539" y="549"/>
                </a:cubicBezTo>
                <a:cubicBezTo>
                  <a:pt x="575" y="585"/>
                  <a:pt x="603" y="622"/>
                  <a:pt x="658" y="622"/>
                </a:cubicBezTo>
              </a:path>
            </a:pathLst>
          </a:custGeom>
          <a:noFill/>
          <a:ln w="38100" cmpd="sng">
            <a:solidFill>
              <a:srgbClr val="FF0066"/>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78" name="Line 26"/>
          <p:cNvSpPr>
            <a:spLocks noChangeShapeType="1"/>
          </p:cNvSpPr>
          <p:nvPr/>
        </p:nvSpPr>
        <p:spPr bwMode="auto">
          <a:xfrm>
            <a:off x="5795963" y="1989138"/>
            <a:ext cx="1223962" cy="0"/>
          </a:xfrm>
          <a:prstGeom prst="line">
            <a:avLst/>
          </a:prstGeom>
          <a:noFill/>
          <a:ln w="38100">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79" name="Line 27"/>
          <p:cNvSpPr>
            <a:spLocks noChangeShapeType="1"/>
          </p:cNvSpPr>
          <p:nvPr/>
        </p:nvSpPr>
        <p:spPr bwMode="auto">
          <a:xfrm flipV="1">
            <a:off x="6985000" y="1952625"/>
            <a:ext cx="0" cy="1081088"/>
          </a:xfrm>
          <a:prstGeom prst="line">
            <a:avLst/>
          </a:prstGeom>
          <a:noFill/>
          <a:ln w="38100">
            <a:solidFill>
              <a:srgbClr val="008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80" name="Text Box 28"/>
          <p:cNvSpPr txBox="1">
            <a:spLocks noChangeArrowheads="1"/>
          </p:cNvSpPr>
          <p:nvPr/>
        </p:nvSpPr>
        <p:spPr bwMode="auto">
          <a:xfrm>
            <a:off x="6156325" y="6237288"/>
            <a:ext cx="169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  facoltativo</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apr 12</a:t>
            </a:r>
            <a:endParaRPr lang="en-US"/>
          </a:p>
        </p:txBody>
      </p:sp>
      <p:sp>
        <p:nvSpPr>
          <p:cNvPr id="6" name="Slide Number Placeholder 5"/>
          <p:cNvSpPr>
            <a:spLocks noGrp="1"/>
          </p:cNvSpPr>
          <p:nvPr>
            <p:ph type="sldNum" sz="quarter" idx="12"/>
          </p:nvPr>
        </p:nvSpPr>
        <p:spPr/>
        <p:txBody>
          <a:bodyPr/>
          <a:lstStyle/>
          <a:p>
            <a:fld id="{2ACD0CE8-2CF0-442A-BC48-BD391E0B7F2C}" type="slidenum">
              <a:rPr lang="en-US"/>
              <a:pPr/>
              <a:t>44</a:t>
            </a:fld>
            <a:endParaRPr lang="en-US"/>
          </a:p>
        </p:txBody>
      </p:sp>
      <p:sp>
        <p:nvSpPr>
          <p:cNvPr id="225282" name="Rectangle 2"/>
          <p:cNvSpPr>
            <a:spLocks noGrp="1" noChangeArrowheads="1"/>
          </p:cNvSpPr>
          <p:nvPr>
            <p:ph type="title"/>
          </p:nvPr>
        </p:nvSpPr>
        <p:spPr/>
        <p:txBody>
          <a:bodyPr/>
          <a:lstStyle/>
          <a:p>
            <a:r>
              <a:rPr lang="it-IT"/>
              <a:t>Transizione di fase e calori latenti</a:t>
            </a:r>
          </a:p>
        </p:txBody>
      </p:sp>
      <p:sp>
        <p:nvSpPr>
          <p:cNvPr id="225283" name="Rectangle 3"/>
          <p:cNvSpPr>
            <a:spLocks noGrp="1" noChangeArrowheads="1"/>
          </p:cNvSpPr>
          <p:nvPr>
            <p:ph type="body" idx="1"/>
          </p:nvPr>
        </p:nvSpPr>
        <p:spPr>
          <a:ln/>
          <a:extLst>
            <a:ext uri="{91240B29-F687-4F45-9708-019B960494DF}">
              <a14:hiddenLine xmlns:a14="http://schemas.microsoft.com/office/drawing/2010/main" w="9525">
                <a:solidFill>
                  <a:srgbClr val="990033"/>
                </a:solidFill>
                <a:miter lim="800000"/>
                <a:headEnd/>
                <a:tailEnd/>
              </a14:hiddenLine>
            </a:ext>
          </a:extLst>
        </p:spPr>
        <p:txBody>
          <a:bodyPr/>
          <a:lstStyle/>
          <a:p>
            <a:r>
              <a:rPr lang="it-IT" sz="2400"/>
              <a:t>fasi</a:t>
            </a:r>
          </a:p>
          <a:p>
            <a:pPr lvl="1"/>
            <a:r>
              <a:rPr lang="it-IT" sz="2100">
                <a:solidFill>
                  <a:srgbClr val="FF0066"/>
                </a:solidFill>
              </a:rPr>
              <a:t>gas (v)</a:t>
            </a:r>
          </a:p>
          <a:p>
            <a:pPr lvl="1"/>
            <a:r>
              <a:rPr lang="it-IT" sz="2100">
                <a:solidFill>
                  <a:srgbClr val="008000"/>
                </a:solidFill>
              </a:rPr>
              <a:t>liquido (l)</a:t>
            </a:r>
          </a:p>
          <a:p>
            <a:pPr lvl="1"/>
            <a:r>
              <a:rPr lang="it-IT" sz="2100">
                <a:solidFill>
                  <a:schemeClr val="accent2"/>
                </a:solidFill>
              </a:rPr>
              <a:t>solido (s)</a:t>
            </a:r>
          </a:p>
          <a:p>
            <a:r>
              <a:rPr lang="it-IT" sz="2400"/>
              <a:t>transizioni di fase</a:t>
            </a:r>
          </a:p>
          <a:p>
            <a:pPr lvl="1"/>
            <a:r>
              <a:rPr lang="it-IT" sz="2100"/>
              <a:t>vaporizzazione   l </a:t>
            </a:r>
            <a:r>
              <a:rPr lang="it-IT" sz="2100">
                <a:cs typeface="Arial" pitchFamily="34" charset="0"/>
              </a:rPr>
              <a:t>→ v    </a:t>
            </a:r>
            <a:r>
              <a:rPr lang="it-IT" sz="2100">
                <a:solidFill>
                  <a:srgbClr val="FF0000"/>
                </a:solidFill>
                <a:cs typeface="Arial" pitchFamily="34" charset="0"/>
              </a:rPr>
              <a:t>(←)</a:t>
            </a:r>
          </a:p>
          <a:p>
            <a:pPr lvl="1"/>
            <a:r>
              <a:rPr lang="it-IT" sz="2100">
                <a:cs typeface="Arial" pitchFamily="34" charset="0"/>
              </a:rPr>
              <a:t>fusione               </a:t>
            </a:r>
            <a:r>
              <a:rPr lang="it-IT" sz="2100"/>
              <a:t>s </a:t>
            </a:r>
            <a:r>
              <a:rPr lang="it-IT" sz="2100">
                <a:cs typeface="Arial" pitchFamily="34" charset="0"/>
              </a:rPr>
              <a:t>→ l     </a:t>
            </a:r>
            <a:r>
              <a:rPr lang="it-IT" sz="2100">
                <a:solidFill>
                  <a:srgbClr val="FF0000"/>
                </a:solidFill>
                <a:cs typeface="Arial" pitchFamily="34" charset="0"/>
              </a:rPr>
              <a:t>(←)</a:t>
            </a:r>
          </a:p>
          <a:p>
            <a:pPr lvl="1"/>
            <a:r>
              <a:rPr lang="it-IT" sz="2100">
                <a:cs typeface="Arial" pitchFamily="34" charset="0"/>
              </a:rPr>
              <a:t>sublimazione      </a:t>
            </a:r>
            <a:r>
              <a:rPr lang="it-IT" sz="2100"/>
              <a:t>s </a:t>
            </a:r>
            <a:r>
              <a:rPr lang="it-IT" sz="2100">
                <a:cs typeface="Arial" pitchFamily="34" charset="0"/>
              </a:rPr>
              <a:t>→ v   </a:t>
            </a:r>
            <a:r>
              <a:rPr lang="it-IT" sz="2100">
                <a:solidFill>
                  <a:srgbClr val="FF0000"/>
                </a:solidFill>
                <a:cs typeface="Arial" pitchFamily="34" charset="0"/>
              </a:rPr>
              <a:t>(←)</a:t>
            </a:r>
          </a:p>
          <a:p>
            <a:r>
              <a:rPr lang="it-IT" sz="2400">
                <a:cs typeface="Arial" pitchFamily="34" charset="0"/>
              </a:rPr>
              <a:t>calore latente, energia necessaria a passare da uno stato più ordinato ad uno meno ordinato (→), si riottiene nel processo inverso </a:t>
            </a:r>
            <a:r>
              <a:rPr lang="it-IT" sz="2400">
                <a:solidFill>
                  <a:srgbClr val="FF0000"/>
                </a:solidFill>
                <a:cs typeface="Arial" pitchFamily="34" charset="0"/>
              </a:rPr>
              <a:t>(←)</a:t>
            </a:r>
            <a:endParaRPr lang="it-IT" sz="2400">
              <a:cs typeface="Arial" pitchFamily="34" charset="0"/>
            </a:endParaRPr>
          </a:p>
          <a:p>
            <a:pPr lvl="1"/>
            <a:r>
              <a:rPr lang="it-IT" sz="2100">
                <a:cs typeface="Arial" pitchFamily="34" charset="0"/>
              </a:rPr>
              <a:t>l</a:t>
            </a:r>
            <a:r>
              <a:rPr lang="it-IT" sz="2100" baseline="-25000">
                <a:cs typeface="Arial" pitchFamily="34" charset="0"/>
              </a:rPr>
              <a:t>v,f,s</a:t>
            </a:r>
            <a:r>
              <a:rPr lang="it-IT" sz="2100">
                <a:cs typeface="Arial" pitchFamily="34" charset="0"/>
              </a:rPr>
              <a:t>        (J/kg)</a:t>
            </a:r>
          </a:p>
          <a:p>
            <a:pPr lvl="1"/>
            <a:r>
              <a:rPr lang="it-IT" sz="2100">
                <a:cs typeface="Arial" pitchFamily="34" charset="0"/>
              </a:rPr>
              <a:t>L</a:t>
            </a:r>
            <a:r>
              <a:rPr lang="it-IT" sz="2100" baseline="-25000">
                <a:cs typeface="Arial" pitchFamily="34" charset="0"/>
              </a:rPr>
              <a:t>v,f,s</a:t>
            </a:r>
            <a:r>
              <a:rPr lang="it-IT" sz="2100">
                <a:cs typeface="Arial" pitchFamily="34" charset="0"/>
              </a:rPr>
              <a:t>       (J/mole)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apr 12</a:t>
            </a:r>
            <a:endParaRPr lang="en-US"/>
          </a:p>
        </p:txBody>
      </p:sp>
      <p:sp>
        <p:nvSpPr>
          <p:cNvPr id="10" name="Slide Number Placeholder 5"/>
          <p:cNvSpPr>
            <a:spLocks noGrp="1"/>
          </p:cNvSpPr>
          <p:nvPr>
            <p:ph type="sldNum" sz="quarter" idx="12"/>
          </p:nvPr>
        </p:nvSpPr>
        <p:spPr/>
        <p:txBody>
          <a:bodyPr/>
          <a:lstStyle/>
          <a:p>
            <a:fld id="{4CA5799F-040D-4E56-8A97-E35987ABBC32}" type="slidenum">
              <a:rPr lang="en-US"/>
              <a:pPr/>
              <a:t>45</a:t>
            </a:fld>
            <a:endParaRPr lang="en-US"/>
          </a:p>
        </p:txBody>
      </p:sp>
      <p:sp>
        <p:nvSpPr>
          <p:cNvPr id="231426" name="Rectangle 2"/>
          <p:cNvSpPr>
            <a:spLocks noGrp="1" noChangeArrowheads="1"/>
          </p:cNvSpPr>
          <p:nvPr>
            <p:ph type="title"/>
          </p:nvPr>
        </p:nvSpPr>
        <p:spPr/>
        <p:txBody>
          <a:bodyPr/>
          <a:lstStyle/>
          <a:p>
            <a:r>
              <a:rPr lang="it-IT"/>
              <a:t>Transizioni di fase e calori latenti (2)</a:t>
            </a:r>
          </a:p>
        </p:txBody>
      </p:sp>
      <p:sp>
        <p:nvSpPr>
          <p:cNvPr id="231427" name="Rectangle 3"/>
          <p:cNvSpPr>
            <a:spLocks noGrp="1" noChangeArrowheads="1"/>
          </p:cNvSpPr>
          <p:nvPr>
            <p:ph type="body" idx="1"/>
          </p:nvPr>
        </p:nvSpPr>
        <p:spPr/>
        <p:txBody>
          <a:bodyPr/>
          <a:lstStyle/>
          <a:p>
            <a:pPr>
              <a:lnSpc>
                <a:spcPct val="90000"/>
              </a:lnSpc>
            </a:pPr>
            <a:r>
              <a:rPr lang="it-IT" sz="2600"/>
              <a:t>es. l </a:t>
            </a:r>
            <a:r>
              <a:rPr lang="it-IT" sz="2600">
                <a:cs typeface="Arial" pitchFamily="34" charset="0"/>
              </a:rPr>
              <a:t>→ v </a:t>
            </a:r>
            <a:r>
              <a:rPr lang="it-IT" sz="2600"/>
              <a:t>: 1 g H</a:t>
            </a:r>
            <a:r>
              <a:rPr lang="it-IT" sz="2600" baseline="-25000"/>
              <a:t>2</a:t>
            </a:r>
            <a:r>
              <a:rPr lang="it-IT" sz="2600"/>
              <a:t>O liq.  </a:t>
            </a:r>
            <a:r>
              <a:rPr lang="it-IT" sz="2600">
                <a:cs typeface="Arial" pitchFamily="34" charset="0"/>
              </a:rPr>
              <a:t>→ 1 g H</a:t>
            </a:r>
            <a:r>
              <a:rPr lang="it-IT" sz="2600" baseline="-25000">
                <a:cs typeface="Arial" pitchFamily="34" charset="0"/>
              </a:rPr>
              <a:t>2</a:t>
            </a:r>
            <a:r>
              <a:rPr lang="it-IT" sz="2600">
                <a:cs typeface="Arial" pitchFamily="34" charset="0"/>
              </a:rPr>
              <a:t>O vapore</a:t>
            </a:r>
          </a:p>
          <a:p>
            <a:pPr lvl="1">
              <a:lnSpc>
                <a:spcPct val="90000"/>
              </a:lnSpc>
            </a:pPr>
            <a:r>
              <a:rPr lang="it-IT" sz="2500">
                <a:solidFill>
                  <a:schemeClr val="accent2"/>
                </a:solidFill>
                <a:cs typeface="Arial" pitchFamily="34" charset="0"/>
              </a:rPr>
              <a:t>p</a:t>
            </a:r>
            <a:r>
              <a:rPr lang="it-IT" sz="2500" baseline="-25000">
                <a:solidFill>
                  <a:schemeClr val="accent2"/>
                </a:solidFill>
                <a:cs typeface="Arial" pitchFamily="34" charset="0"/>
              </a:rPr>
              <a:t>0</a:t>
            </a:r>
            <a:r>
              <a:rPr lang="it-IT" sz="2500">
                <a:solidFill>
                  <a:schemeClr val="accent2"/>
                </a:solidFill>
                <a:cs typeface="Arial" pitchFamily="34" charset="0"/>
              </a:rPr>
              <a:t> = 1 atm, </a:t>
            </a:r>
            <a:r>
              <a:rPr lang="el-GR" sz="2500">
                <a:solidFill>
                  <a:schemeClr val="accent2"/>
                </a:solidFill>
                <a:cs typeface="Arial" pitchFamily="34" charset="0"/>
              </a:rPr>
              <a:t>θ</a:t>
            </a:r>
            <a:r>
              <a:rPr lang="it-IT" sz="2500">
                <a:solidFill>
                  <a:schemeClr val="accent2"/>
                </a:solidFill>
                <a:cs typeface="Arial" pitchFamily="34" charset="0"/>
              </a:rPr>
              <a:t> = 100 </a:t>
            </a:r>
            <a:r>
              <a:rPr lang="en-US" sz="2500">
                <a:solidFill>
                  <a:schemeClr val="accent2"/>
                </a:solidFill>
                <a:cs typeface="Arial" pitchFamily="34" charset="0"/>
              </a:rPr>
              <a:t>°C</a:t>
            </a:r>
          </a:p>
          <a:p>
            <a:pPr lvl="1">
              <a:lnSpc>
                <a:spcPct val="90000"/>
              </a:lnSpc>
            </a:pPr>
            <a:r>
              <a:rPr lang="en-US" sz="2500">
                <a:solidFill>
                  <a:srgbClr val="FF0066"/>
                </a:solidFill>
                <a:cs typeface="Arial" pitchFamily="34" charset="0"/>
              </a:rPr>
              <a:t>V</a:t>
            </a:r>
            <a:r>
              <a:rPr lang="en-US" sz="2500" baseline="-25000">
                <a:solidFill>
                  <a:srgbClr val="FF0066"/>
                </a:solidFill>
                <a:cs typeface="Arial" pitchFamily="34" charset="0"/>
              </a:rPr>
              <a:t>l </a:t>
            </a:r>
            <a:r>
              <a:rPr lang="en-US" sz="2500">
                <a:solidFill>
                  <a:srgbClr val="FF0066"/>
                </a:solidFill>
                <a:cs typeface="Arial" pitchFamily="34" charset="0"/>
              </a:rPr>
              <a:t>= 1 cm</a:t>
            </a:r>
            <a:r>
              <a:rPr lang="en-US" sz="2500" baseline="30000">
                <a:solidFill>
                  <a:srgbClr val="FF0066"/>
                </a:solidFill>
                <a:cs typeface="Arial" pitchFamily="34" charset="0"/>
              </a:rPr>
              <a:t>3</a:t>
            </a:r>
            <a:r>
              <a:rPr lang="en-US" sz="2500">
                <a:solidFill>
                  <a:srgbClr val="FF0066"/>
                </a:solidFill>
                <a:cs typeface="Arial" pitchFamily="34" charset="0"/>
              </a:rPr>
              <a:t>  mentre V</a:t>
            </a:r>
            <a:r>
              <a:rPr lang="en-US" sz="2500" baseline="-25000">
                <a:solidFill>
                  <a:srgbClr val="FF0066"/>
                </a:solidFill>
                <a:cs typeface="Arial" pitchFamily="34" charset="0"/>
              </a:rPr>
              <a:t>v</a:t>
            </a:r>
            <a:r>
              <a:rPr lang="en-US" sz="2500">
                <a:solidFill>
                  <a:srgbClr val="FF0066"/>
                </a:solidFill>
                <a:cs typeface="Arial" pitchFamily="34" charset="0"/>
              </a:rPr>
              <a:t> = 1673 cm</a:t>
            </a:r>
            <a:r>
              <a:rPr lang="en-US" sz="2500" baseline="30000">
                <a:solidFill>
                  <a:srgbClr val="FF0066"/>
                </a:solidFill>
                <a:cs typeface="Arial" pitchFamily="34" charset="0"/>
              </a:rPr>
              <a:t>3</a:t>
            </a:r>
            <a:r>
              <a:rPr lang="en-US" sz="2500">
                <a:solidFill>
                  <a:srgbClr val="FF0066"/>
                </a:solidFill>
                <a:cs typeface="Arial" pitchFamily="34" charset="0"/>
              </a:rPr>
              <a:t>                                  → </a:t>
            </a:r>
            <a:r>
              <a:rPr lang="el-GR" sz="2500">
                <a:solidFill>
                  <a:srgbClr val="FF0066"/>
                </a:solidFill>
                <a:cs typeface="Arial" pitchFamily="34" charset="0"/>
              </a:rPr>
              <a:t>Δ</a:t>
            </a:r>
            <a:r>
              <a:rPr lang="it-IT" sz="2500">
                <a:solidFill>
                  <a:srgbClr val="FF0066"/>
                </a:solidFill>
                <a:cs typeface="Arial" pitchFamily="34" charset="0"/>
              </a:rPr>
              <a:t>V = 1672 cm</a:t>
            </a:r>
            <a:r>
              <a:rPr lang="it-IT" sz="2500" baseline="30000">
                <a:solidFill>
                  <a:srgbClr val="FF0066"/>
                </a:solidFill>
                <a:cs typeface="Arial" pitchFamily="34" charset="0"/>
              </a:rPr>
              <a:t>3</a:t>
            </a:r>
            <a:endParaRPr lang="el-GR" sz="2500" baseline="30000">
              <a:solidFill>
                <a:srgbClr val="FF0066"/>
              </a:solidFill>
              <a:cs typeface="Arial" pitchFamily="34" charset="0"/>
            </a:endParaRPr>
          </a:p>
          <a:p>
            <a:pPr lvl="1">
              <a:lnSpc>
                <a:spcPct val="90000"/>
              </a:lnSpc>
            </a:pPr>
            <a:r>
              <a:rPr lang="en-US" sz="2500">
                <a:cs typeface="Arial" pitchFamily="34" charset="0"/>
              </a:rPr>
              <a:t>valutiamo il lavoro fatto dal gas                                   per espandersi contro le forze                                        di pressione                                                                        </a:t>
            </a:r>
            <a:r>
              <a:rPr lang="en-US" sz="2500">
                <a:solidFill>
                  <a:srgbClr val="008000"/>
                </a:solidFill>
                <a:latin typeface="Script MT Bold" pitchFamily="66" charset="0"/>
                <a:cs typeface="Arial" pitchFamily="34" charset="0"/>
              </a:rPr>
              <a:t>L</a:t>
            </a:r>
            <a:r>
              <a:rPr lang="en-US" sz="2500">
                <a:solidFill>
                  <a:srgbClr val="008000"/>
                </a:solidFill>
                <a:cs typeface="Arial" pitchFamily="34" charset="0"/>
              </a:rPr>
              <a:t> = F</a:t>
            </a:r>
            <a:r>
              <a:rPr lang="el-GR" sz="2500">
                <a:solidFill>
                  <a:srgbClr val="008000"/>
                </a:solidFill>
                <a:cs typeface="Arial" pitchFamily="34" charset="0"/>
              </a:rPr>
              <a:t>Δ</a:t>
            </a:r>
            <a:r>
              <a:rPr lang="it-IT" sz="2500">
                <a:solidFill>
                  <a:srgbClr val="008000"/>
                </a:solidFill>
                <a:cs typeface="Arial" pitchFamily="34" charset="0"/>
              </a:rPr>
              <a:t>h = </a:t>
            </a:r>
            <a:r>
              <a:rPr lang="en-US" sz="2500">
                <a:solidFill>
                  <a:srgbClr val="008000"/>
                </a:solidFill>
                <a:cs typeface="Arial" pitchFamily="34" charset="0"/>
              </a:rPr>
              <a:t>p</a:t>
            </a:r>
            <a:r>
              <a:rPr lang="en-US" sz="2500" baseline="-25000">
                <a:solidFill>
                  <a:srgbClr val="008000"/>
                </a:solidFill>
                <a:cs typeface="Arial" pitchFamily="34" charset="0"/>
              </a:rPr>
              <a:t>0</a:t>
            </a:r>
            <a:r>
              <a:rPr lang="en-US" sz="2500">
                <a:solidFill>
                  <a:srgbClr val="008000"/>
                </a:solidFill>
                <a:cs typeface="Arial" pitchFamily="34" charset="0"/>
              </a:rPr>
              <a:t>A</a:t>
            </a:r>
            <a:r>
              <a:rPr lang="el-GR" sz="2500">
                <a:solidFill>
                  <a:srgbClr val="008000"/>
                </a:solidFill>
                <a:cs typeface="Arial" pitchFamily="34" charset="0"/>
              </a:rPr>
              <a:t>Δ</a:t>
            </a:r>
            <a:r>
              <a:rPr lang="it-IT" sz="2500">
                <a:solidFill>
                  <a:srgbClr val="008000"/>
                </a:solidFill>
                <a:cs typeface="Arial" pitchFamily="34" charset="0"/>
              </a:rPr>
              <a:t>h = p</a:t>
            </a:r>
            <a:r>
              <a:rPr lang="it-IT" sz="2500" baseline="-25000">
                <a:solidFill>
                  <a:srgbClr val="008000"/>
                </a:solidFill>
                <a:cs typeface="Arial" pitchFamily="34" charset="0"/>
              </a:rPr>
              <a:t>0</a:t>
            </a:r>
            <a:r>
              <a:rPr lang="el-GR" sz="2500">
                <a:solidFill>
                  <a:srgbClr val="008000"/>
                </a:solidFill>
                <a:cs typeface="Arial" pitchFamily="34" charset="0"/>
              </a:rPr>
              <a:t>Δ</a:t>
            </a:r>
            <a:r>
              <a:rPr lang="it-IT" sz="2500">
                <a:solidFill>
                  <a:srgbClr val="008000"/>
                </a:solidFill>
                <a:cs typeface="Arial" pitchFamily="34" charset="0"/>
              </a:rPr>
              <a:t>V =                                               </a:t>
            </a:r>
            <a:r>
              <a:rPr lang="en-US" sz="2500">
                <a:solidFill>
                  <a:srgbClr val="008000"/>
                </a:solidFill>
                <a:cs typeface="Arial" pitchFamily="34" charset="0"/>
              </a:rPr>
              <a:t>~</a:t>
            </a:r>
            <a:r>
              <a:rPr lang="it-IT" sz="2500">
                <a:solidFill>
                  <a:srgbClr val="008000"/>
                </a:solidFill>
                <a:cs typeface="Arial" pitchFamily="34" charset="0"/>
              </a:rPr>
              <a:t> 1.013 10</a:t>
            </a:r>
            <a:r>
              <a:rPr lang="it-IT" sz="2500" baseline="30000">
                <a:solidFill>
                  <a:srgbClr val="008000"/>
                </a:solidFill>
                <a:cs typeface="Arial" pitchFamily="34" charset="0"/>
              </a:rPr>
              <a:t>5</a:t>
            </a:r>
            <a:r>
              <a:rPr lang="it-IT" sz="2500">
                <a:solidFill>
                  <a:srgbClr val="008000"/>
                </a:solidFill>
                <a:cs typeface="Arial" pitchFamily="34" charset="0"/>
              </a:rPr>
              <a:t> </a:t>
            </a:r>
            <a:r>
              <a:rPr lang="en-US" sz="2500">
                <a:solidFill>
                  <a:srgbClr val="008000"/>
                </a:solidFill>
                <a:cs typeface="Arial" pitchFamily="34" charset="0"/>
              </a:rPr>
              <a:t>·</a:t>
            </a:r>
            <a:r>
              <a:rPr lang="it-IT" sz="2500">
                <a:solidFill>
                  <a:srgbClr val="008000"/>
                </a:solidFill>
                <a:cs typeface="Arial" pitchFamily="34" charset="0"/>
              </a:rPr>
              <a:t>1.67 10</a:t>
            </a:r>
            <a:r>
              <a:rPr lang="it-IT" sz="2500" baseline="30000">
                <a:solidFill>
                  <a:srgbClr val="008000"/>
                </a:solidFill>
                <a:cs typeface="Arial" pitchFamily="34" charset="0"/>
              </a:rPr>
              <a:t>–3</a:t>
            </a:r>
            <a:r>
              <a:rPr lang="it-IT" sz="2500">
                <a:solidFill>
                  <a:srgbClr val="008000"/>
                </a:solidFill>
                <a:cs typeface="Arial" pitchFamily="34" charset="0"/>
              </a:rPr>
              <a:t> = 169 J</a:t>
            </a:r>
            <a:r>
              <a:rPr lang="it-IT" sz="2500">
                <a:cs typeface="Arial" pitchFamily="34" charset="0"/>
              </a:rPr>
              <a:t> </a:t>
            </a:r>
          </a:p>
          <a:p>
            <a:pPr lvl="1">
              <a:lnSpc>
                <a:spcPct val="90000"/>
              </a:lnSpc>
            </a:pPr>
            <a:r>
              <a:rPr lang="it-IT" sz="2500">
                <a:cs typeface="Arial" pitchFamily="34" charset="0"/>
              </a:rPr>
              <a:t>invece occorrono 2256 J,                                 riferendosi a 1 g                                                              </a:t>
            </a:r>
            <a:r>
              <a:rPr lang="it-IT" sz="2500">
                <a:solidFill>
                  <a:srgbClr val="990033"/>
                </a:solidFill>
                <a:cs typeface="Arial" pitchFamily="34" charset="0"/>
              </a:rPr>
              <a:t>(m)l</a:t>
            </a:r>
            <a:r>
              <a:rPr lang="it-IT" sz="2500" baseline="-25000">
                <a:solidFill>
                  <a:srgbClr val="990033"/>
                </a:solidFill>
                <a:cs typeface="Arial" pitchFamily="34" charset="0"/>
              </a:rPr>
              <a:t>v</a:t>
            </a:r>
            <a:r>
              <a:rPr lang="it-IT" sz="2500">
                <a:solidFill>
                  <a:srgbClr val="990033"/>
                </a:solidFill>
                <a:cs typeface="Arial" pitchFamily="34" charset="0"/>
              </a:rPr>
              <a:t> = </a:t>
            </a:r>
            <a:r>
              <a:rPr lang="en-US" sz="2500">
                <a:solidFill>
                  <a:srgbClr val="990033"/>
                </a:solidFill>
                <a:latin typeface="Script MT Bold" pitchFamily="66" charset="0"/>
                <a:cs typeface="Arial" pitchFamily="34" charset="0"/>
              </a:rPr>
              <a:t>L</a:t>
            </a:r>
            <a:r>
              <a:rPr lang="it-IT" sz="2500">
                <a:solidFill>
                  <a:srgbClr val="990033"/>
                </a:solidFill>
                <a:cs typeface="Arial" pitchFamily="34" charset="0"/>
              </a:rPr>
              <a:t> +</a:t>
            </a:r>
            <a:r>
              <a:rPr lang="en-US" sz="2500">
                <a:solidFill>
                  <a:srgbClr val="990033"/>
                </a:solidFill>
                <a:cs typeface="Arial" pitchFamily="34" charset="0"/>
              </a:rPr>
              <a:t> U</a:t>
            </a:r>
            <a:r>
              <a:rPr lang="en-US" sz="2500" baseline="-25000">
                <a:solidFill>
                  <a:srgbClr val="990033"/>
                </a:solidFill>
                <a:cs typeface="Arial" pitchFamily="34" charset="0"/>
              </a:rPr>
              <a:t>2</a:t>
            </a:r>
            <a:r>
              <a:rPr lang="en-US" sz="2500">
                <a:solidFill>
                  <a:srgbClr val="990033"/>
                </a:solidFill>
                <a:cs typeface="Arial" pitchFamily="34" charset="0"/>
              </a:rPr>
              <a:t>-U</a:t>
            </a:r>
            <a:r>
              <a:rPr lang="en-US" sz="2500" baseline="-25000">
                <a:solidFill>
                  <a:srgbClr val="990033"/>
                </a:solidFill>
                <a:cs typeface="Arial" pitchFamily="34" charset="0"/>
              </a:rPr>
              <a:t>1</a:t>
            </a:r>
            <a:r>
              <a:rPr lang="en-US" sz="2500" baseline="-25000">
                <a:cs typeface="Arial" pitchFamily="34" charset="0"/>
              </a:rPr>
              <a:t> </a:t>
            </a:r>
          </a:p>
          <a:p>
            <a:pPr lvl="1">
              <a:lnSpc>
                <a:spcPct val="90000"/>
              </a:lnSpc>
            </a:pPr>
            <a:r>
              <a:rPr lang="en-US" sz="2500">
                <a:cs typeface="Arial" pitchFamily="34" charset="0"/>
              </a:rPr>
              <a:t>l</a:t>
            </a:r>
            <a:r>
              <a:rPr lang="en-US" sz="2500" baseline="-25000">
                <a:cs typeface="Arial" pitchFamily="34" charset="0"/>
              </a:rPr>
              <a:t>v </a:t>
            </a:r>
            <a:r>
              <a:rPr lang="en-US" sz="2500">
                <a:cs typeface="Arial" pitchFamily="34" charset="0"/>
              </a:rPr>
              <a:t>va parte in lavoro, parte in en. interna (nuova fase)</a:t>
            </a:r>
          </a:p>
        </p:txBody>
      </p:sp>
      <p:pic>
        <p:nvPicPr>
          <p:cNvPr id="231428" name="Picture 4" descr="img0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420938"/>
            <a:ext cx="2663825" cy="2255837"/>
          </a:xfrm>
          <a:prstGeom prst="rect">
            <a:avLst/>
          </a:prstGeom>
          <a:noFill/>
          <a:extLst>
            <a:ext uri="{909E8E84-426E-40DD-AFC4-6F175D3DCCD1}">
              <a14:hiddenFill xmlns:a14="http://schemas.microsoft.com/office/drawing/2010/main">
                <a:solidFill>
                  <a:srgbClr val="FFFFFF"/>
                </a:solidFill>
              </a14:hiddenFill>
            </a:ext>
          </a:extLst>
        </p:spPr>
      </p:pic>
      <p:sp>
        <p:nvSpPr>
          <p:cNvPr id="231429" name="Line 5"/>
          <p:cNvSpPr>
            <a:spLocks noChangeShapeType="1"/>
          </p:cNvSpPr>
          <p:nvPr/>
        </p:nvSpPr>
        <p:spPr bwMode="auto">
          <a:xfrm>
            <a:off x="8316913" y="3068638"/>
            <a:ext cx="431800" cy="576262"/>
          </a:xfrm>
          <a:prstGeom prst="line">
            <a:avLst/>
          </a:prstGeom>
          <a:noFill/>
          <a:ln w="28575">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1430" name="Text Box 6"/>
          <p:cNvSpPr txBox="1">
            <a:spLocks noChangeArrowheads="1"/>
          </p:cNvSpPr>
          <p:nvPr/>
        </p:nvSpPr>
        <p:spPr bwMode="auto">
          <a:xfrm>
            <a:off x="8604250" y="371633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008000"/>
                </a:solidFill>
              </a:rPr>
              <a:t>A</a:t>
            </a:r>
          </a:p>
        </p:txBody>
      </p:sp>
      <p:sp>
        <p:nvSpPr>
          <p:cNvPr id="231431" name="Text Box 7"/>
          <p:cNvSpPr txBox="1">
            <a:spLocks noChangeArrowheads="1"/>
          </p:cNvSpPr>
          <p:nvPr/>
        </p:nvSpPr>
        <p:spPr bwMode="auto">
          <a:xfrm>
            <a:off x="7000875" y="198278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b="1">
                <a:solidFill>
                  <a:schemeClr val="accent2"/>
                </a:solidFill>
              </a:rPr>
              <a:t>v</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apr 12</a:t>
            </a:r>
            <a:endParaRPr lang="en-US"/>
          </a:p>
        </p:txBody>
      </p:sp>
      <p:sp>
        <p:nvSpPr>
          <p:cNvPr id="7" name="Slide Number Placeholder 5"/>
          <p:cNvSpPr>
            <a:spLocks noGrp="1"/>
          </p:cNvSpPr>
          <p:nvPr>
            <p:ph type="sldNum" sz="quarter" idx="12"/>
          </p:nvPr>
        </p:nvSpPr>
        <p:spPr/>
        <p:txBody>
          <a:bodyPr/>
          <a:lstStyle/>
          <a:p>
            <a:fld id="{63FACE32-4238-4660-B547-67BCFCDC337F}" type="slidenum">
              <a:rPr lang="en-US"/>
              <a:pPr/>
              <a:t>46</a:t>
            </a:fld>
            <a:endParaRPr lang="en-US"/>
          </a:p>
        </p:txBody>
      </p:sp>
      <p:sp>
        <p:nvSpPr>
          <p:cNvPr id="229378" name="Rectangle 2"/>
          <p:cNvSpPr>
            <a:spLocks noGrp="1" noChangeArrowheads="1"/>
          </p:cNvSpPr>
          <p:nvPr>
            <p:ph type="title"/>
          </p:nvPr>
        </p:nvSpPr>
        <p:spPr/>
        <p:txBody>
          <a:bodyPr/>
          <a:lstStyle/>
          <a:p>
            <a:r>
              <a:rPr lang="it-IT"/>
              <a:t>Calori latenti, esempi</a:t>
            </a:r>
          </a:p>
        </p:txBody>
      </p:sp>
      <p:sp>
        <p:nvSpPr>
          <p:cNvPr id="229379" name="Rectangle 3"/>
          <p:cNvSpPr>
            <a:spLocks noGrp="1" noChangeArrowheads="1"/>
          </p:cNvSpPr>
          <p:nvPr>
            <p:ph type="body" idx="1"/>
          </p:nvPr>
        </p:nvSpPr>
        <p:spPr/>
        <p:txBody>
          <a:bodyPr/>
          <a:lstStyle/>
          <a:p>
            <a:r>
              <a:rPr lang="it-IT" sz="2600"/>
              <a:t>es. termoregolazione di animali a sangue caldo</a:t>
            </a:r>
          </a:p>
          <a:p>
            <a:pPr lvl="1"/>
            <a:r>
              <a:rPr lang="it-IT" sz="2300"/>
              <a:t>l</a:t>
            </a:r>
            <a:r>
              <a:rPr lang="it-IT" sz="2300" baseline="-25000"/>
              <a:t>v</a:t>
            </a:r>
            <a:r>
              <a:rPr lang="it-IT" sz="2300"/>
              <a:t> dipende da </a:t>
            </a:r>
            <a:r>
              <a:rPr lang="el-GR" sz="2300">
                <a:cs typeface="Arial" pitchFamily="34" charset="0"/>
              </a:rPr>
              <a:t>θ</a:t>
            </a:r>
            <a:endParaRPr lang="it-IT" sz="2300">
              <a:cs typeface="Arial" pitchFamily="34" charset="0"/>
            </a:endParaRPr>
          </a:p>
          <a:p>
            <a:pPr lvl="1"/>
            <a:r>
              <a:rPr lang="it-IT" sz="2300">
                <a:cs typeface="Arial" pitchFamily="34" charset="0"/>
              </a:rPr>
              <a:t>in generale fra 0 e 100 </a:t>
            </a:r>
            <a:r>
              <a:rPr lang="en-US" sz="2300">
                <a:cs typeface="Arial" pitchFamily="34" charset="0"/>
              </a:rPr>
              <a:t>°C per l’acqua si ha                            l</a:t>
            </a:r>
            <a:r>
              <a:rPr lang="en-US" sz="2300" baseline="-25000">
                <a:cs typeface="Arial" pitchFamily="34" charset="0"/>
              </a:rPr>
              <a:t>v</a:t>
            </a:r>
            <a:r>
              <a:rPr lang="en-US" sz="2300">
                <a:cs typeface="Arial" pitchFamily="34" charset="0"/>
              </a:rPr>
              <a:t> ~ 2539 – 2.909 </a:t>
            </a:r>
            <a:r>
              <a:rPr lang="el-GR" sz="2300">
                <a:cs typeface="Arial" pitchFamily="34" charset="0"/>
              </a:rPr>
              <a:t>θ</a:t>
            </a:r>
            <a:r>
              <a:rPr lang="it-IT" sz="2300">
                <a:cs typeface="Arial" pitchFamily="34" charset="0"/>
              </a:rPr>
              <a:t>         (J/g)                                         l</a:t>
            </a:r>
            <a:r>
              <a:rPr lang="it-IT" sz="2300" baseline="-25000">
                <a:cs typeface="Arial" pitchFamily="34" charset="0"/>
              </a:rPr>
              <a:t>v</a:t>
            </a:r>
            <a:r>
              <a:rPr lang="it-IT" sz="2300">
                <a:cs typeface="Arial" pitchFamily="34" charset="0"/>
              </a:rPr>
              <a:t>(37</a:t>
            </a:r>
            <a:r>
              <a:rPr lang="en-US" sz="2300">
                <a:cs typeface="Arial" pitchFamily="34" charset="0"/>
              </a:rPr>
              <a:t>°C) = 2432 J/g</a:t>
            </a:r>
          </a:p>
          <a:p>
            <a:pPr lvl="1"/>
            <a:r>
              <a:rPr lang="en-US" sz="2300">
                <a:cs typeface="Arial" pitchFamily="34" charset="0"/>
              </a:rPr>
              <a:t>sudando si disperde calore, il sudore evapora (se l’umid. ambiente lo permette) → il corpo diminuisce la sua temp. </a:t>
            </a:r>
          </a:p>
          <a:p>
            <a:r>
              <a:rPr lang="en-US" sz="2600">
                <a:cs typeface="Arial" pitchFamily="34" charset="0"/>
              </a:rPr>
              <a:t>es. s → l : fusione del ghiaccio a 0 °C</a:t>
            </a:r>
          </a:p>
          <a:p>
            <a:pPr lvl="1"/>
            <a:r>
              <a:rPr lang="en-US" sz="2300">
                <a:cs typeface="Arial" pitchFamily="34" charset="0"/>
              </a:rPr>
              <a:t>l</a:t>
            </a:r>
            <a:r>
              <a:rPr lang="en-US" sz="2300" baseline="-25000">
                <a:cs typeface="Arial" pitchFamily="34" charset="0"/>
              </a:rPr>
              <a:t>f</a:t>
            </a:r>
            <a:r>
              <a:rPr lang="en-US" sz="2300">
                <a:cs typeface="Arial" pitchFamily="34" charset="0"/>
              </a:rPr>
              <a:t> = 335 J/g </a:t>
            </a:r>
          </a:p>
          <a:p>
            <a:pPr lvl="1"/>
            <a:r>
              <a:rPr lang="el-GR" sz="2300">
                <a:cs typeface="Arial" pitchFamily="34" charset="0"/>
              </a:rPr>
              <a:t>ρ</a:t>
            </a:r>
            <a:r>
              <a:rPr lang="it-IT" sz="2300" baseline="-25000">
                <a:cs typeface="Arial" pitchFamily="34" charset="0"/>
              </a:rPr>
              <a:t>s</a:t>
            </a:r>
            <a:r>
              <a:rPr lang="it-IT" sz="2300">
                <a:cs typeface="Arial" pitchFamily="34" charset="0"/>
              </a:rPr>
              <a:t> &lt; </a:t>
            </a:r>
            <a:r>
              <a:rPr lang="el-GR" sz="2300">
                <a:cs typeface="Arial" pitchFamily="34" charset="0"/>
              </a:rPr>
              <a:t>ρ</a:t>
            </a:r>
            <a:r>
              <a:rPr lang="it-IT" sz="2300" baseline="-25000">
                <a:cs typeface="Arial" pitchFamily="34" charset="0"/>
              </a:rPr>
              <a:t>l</a:t>
            </a:r>
            <a:r>
              <a:rPr lang="it-IT" sz="2300">
                <a:cs typeface="Arial" pitchFamily="34" charset="0"/>
              </a:rPr>
              <a:t>                 </a:t>
            </a:r>
            <a:r>
              <a:rPr lang="it-IT" sz="2300">
                <a:solidFill>
                  <a:srgbClr val="FF0066"/>
                </a:solidFill>
                <a:cs typeface="Arial" pitchFamily="34" charset="0"/>
              </a:rPr>
              <a:t>(</a:t>
            </a:r>
            <a:r>
              <a:rPr lang="el-GR" sz="2300">
                <a:solidFill>
                  <a:srgbClr val="FF0066"/>
                </a:solidFill>
                <a:cs typeface="Arial" pitchFamily="34" charset="0"/>
              </a:rPr>
              <a:t>ρ</a:t>
            </a:r>
            <a:r>
              <a:rPr lang="it-IT" sz="2300" baseline="-25000">
                <a:solidFill>
                  <a:srgbClr val="FF0066"/>
                </a:solidFill>
                <a:cs typeface="Arial" pitchFamily="34" charset="0"/>
              </a:rPr>
              <a:t>s</a:t>
            </a:r>
            <a:r>
              <a:rPr lang="it-IT" sz="2300">
                <a:solidFill>
                  <a:srgbClr val="FF0066"/>
                </a:solidFill>
                <a:cs typeface="Arial" pitchFamily="34" charset="0"/>
              </a:rPr>
              <a:t> = 0.92 </a:t>
            </a:r>
            <a:r>
              <a:rPr lang="el-GR" sz="2300">
                <a:solidFill>
                  <a:srgbClr val="FF0066"/>
                </a:solidFill>
                <a:cs typeface="Arial" pitchFamily="34" charset="0"/>
              </a:rPr>
              <a:t>ρ</a:t>
            </a:r>
            <a:r>
              <a:rPr lang="it-IT" sz="2300" baseline="-25000">
                <a:solidFill>
                  <a:srgbClr val="FF0066"/>
                </a:solidFill>
                <a:cs typeface="Arial" pitchFamily="34" charset="0"/>
              </a:rPr>
              <a:t>l</a:t>
            </a:r>
            <a:r>
              <a:rPr lang="it-IT" sz="2300">
                <a:solidFill>
                  <a:srgbClr val="FF0066"/>
                </a:solidFill>
                <a:cs typeface="Arial" pitchFamily="34" charset="0"/>
              </a:rPr>
              <a:t>) </a:t>
            </a:r>
          </a:p>
          <a:p>
            <a:pPr lvl="1">
              <a:buFontTx/>
              <a:buNone/>
            </a:pPr>
            <a:r>
              <a:rPr lang="it-IT" sz="2300">
                <a:cs typeface="Arial" pitchFamily="34" charset="0"/>
              </a:rPr>
              <a:t>	       se p cresce, siccome questa volta </a:t>
            </a:r>
            <a:r>
              <a:rPr lang="en-US" sz="2300">
                <a:latin typeface="Script MT Bold" pitchFamily="66" charset="0"/>
                <a:cs typeface="Arial" pitchFamily="34" charset="0"/>
              </a:rPr>
              <a:t>L</a:t>
            </a:r>
            <a:r>
              <a:rPr lang="it-IT" sz="2300">
                <a:cs typeface="Arial" pitchFamily="34" charset="0"/>
              </a:rPr>
              <a:t>  è negativo la fusione è favorita</a:t>
            </a:r>
            <a:endParaRPr lang="el-GR" sz="2300">
              <a:cs typeface="Arial" pitchFamily="34" charset="0"/>
            </a:endParaRPr>
          </a:p>
        </p:txBody>
      </p:sp>
      <p:sp>
        <p:nvSpPr>
          <p:cNvPr id="229380" name="AutoShape 4"/>
          <p:cNvSpPr>
            <a:spLocks noChangeArrowheads="1"/>
          </p:cNvSpPr>
          <p:nvPr/>
        </p:nvSpPr>
        <p:spPr bwMode="auto">
          <a:xfrm>
            <a:off x="827088" y="5286375"/>
            <a:ext cx="720725" cy="215900"/>
          </a:xfrm>
          <a:prstGeom prst="rightArrow">
            <a:avLst>
              <a:gd name="adj1" fmla="val 50000"/>
              <a:gd name="adj2" fmla="val 834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apr 12</a:t>
            </a:r>
            <a:endParaRPr lang="en-US"/>
          </a:p>
        </p:txBody>
      </p:sp>
      <p:sp>
        <p:nvSpPr>
          <p:cNvPr id="8" name="Slide Number Placeholder 5"/>
          <p:cNvSpPr>
            <a:spLocks noGrp="1"/>
          </p:cNvSpPr>
          <p:nvPr>
            <p:ph type="sldNum" sz="quarter" idx="12"/>
          </p:nvPr>
        </p:nvSpPr>
        <p:spPr/>
        <p:txBody>
          <a:bodyPr/>
          <a:lstStyle/>
          <a:p>
            <a:fld id="{AA2C9267-5A04-49A2-B9DD-59C4CF2D9D26}" type="slidenum">
              <a:rPr lang="en-US"/>
              <a:pPr/>
              <a:t>47</a:t>
            </a:fld>
            <a:endParaRPr lang="en-US"/>
          </a:p>
        </p:txBody>
      </p:sp>
      <p:sp>
        <p:nvSpPr>
          <p:cNvPr id="232450" name="Rectangle 2"/>
          <p:cNvSpPr>
            <a:spLocks noGrp="1" noChangeArrowheads="1"/>
          </p:cNvSpPr>
          <p:nvPr>
            <p:ph type="title"/>
          </p:nvPr>
        </p:nvSpPr>
        <p:spPr/>
        <p:txBody>
          <a:bodyPr/>
          <a:lstStyle/>
          <a:p>
            <a:r>
              <a:rPr lang="it-IT"/>
              <a:t>Da </a:t>
            </a:r>
            <a:r>
              <a:rPr lang="it-IT">
                <a:cs typeface="Arial" pitchFamily="34" charset="0"/>
              </a:rPr>
              <a:t>–50 </a:t>
            </a:r>
            <a:r>
              <a:rPr lang="en-US">
                <a:cs typeface="Arial" pitchFamily="34" charset="0"/>
              </a:rPr>
              <a:t>°C, ghiaccio, a +150 °C, vapore  (*)</a:t>
            </a:r>
          </a:p>
        </p:txBody>
      </p:sp>
      <p:pic>
        <p:nvPicPr>
          <p:cNvPr id="232452" name="Picture 4" descr="img0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981075"/>
            <a:ext cx="6708775" cy="5132388"/>
          </a:xfrm>
          <a:prstGeom prst="rect">
            <a:avLst/>
          </a:prstGeom>
          <a:noFill/>
          <a:extLst>
            <a:ext uri="{909E8E84-426E-40DD-AFC4-6F175D3DCCD1}">
              <a14:hiddenFill xmlns:a14="http://schemas.microsoft.com/office/drawing/2010/main">
                <a:solidFill>
                  <a:srgbClr val="FFFFFF"/>
                </a:solidFill>
              </a14:hiddenFill>
            </a:ext>
          </a:extLst>
        </p:spPr>
      </p:pic>
      <p:sp>
        <p:nvSpPr>
          <p:cNvPr id="232453" name="Text Box 5"/>
          <p:cNvSpPr txBox="1">
            <a:spLocks noChangeArrowheads="1"/>
          </p:cNvSpPr>
          <p:nvPr/>
        </p:nvSpPr>
        <p:spPr bwMode="auto">
          <a:xfrm>
            <a:off x="592138" y="6329363"/>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 facoltativo</a:t>
            </a:r>
          </a:p>
        </p:txBody>
      </p:sp>
      <p:sp>
        <p:nvSpPr>
          <p:cNvPr id="232454" name="Text Box 6"/>
          <p:cNvSpPr txBox="1">
            <a:spLocks noChangeArrowheads="1"/>
          </p:cNvSpPr>
          <p:nvPr/>
        </p:nvSpPr>
        <p:spPr bwMode="auto">
          <a:xfrm>
            <a:off x="7019925" y="2997200"/>
            <a:ext cx="1970088" cy="147478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990033"/>
                </a:solidFill>
              </a:rPr>
              <a:t>c</a:t>
            </a:r>
            <a:r>
              <a:rPr lang="it-IT" b="1" baseline="-25000">
                <a:solidFill>
                  <a:srgbClr val="990033"/>
                </a:solidFill>
              </a:rPr>
              <a:t>v,p</a:t>
            </a:r>
            <a:r>
              <a:rPr lang="it-IT" b="1">
                <a:solidFill>
                  <a:srgbClr val="990033"/>
                </a:solidFill>
              </a:rPr>
              <a:t>= 2.02 J/(gk)</a:t>
            </a:r>
          </a:p>
          <a:p>
            <a:r>
              <a:rPr lang="it-IT" b="1">
                <a:solidFill>
                  <a:srgbClr val="990033"/>
                </a:solidFill>
              </a:rPr>
              <a:t>l</a:t>
            </a:r>
            <a:r>
              <a:rPr lang="it-IT" b="1" baseline="-25000">
                <a:solidFill>
                  <a:srgbClr val="990033"/>
                </a:solidFill>
              </a:rPr>
              <a:t>e     </a:t>
            </a:r>
            <a:r>
              <a:rPr lang="it-IT" b="1">
                <a:solidFill>
                  <a:srgbClr val="990033"/>
                </a:solidFill>
              </a:rPr>
              <a:t>= 2260 J/g</a:t>
            </a:r>
          </a:p>
          <a:p>
            <a:r>
              <a:rPr lang="it-IT" b="1">
                <a:solidFill>
                  <a:srgbClr val="990033"/>
                </a:solidFill>
              </a:rPr>
              <a:t>c</a:t>
            </a:r>
            <a:r>
              <a:rPr lang="it-IT" b="1" baseline="-25000">
                <a:solidFill>
                  <a:srgbClr val="990033"/>
                </a:solidFill>
              </a:rPr>
              <a:t>l</a:t>
            </a:r>
            <a:r>
              <a:rPr lang="it-IT" b="1">
                <a:solidFill>
                  <a:srgbClr val="990033"/>
                </a:solidFill>
              </a:rPr>
              <a:t>   = 4.19 J/(gK) </a:t>
            </a:r>
          </a:p>
          <a:p>
            <a:r>
              <a:rPr lang="it-IT" b="1">
                <a:solidFill>
                  <a:srgbClr val="990033"/>
                </a:solidFill>
              </a:rPr>
              <a:t>l</a:t>
            </a:r>
            <a:r>
              <a:rPr lang="it-IT" b="1" baseline="-25000">
                <a:solidFill>
                  <a:srgbClr val="990033"/>
                </a:solidFill>
              </a:rPr>
              <a:t>f</a:t>
            </a:r>
            <a:r>
              <a:rPr lang="it-IT" b="1">
                <a:solidFill>
                  <a:srgbClr val="990033"/>
                </a:solidFill>
              </a:rPr>
              <a:t>    = 335 J/g</a:t>
            </a:r>
          </a:p>
          <a:p>
            <a:r>
              <a:rPr lang="it-IT" b="1">
                <a:solidFill>
                  <a:srgbClr val="990033"/>
                </a:solidFill>
              </a:rPr>
              <a:t>c</a:t>
            </a:r>
            <a:r>
              <a:rPr lang="it-IT" b="1" baseline="-25000">
                <a:solidFill>
                  <a:srgbClr val="990033"/>
                </a:solidFill>
              </a:rPr>
              <a:t>s   </a:t>
            </a:r>
            <a:r>
              <a:rPr lang="it-IT" b="1">
                <a:solidFill>
                  <a:srgbClr val="990033"/>
                </a:solidFill>
              </a:rPr>
              <a:t>= 2.00 J/(gK)</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apr 12</a:t>
            </a:r>
            <a:endParaRPr lang="en-US"/>
          </a:p>
        </p:txBody>
      </p:sp>
      <p:sp>
        <p:nvSpPr>
          <p:cNvPr id="11" name="Slide Number Placeholder 5"/>
          <p:cNvSpPr>
            <a:spLocks noGrp="1"/>
          </p:cNvSpPr>
          <p:nvPr>
            <p:ph type="sldNum" sz="quarter" idx="12"/>
          </p:nvPr>
        </p:nvSpPr>
        <p:spPr/>
        <p:txBody>
          <a:bodyPr/>
          <a:lstStyle/>
          <a:p>
            <a:fld id="{696A1AFA-851A-44A7-9897-D78E8CB5B412}" type="slidenum">
              <a:rPr lang="en-US"/>
              <a:pPr/>
              <a:t>48</a:t>
            </a:fld>
            <a:endParaRPr lang="en-US"/>
          </a:p>
        </p:txBody>
      </p:sp>
      <p:sp>
        <p:nvSpPr>
          <p:cNvPr id="233474" name="Rectangle 2"/>
          <p:cNvSpPr>
            <a:spLocks noGrp="1" noChangeArrowheads="1"/>
          </p:cNvSpPr>
          <p:nvPr>
            <p:ph type="title"/>
          </p:nvPr>
        </p:nvSpPr>
        <p:spPr>
          <a:xfrm>
            <a:off x="971550" y="188913"/>
            <a:ext cx="7221538" cy="574675"/>
          </a:xfrm>
        </p:spPr>
        <p:txBody>
          <a:bodyPr/>
          <a:lstStyle/>
          <a:p>
            <a:r>
              <a:rPr lang="it-IT"/>
              <a:t>Trasmissione del calore, conduzione</a:t>
            </a:r>
          </a:p>
        </p:txBody>
      </p:sp>
      <p:sp>
        <p:nvSpPr>
          <p:cNvPr id="233475" name="Rectangle 3"/>
          <p:cNvSpPr>
            <a:spLocks noGrp="1" noChangeArrowheads="1"/>
          </p:cNvSpPr>
          <p:nvPr>
            <p:ph type="body" idx="1"/>
          </p:nvPr>
        </p:nvSpPr>
        <p:spPr>
          <a:xfrm>
            <a:off x="179388" y="1052513"/>
            <a:ext cx="8496300" cy="5184775"/>
          </a:xfrm>
        </p:spPr>
        <p:txBody>
          <a:bodyPr/>
          <a:lstStyle/>
          <a:p>
            <a:pPr>
              <a:lnSpc>
                <a:spcPct val="90000"/>
              </a:lnSpc>
            </a:pPr>
            <a:r>
              <a:rPr lang="it-IT" sz="2500"/>
              <a:t>nei solidi il calore si trasmette per conduzione: se abbiamo due termostati, T</a:t>
            </a:r>
            <a:r>
              <a:rPr lang="it-IT" sz="2500" baseline="-25000"/>
              <a:t>1</a:t>
            </a:r>
            <a:r>
              <a:rPr lang="it-IT" sz="2500"/>
              <a:t> &lt; T</a:t>
            </a:r>
            <a:r>
              <a:rPr lang="it-IT" sz="2500" baseline="-25000"/>
              <a:t>2</a:t>
            </a:r>
            <a:r>
              <a:rPr lang="it-IT" sz="2500"/>
              <a:t>, separati da un      corpo conduttore isolato lateralmente di spessore        </a:t>
            </a:r>
            <a:r>
              <a:rPr lang="el-GR" sz="2500">
                <a:cs typeface="Arial" pitchFamily="34" charset="0"/>
              </a:rPr>
              <a:t>Δ</a:t>
            </a:r>
            <a:r>
              <a:rPr lang="it-IT" sz="2500">
                <a:cs typeface="Arial" pitchFamily="34" charset="0"/>
              </a:rPr>
              <a:t>x e di area trasversa A, si ha la legge di Fourier*</a:t>
            </a:r>
          </a:p>
          <a:p>
            <a:pPr>
              <a:lnSpc>
                <a:spcPct val="90000"/>
              </a:lnSpc>
              <a:buFontTx/>
              <a:buNone/>
            </a:pPr>
            <a:r>
              <a:rPr lang="it-IT" sz="2500">
                <a:cs typeface="Arial" pitchFamily="34" charset="0"/>
              </a:rPr>
              <a:t>	H = Q/t = –KA</a:t>
            </a:r>
            <a:r>
              <a:rPr lang="el-GR" sz="2500">
                <a:cs typeface="Arial" pitchFamily="34" charset="0"/>
              </a:rPr>
              <a:t>Δ</a:t>
            </a:r>
            <a:r>
              <a:rPr lang="it-IT" sz="2500">
                <a:cs typeface="Arial" pitchFamily="34" charset="0"/>
              </a:rPr>
              <a:t>T/</a:t>
            </a:r>
            <a:r>
              <a:rPr lang="el-GR" sz="2500">
                <a:cs typeface="Arial" pitchFamily="34" charset="0"/>
              </a:rPr>
              <a:t>Δ</a:t>
            </a:r>
            <a:r>
              <a:rPr lang="it-IT" sz="2500">
                <a:cs typeface="Arial" pitchFamily="34" charset="0"/>
              </a:rPr>
              <a:t>x</a:t>
            </a:r>
            <a:r>
              <a:rPr lang="it-IT" sz="2600">
                <a:cs typeface="Arial" pitchFamily="34" charset="0"/>
              </a:rPr>
              <a:t>                                                 dove il segno – indica che Q                                  fluisce nel verso opposto al                                     gradiente di temperatura </a:t>
            </a:r>
            <a:r>
              <a:rPr lang="el-GR" sz="2600">
                <a:cs typeface="Arial" pitchFamily="34" charset="0"/>
              </a:rPr>
              <a:t>Δ</a:t>
            </a:r>
            <a:r>
              <a:rPr lang="it-IT" sz="2600">
                <a:cs typeface="Arial" pitchFamily="34" charset="0"/>
              </a:rPr>
              <a:t>T/</a:t>
            </a:r>
            <a:r>
              <a:rPr lang="el-GR" sz="2600">
                <a:cs typeface="Arial" pitchFamily="34" charset="0"/>
              </a:rPr>
              <a:t>Δ</a:t>
            </a:r>
            <a:r>
              <a:rPr lang="it-IT" sz="2600">
                <a:cs typeface="Arial" pitchFamily="34" charset="0"/>
              </a:rPr>
              <a:t>x</a:t>
            </a:r>
          </a:p>
          <a:p>
            <a:pPr>
              <a:lnSpc>
                <a:spcPct val="90000"/>
              </a:lnSpc>
            </a:pPr>
            <a:r>
              <a:rPr lang="it-IT" sz="2600">
                <a:cs typeface="Arial" pitchFamily="34" charset="0"/>
              </a:rPr>
              <a:t>K (Wm</a:t>
            </a:r>
            <a:r>
              <a:rPr lang="it-IT" sz="2600" baseline="30000">
                <a:cs typeface="Arial" pitchFamily="34" charset="0"/>
              </a:rPr>
              <a:t>-1</a:t>
            </a:r>
            <a:r>
              <a:rPr lang="it-IT" sz="2600">
                <a:cs typeface="Arial" pitchFamily="34" charset="0"/>
              </a:rPr>
              <a:t>K</a:t>
            </a:r>
            <a:r>
              <a:rPr lang="it-IT" sz="2600" baseline="30000">
                <a:cs typeface="Arial" pitchFamily="34" charset="0"/>
              </a:rPr>
              <a:t>-1</a:t>
            </a:r>
            <a:r>
              <a:rPr lang="it-IT" sz="2600">
                <a:cs typeface="Arial" pitchFamily="34" charset="0"/>
              </a:rPr>
              <a:t>) conducibilità termica                           dipende dal materiale ad es.</a:t>
            </a:r>
          </a:p>
          <a:p>
            <a:pPr>
              <a:lnSpc>
                <a:spcPct val="90000"/>
              </a:lnSpc>
              <a:buFontTx/>
              <a:buNone/>
            </a:pPr>
            <a:r>
              <a:rPr lang="it-IT" sz="2600">
                <a:cs typeface="Arial" pitchFamily="34" charset="0"/>
              </a:rPr>
              <a:t>	</a:t>
            </a:r>
            <a:r>
              <a:rPr lang="it-IT" sz="2600">
                <a:solidFill>
                  <a:srgbClr val="008000"/>
                </a:solidFill>
                <a:cs typeface="Arial" pitchFamily="34" charset="0"/>
              </a:rPr>
              <a:t>Ag              418 W/(mK)</a:t>
            </a:r>
          </a:p>
          <a:p>
            <a:pPr>
              <a:lnSpc>
                <a:spcPct val="90000"/>
              </a:lnSpc>
              <a:buFontTx/>
              <a:buNone/>
            </a:pPr>
            <a:r>
              <a:rPr lang="it-IT" sz="2600">
                <a:solidFill>
                  <a:srgbClr val="008000"/>
                </a:solidFill>
                <a:cs typeface="Arial" pitchFamily="34" charset="0"/>
              </a:rPr>
              <a:t>	vetro              1.0     “</a:t>
            </a:r>
          </a:p>
          <a:p>
            <a:pPr>
              <a:lnSpc>
                <a:spcPct val="90000"/>
              </a:lnSpc>
              <a:buFontTx/>
              <a:buNone/>
            </a:pPr>
            <a:r>
              <a:rPr lang="it-IT" sz="2600">
                <a:solidFill>
                  <a:srgbClr val="008000"/>
                </a:solidFill>
                <a:cs typeface="Arial" pitchFamily="34" charset="0"/>
              </a:rPr>
              <a:t>	aria a 0 </a:t>
            </a:r>
            <a:r>
              <a:rPr lang="en-US" sz="2600">
                <a:solidFill>
                  <a:srgbClr val="008000"/>
                </a:solidFill>
                <a:cs typeface="Arial" pitchFamily="34" charset="0"/>
              </a:rPr>
              <a:t>°C     0.024 “</a:t>
            </a:r>
          </a:p>
        </p:txBody>
      </p:sp>
      <p:pic>
        <p:nvPicPr>
          <p:cNvPr id="233476" name="Picture 4" descr="img0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788" y="2565400"/>
            <a:ext cx="2346325" cy="1700213"/>
          </a:xfrm>
          <a:prstGeom prst="rect">
            <a:avLst/>
          </a:prstGeom>
          <a:noFill/>
          <a:extLst>
            <a:ext uri="{909E8E84-426E-40DD-AFC4-6F175D3DCCD1}">
              <a14:hiddenFill xmlns:a14="http://schemas.microsoft.com/office/drawing/2010/main">
                <a:solidFill>
                  <a:srgbClr val="FFFFFF"/>
                </a:solidFill>
              </a14:hiddenFill>
            </a:ext>
          </a:extLst>
        </p:spPr>
      </p:pic>
      <p:pic>
        <p:nvPicPr>
          <p:cNvPr id="233477" name="Picture 5" descr="img0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365625"/>
            <a:ext cx="2792413" cy="1924050"/>
          </a:xfrm>
          <a:prstGeom prst="rect">
            <a:avLst/>
          </a:prstGeom>
          <a:noFill/>
          <a:extLst>
            <a:ext uri="{909E8E84-426E-40DD-AFC4-6F175D3DCCD1}">
              <a14:hiddenFill xmlns:a14="http://schemas.microsoft.com/office/drawing/2010/main">
                <a:solidFill>
                  <a:srgbClr val="FFFFFF"/>
                </a:solidFill>
              </a14:hiddenFill>
            </a:ext>
          </a:extLst>
        </p:spPr>
      </p:pic>
      <p:sp>
        <p:nvSpPr>
          <p:cNvPr id="233479" name="Text Box 7"/>
          <p:cNvSpPr txBox="1">
            <a:spLocks noChangeArrowheads="1"/>
          </p:cNvSpPr>
          <p:nvPr/>
        </p:nvSpPr>
        <p:spPr bwMode="auto">
          <a:xfrm>
            <a:off x="539750" y="2492375"/>
            <a:ext cx="3192463"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000"/>
          </a:p>
        </p:txBody>
      </p:sp>
      <p:sp>
        <p:nvSpPr>
          <p:cNvPr id="233481" name="Text Box 9"/>
          <p:cNvSpPr txBox="1">
            <a:spLocks noChangeArrowheads="1"/>
          </p:cNvSpPr>
          <p:nvPr/>
        </p:nvSpPr>
        <p:spPr bwMode="auto">
          <a:xfrm>
            <a:off x="539750" y="6153150"/>
            <a:ext cx="3629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CC3300"/>
                </a:solidFill>
              </a:rPr>
              <a:t>* cfr legge di Fick, di Poiseuille</a:t>
            </a:r>
          </a:p>
        </p:txBody>
      </p:sp>
      <p:pic>
        <p:nvPicPr>
          <p:cNvPr id="233483" name="Picture 11" descr="fourier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0975" y="0"/>
            <a:ext cx="1343025" cy="1609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apr 12</a:t>
            </a:r>
            <a:endParaRPr lang="en-US"/>
          </a:p>
        </p:txBody>
      </p:sp>
      <p:sp>
        <p:nvSpPr>
          <p:cNvPr id="7" name="Slide Number Placeholder 5"/>
          <p:cNvSpPr>
            <a:spLocks noGrp="1"/>
          </p:cNvSpPr>
          <p:nvPr>
            <p:ph type="sldNum" sz="quarter" idx="12"/>
          </p:nvPr>
        </p:nvSpPr>
        <p:spPr/>
        <p:txBody>
          <a:bodyPr/>
          <a:lstStyle/>
          <a:p>
            <a:fld id="{4B94C992-C32C-4C7F-BDD8-17F5AF94D5FA}" type="slidenum">
              <a:rPr lang="en-US"/>
              <a:pPr/>
              <a:t>49</a:t>
            </a:fld>
            <a:endParaRPr lang="en-US"/>
          </a:p>
        </p:txBody>
      </p:sp>
      <p:sp>
        <p:nvSpPr>
          <p:cNvPr id="234498" name="Rectangle 2"/>
          <p:cNvSpPr>
            <a:spLocks noGrp="1" noChangeArrowheads="1"/>
          </p:cNvSpPr>
          <p:nvPr>
            <p:ph type="title"/>
          </p:nvPr>
        </p:nvSpPr>
        <p:spPr/>
        <p:txBody>
          <a:bodyPr/>
          <a:lstStyle/>
          <a:p>
            <a:r>
              <a:rPr lang="it-IT"/>
              <a:t>Convezione, cenno</a:t>
            </a:r>
          </a:p>
        </p:txBody>
      </p:sp>
      <p:sp>
        <p:nvSpPr>
          <p:cNvPr id="234499" name="Rectangle 3"/>
          <p:cNvSpPr>
            <a:spLocks noGrp="1" noChangeArrowheads="1"/>
          </p:cNvSpPr>
          <p:nvPr>
            <p:ph type="body" idx="1"/>
          </p:nvPr>
        </p:nvSpPr>
        <p:spPr/>
        <p:txBody>
          <a:bodyPr/>
          <a:lstStyle/>
          <a:p>
            <a:r>
              <a:rPr lang="it-IT" sz="2600"/>
              <a:t>nei fluidi, se si hanno differenze di densità, si creano moti convettivi, il flusso di calore dipende ancora dalla diff. di temp. e dall’area A interessata</a:t>
            </a:r>
          </a:p>
          <a:p>
            <a:r>
              <a:rPr lang="it-IT" sz="2600"/>
              <a:t>finestra: se si calcola il flusso di calore tenendo conto solo del vetro si ottengono stime sbagliate, bisogna tener conto degli strati di aria da una parte e dall’altra (l’aria è un buon isolante)</a:t>
            </a:r>
          </a:p>
          <a:p>
            <a:r>
              <a:rPr lang="it-IT" sz="2600"/>
              <a:t>altri metodi di isolamento</a:t>
            </a:r>
          </a:p>
          <a:p>
            <a:pPr lvl="1"/>
            <a:r>
              <a:rPr lang="it-IT" sz="2200"/>
              <a:t>polistirolo K = 0.04 W/(mK)</a:t>
            </a:r>
          </a:p>
          <a:p>
            <a:pPr lvl="1"/>
            <a:r>
              <a:rPr lang="it-IT" sz="2200"/>
              <a:t>doppi vetri</a:t>
            </a:r>
          </a:p>
          <a:p>
            <a:pPr lvl="1"/>
            <a:r>
              <a:rPr lang="it-IT" sz="2200"/>
              <a:t>piumino </a:t>
            </a:r>
          </a:p>
          <a:p>
            <a:pPr lvl="1"/>
            <a:r>
              <a:rPr lang="it-IT" sz="2200"/>
              <a:t>(il vuoto è ancora meglio, K = 0 !)</a:t>
            </a:r>
          </a:p>
        </p:txBody>
      </p:sp>
      <p:pic>
        <p:nvPicPr>
          <p:cNvPr id="234500" name="Picture 4" descr="img0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625" y="3789363"/>
            <a:ext cx="3311525"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apr 12</a:t>
            </a:r>
            <a:endParaRPr lang="en-US"/>
          </a:p>
        </p:txBody>
      </p:sp>
      <p:sp>
        <p:nvSpPr>
          <p:cNvPr id="7" name="Slide Number Placeholder 5"/>
          <p:cNvSpPr>
            <a:spLocks noGrp="1"/>
          </p:cNvSpPr>
          <p:nvPr>
            <p:ph type="sldNum" sz="quarter" idx="12"/>
          </p:nvPr>
        </p:nvSpPr>
        <p:spPr/>
        <p:txBody>
          <a:bodyPr/>
          <a:lstStyle/>
          <a:p>
            <a:fld id="{C9D3CED8-8540-476E-9011-BEE4E58AEC75}" type="slidenum">
              <a:rPr lang="en-US"/>
              <a:pPr/>
              <a:t>5</a:t>
            </a:fld>
            <a:endParaRPr lang="en-US"/>
          </a:p>
        </p:txBody>
      </p:sp>
      <p:sp>
        <p:nvSpPr>
          <p:cNvPr id="117762" name="Rectangle 2"/>
          <p:cNvSpPr>
            <a:spLocks noGrp="1" noChangeArrowheads="1"/>
          </p:cNvSpPr>
          <p:nvPr>
            <p:ph type="title"/>
          </p:nvPr>
        </p:nvSpPr>
        <p:spPr/>
        <p:txBody>
          <a:bodyPr/>
          <a:lstStyle/>
          <a:p>
            <a:r>
              <a:rPr lang="it-IT"/>
              <a:t>Temperatura</a:t>
            </a:r>
          </a:p>
        </p:txBody>
      </p:sp>
      <p:sp>
        <p:nvSpPr>
          <p:cNvPr id="117763" name="Rectangle 3"/>
          <p:cNvSpPr>
            <a:spLocks noGrp="1" noChangeArrowheads="1"/>
          </p:cNvSpPr>
          <p:nvPr>
            <p:ph type="body" idx="1"/>
          </p:nvPr>
        </p:nvSpPr>
        <p:spPr>
          <a:xfrm>
            <a:off x="107950" y="1157288"/>
            <a:ext cx="8569325" cy="5184775"/>
          </a:xfrm>
          <a:noFill/>
        </p:spPr>
        <p:txBody>
          <a:bodyPr/>
          <a:lstStyle/>
          <a:p>
            <a:r>
              <a:rPr lang="it-IT"/>
              <a:t>uno dei parametri che indicano lo stato di un sistema all’equilibrio (T è sempre presente) </a:t>
            </a:r>
          </a:p>
          <a:p>
            <a:r>
              <a:rPr lang="it-IT"/>
              <a:t>def. rozza: sensazione soggettiva di caldo e freddo</a:t>
            </a:r>
          </a:p>
          <a:p>
            <a:r>
              <a:rPr lang="it-IT"/>
              <a:t>def. operativa: proprietà indicata da un particolare termometro </a:t>
            </a:r>
          </a:p>
          <a:p>
            <a:pPr lvl="1"/>
            <a:r>
              <a:rPr lang="it-IT"/>
              <a:t>def. della scala Celsius di temperatura, </a:t>
            </a:r>
            <a:r>
              <a:rPr lang="el-GR">
                <a:cs typeface="Arial" pitchFamily="34" charset="0"/>
              </a:rPr>
              <a:t>θ</a:t>
            </a:r>
            <a:r>
              <a:rPr lang="it-IT"/>
              <a:t> (T è usata per la temperatura assoluta, vedi oltre)</a:t>
            </a:r>
          </a:p>
          <a:p>
            <a:pPr lvl="1"/>
            <a:r>
              <a:rPr lang="it-IT"/>
              <a:t>si scelgono temperature riproducibili con cui il termometro può essere messo in equilibrio (punti fissi,  0 </a:t>
            </a:r>
            <a:r>
              <a:rPr lang="en-US">
                <a:cs typeface="Arial" pitchFamily="34" charset="0"/>
              </a:rPr>
              <a:t>°C </a:t>
            </a:r>
            <a:r>
              <a:rPr lang="it-IT"/>
              <a:t>ghiaccio fondente a p</a:t>
            </a:r>
            <a:r>
              <a:rPr lang="it-IT" baseline="-25000"/>
              <a:t>0</a:t>
            </a:r>
            <a:r>
              <a:rPr lang="it-IT"/>
              <a:t>, 100 </a:t>
            </a:r>
            <a:r>
              <a:rPr lang="en-US">
                <a:cs typeface="Arial" pitchFamily="34" charset="0"/>
              </a:rPr>
              <a:t>°C acqua bollente a p</a:t>
            </a:r>
            <a:r>
              <a:rPr lang="en-US" baseline="-25000">
                <a:cs typeface="Arial" pitchFamily="34" charset="0"/>
              </a:rPr>
              <a:t>0</a:t>
            </a:r>
            <a:r>
              <a:rPr lang="en-US">
                <a:cs typeface="Arial" pitchFamily="34" charset="0"/>
              </a:rPr>
              <a:t>)</a:t>
            </a:r>
          </a:p>
          <a:p>
            <a:pPr lvl="1"/>
            <a:r>
              <a:rPr lang="en-US">
                <a:cs typeface="Arial" pitchFamily="34" charset="0"/>
              </a:rPr>
              <a:t>si registra la variabile termometrica e si divide l’intervallo in 100 parti</a:t>
            </a:r>
            <a:endParaRPr lang="it-IT">
              <a:cs typeface="Arial" pitchFamily="34" charset="0"/>
            </a:endParaRPr>
          </a:p>
        </p:txBody>
      </p:sp>
      <p:pic>
        <p:nvPicPr>
          <p:cNvPr id="117764" name="Picture 4" descr="celsius_face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7475" y="188913"/>
            <a:ext cx="1406525" cy="1884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apr 12</a:t>
            </a:r>
            <a:endParaRPr lang="en-US"/>
          </a:p>
        </p:txBody>
      </p:sp>
      <p:sp>
        <p:nvSpPr>
          <p:cNvPr id="7" name="Slide Number Placeholder 5"/>
          <p:cNvSpPr>
            <a:spLocks noGrp="1"/>
          </p:cNvSpPr>
          <p:nvPr>
            <p:ph type="sldNum" sz="quarter" idx="12"/>
          </p:nvPr>
        </p:nvSpPr>
        <p:spPr/>
        <p:txBody>
          <a:bodyPr/>
          <a:lstStyle/>
          <a:p>
            <a:fld id="{2CA993AD-86A2-459E-B172-A1CD78EEA5D4}" type="slidenum">
              <a:rPr lang="en-US"/>
              <a:pPr/>
              <a:t>50</a:t>
            </a:fld>
            <a:endParaRPr lang="en-US"/>
          </a:p>
        </p:txBody>
      </p:sp>
      <p:sp>
        <p:nvSpPr>
          <p:cNvPr id="235522" name="Rectangle 2"/>
          <p:cNvSpPr>
            <a:spLocks noGrp="1" noChangeArrowheads="1"/>
          </p:cNvSpPr>
          <p:nvPr>
            <p:ph type="title"/>
          </p:nvPr>
        </p:nvSpPr>
        <p:spPr/>
        <p:txBody>
          <a:bodyPr/>
          <a:lstStyle/>
          <a:p>
            <a:r>
              <a:rPr lang="it-IT"/>
              <a:t>Irraggiamento</a:t>
            </a:r>
          </a:p>
        </p:txBody>
      </p:sp>
      <p:sp>
        <p:nvSpPr>
          <p:cNvPr id="235523" name="Rectangle 3"/>
          <p:cNvSpPr>
            <a:spLocks noGrp="1" noChangeArrowheads="1"/>
          </p:cNvSpPr>
          <p:nvPr>
            <p:ph type="body" idx="1"/>
          </p:nvPr>
        </p:nvSpPr>
        <p:spPr/>
        <p:txBody>
          <a:bodyPr/>
          <a:lstStyle/>
          <a:p>
            <a:pPr>
              <a:lnSpc>
                <a:spcPct val="90000"/>
              </a:lnSpc>
            </a:pPr>
            <a:r>
              <a:rPr lang="it-IT" sz="2500"/>
              <a:t>l’irraggiamento agisce anche attraverso il vuoto</a:t>
            </a:r>
          </a:p>
          <a:p>
            <a:pPr>
              <a:lnSpc>
                <a:spcPct val="90000"/>
              </a:lnSpc>
            </a:pPr>
            <a:r>
              <a:rPr lang="it-IT" sz="2500">
                <a:sym typeface="Symbol" pitchFamily="18" charset="2"/>
              </a:rPr>
              <a:t> corpo emette onde e.m. (alla sua temp. T)</a:t>
            </a:r>
          </a:p>
          <a:p>
            <a:pPr>
              <a:lnSpc>
                <a:spcPct val="90000"/>
              </a:lnSpc>
            </a:pPr>
            <a:r>
              <a:rPr lang="it-IT" sz="2500">
                <a:sym typeface="Symbol" pitchFamily="18" charset="2"/>
              </a:rPr>
              <a:t>a temp. ambiente l’emissione avviene nell’IR fra 1 e 100 </a:t>
            </a:r>
            <a:r>
              <a:rPr lang="en-US" sz="2500">
                <a:cs typeface="Arial" pitchFamily="34" charset="0"/>
                <a:sym typeface="Symbol" pitchFamily="18" charset="2"/>
              </a:rPr>
              <a:t>µm di lunghezza d’onda        </a:t>
            </a:r>
            <a:r>
              <a:rPr lang="en-US" sz="2500">
                <a:solidFill>
                  <a:srgbClr val="FF0066"/>
                </a:solidFill>
                <a:cs typeface="Arial" pitchFamily="34" charset="0"/>
                <a:sym typeface="Symbol" pitchFamily="18" charset="2"/>
              </a:rPr>
              <a:t>(</a:t>
            </a:r>
            <a:r>
              <a:rPr lang="en-US" sz="2400">
                <a:solidFill>
                  <a:srgbClr val="FF0066"/>
                </a:solidFill>
                <a:cs typeface="Arial" pitchFamily="34" charset="0"/>
                <a:sym typeface="Symbol" pitchFamily="18" charset="2"/>
              </a:rPr>
              <a:t>visori a IR)</a:t>
            </a:r>
          </a:p>
          <a:p>
            <a:pPr>
              <a:lnSpc>
                <a:spcPct val="90000"/>
              </a:lnSpc>
            </a:pPr>
            <a:r>
              <a:rPr lang="en-US" sz="2500">
                <a:cs typeface="Arial" pitchFamily="34" charset="0"/>
                <a:sym typeface="Symbol" pitchFamily="18" charset="2"/>
              </a:rPr>
              <a:t>il sole, temp. superficiale ~6000 K, emette nel visibile (fra 0.4 e 0.8 µm) con un massimo a ~0.5 µm </a:t>
            </a:r>
          </a:p>
          <a:p>
            <a:pPr>
              <a:lnSpc>
                <a:spcPct val="90000"/>
              </a:lnSpc>
            </a:pPr>
            <a:r>
              <a:rPr lang="en-US" sz="2500">
                <a:cs typeface="Arial" pitchFamily="34" charset="0"/>
                <a:sym typeface="Symbol" pitchFamily="18" charset="2"/>
              </a:rPr>
              <a:t>la legge di Wien dà la lunghezza d’onda di picco</a:t>
            </a:r>
          </a:p>
          <a:p>
            <a:pPr>
              <a:lnSpc>
                <a:spcPct val="90000"/>
              </a:lnSpc>
              <a:buFontTx/>
              <a:buNone/>
            </a:pPr>
            <a:r>
              <a:rPr lang="en-US" sz="2500">
                <a:cs typeface="Arial" pitchFamily="34" charset="0"/>
                <a:sym typeface="Symbol" pitchFamily="18" charset="2"/>
              </a:rPr>
              <a:t>	</a:t>
            </a:r>
            <a:r>
              <a:rPr lang="el-GR" sz="2500">
                <a:cs typeface="Arial" pitchFamily="34" charset="0"/>
                <a:sym typeface="Symbol" pitchFamily="18" charset="2"/>
              </a:rPr>
              <a:t>λ</a:t>
            </a:r>
            <a:r>
              <a:rPr lang="it-IT" sz="2500" baseline="-25000">
                <a:cs typeface="Arial" pitchFamily="34" charset="0"/>
                <a:sym typeface="Symbol" pitchFamily="18" charset="2"/>
              </a:rPr>
              <a:t>max</a:t>
            </a:r>
            <a:r>
              <a:rPr lang="it-IT" sz="2500">
                <a:cs typeface="Arial" pitchFamily="34" charset="0"/>
                <a:sym typeface="Symbol" pitchFamily="18" charset="2"/>
              </a:rPr>
              <a:t>(mm) = 2.897/T(K)</a:t>
            </a:r>
          </a:p>
          <a:p>
            <a:pPr>
              <a:lnSpc>
                <a:spcPct val="90000"/>
              </a:lnSpc>
            </a:pPr>
            <a:r>
              <a:rPr lang="it-IT" sz="2500">
                <a:cs typeface="Arial" pitchFamily="34" charset="0"/>
                <a:sym typeface="Symbol" pitchFamily="18" charset="2"/>
              </a:rPr>
              <a:t>la potenza emessa è (legge di Stefan-Boltzmann)</a:t>
            </a:r>
          </a:p>
          <a:p>
            <a:pPr>
              <a:lnSpc>
                <a:spcPct val="90000"/>
              </a:lnSpc>
              <a:buFontTx/>
              <a:buNone/>
            </a:pPr>
            <a:r>
              <a:rPr lang="it-IT" sz="2500">
                <a:cs typeface="Arial" pitchFamily="34" charset="0"/>
                <a:sym typeface="Symbol" pitchFamily="18" charset="2"/>
              </a:rPr>
              <a:t>	</a:t>
            </a:r>
            <a:r>
              <a:rPr lang="en-US" sz="2500">
                <a:latin typeface="Script MT Bold" pitchFamily="66" charset="0"/>
                <a:cs typeface="Arial" pitchFamily="34" charset="0"/>
                <a:sym typeface="Symbol" pitchFamily="18" charset="2"/>
              </a:rPr>
              <a:t>P </a:t>
            </a:r>
            <a:r>
              <a:rPr lang="it-IT" sz="2500">
                <a:cs typeface="Arial" pitchFamily="34" charset="0"/>
                <a:sym typeface="Symbol" pitchFamily="18" charset="2"/>
              </a:rPr>
              <a:t>= eA</a:t>
            </a:r>
            <a:r>
              <a:rPr lang="el-GR" sz="2500">
                <a:cs typeface="Arial" pitchFamily="34" charset="0"/>
                <a:sym typeface="Symbol" pitchFamily="18" charset="2"/>
              </a:rPr>
              <a:t>σ</a:t>
            </a:r>
            <a:r>
              <a:rPr lang="it-IT" sz="2500">
                <a:cs typeface="Arial" pitchFamily="34" charset="0"/>
                <a:sym typeface="Symbol" pitchFamily="18" charset="2"/>
              </a:rPr>
              <a:t>T</a:t>
            </a:r>
            <a:r>
              <a:rPr lang="it-IT" sz="2500" baseline="30000">
                <a:cs typeface="Arial" pitchFamily="34" charset="0"/>
                <a:sym typeface="Symbol" pitchFamily="18" charset="2"/>
              </a:rPr>
              <a:t>4</a:t>
            </a:r>
            <a:r>
              <a:rPr lang="it-IT" sz="2500">
                <a:cs typeface="Arial" pitchFamily="34" charset="0"/>
                <a:sym typeface="Symbol" pitchFamily="18" charset="2"/>
              </a:rPr>
              <a:t> </a:t>
            </a:r>
          </a:p>
          <a:p>
            <a:pPr>
              <a:lnSpc>
                <a:spcPct val="90000"/>
              </a:lnSpc>
              <a:buFontTx/>
              <a:buNone/>
            </a:pPr>
            <a:r>
              <a:rPr lang="it-IT" sz="2500">
                <a:cs typeface="Arial" pitchFamily="34" charset="0"/>
                <a:sym typeface="Symbol" pitchFamily="18" charset="2"/>
              </a:rPr>
              <a:t>	dove </a:t>
            </a:r>
            <a:r>
              <a:rPr lang="el-GR" sz="2500">
                <a:cs typeface="Arial" pitchFamily="34" charset="0"/>
                <a:sym typeface="Symbol" pitchFamily="18" charset="2"/>
              </a:rPr>
              <a:t>σ</a:t>
            </a:r>
            <a:r>
              <a:rPr lang="it-IT" sz="2500">
                <a:cs typeface="Arial" pitchFamily="34" charset="0"/>
                <a:sym typeface="Symbol" pitchFamily="18" charset="2"/>
              </a:rPr>
              <a:t> = 5.67 10</a:t>
            </a:r>
            <a:r>
              <a:rPr lang="it-IT" sz="2500" baseline="30000">
                <a:cs typeface="Arial" pitchFamily="34" charset="0"/>
                <a:sym typeface="Symbol" pitchFamily="18" charset="2"/>
              </a:rPr>
              <a:t>-8</a:t>
            </a:r>
            <a:r>
              <a:rPr lang="it-IT" sz="2500">
                <a:cs typeface="Arial" pitchFamily="34" charset="0"/>
                <a:sym typeface="Symbol" pitchFamily="18" charset="2"/>
              </a:rPr>
              <a:t> W/(m</a:t>
            </a:r>
            <a:r>
              <a:rPr lang="it-IT" sz="2500" baseline="30000">
                <a:cs typeface="Arial" pitchFamily="34" charset="0"/>
                <a:sym typeface="Symbol" pitchFamily="18" charset="2"/>
              </a:rPr>
              <a:t>2</a:t>
            </a:r>
            <a:r>
              <a:rPr lang="it-IT" sz="2500">
                <a:cs typeface="Arial" pitchFamily="34" charset="0"/>
                <a:sym typeface="Symbol" pitchFamily="18" charset="2"/>
              </a:rPr>
              <a:t>K</a:t>
            </a:r>
            <a:r>
              <a:rPr lang="it-IT" sz="2500" baseline="30000">
                <a:cs typeface="Arial" pitchFamily="34" charset="0"/>
                <a:sym typeface="Symbol" pitchFamily="18" charset="2"/>
              </a:rPr>
              <a:t>4</a:t>
            </a:r>
            <a:r>
              <a:rPr lang="it-IT" sz="2500">
                <a:cs typeface="Arial" pitchFamily="34" charset="0"/>
                <a:sym typeface="Symbol" pitchFamily="18" charset="2"/>
              </a:rPr>
              <a:t>), A è l’area emittente, e l’emissività  </a:t>
            </a:r>
            <a:r>
              <a:rPr lang="it-IT" sz="2500" b="1">
                <a:solidFill>
                  <a:srgbClr val="FF0000"/>
                </a:solidFill>
                <a:cs typeface="Arial" pitchFamily="34" charset="0"/>
                <a:sym typeface="Symbol" pitchFamily="18" charset="2"/>
              </a:rPr>
              <a:t>NB</a:t>
            </a:r>
            <a:r>
              <a:rPr lang="it-IT" sz="2500">
                <a:solidFill>
                  <a:srgbClr val="FF0000"/>
                </a:solidFill>
                <a:cs typeface="Arial" pitchFamily="34" charset="0"/>
                <a:sym typeface="Symbol" pitchFamily="18" charset="2"/>
              </a:rPr>
              <a:t> T assoluta in K</a:t>
            </a:r>
            <a:endParaRPr lang="el-GR" sz="2500">
              <a:solidFill>
                <a:srgbClr val="FF0000"/>
              </a:solidFill>
              <a:cs typeface="Arial" pitchFamily="34" charset="0"/>
              <a:sym typeface="Symbol" pitchFamily="18" charset="2"/>
            </a:endParaRPr>
          </a:p>
        </p:txBody>
      </p:sp>
      <p:sp>
        <p:nvSpPr>
          <p:cNvPr id="235524" name="Text Box 4"/>
          <p:cNvSpPr txBox="1">
            <a:spLocks noChangeArrowheads="1"/>
          </p:cNvSpPr>
          <p:nvPr/>
        </p:nvSpPr>
        <p:spPr bwMode="auto">
          <a:xfrm>
            <a:off x="577850" y="4673600"/>
            <a:ext cx="1833563" cy="395288"/>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apr 12</a:t>
            </a:r>
            <a:endParaRPr lang="en-US"/>
          </a:p>
        </p:txBody>
      </p:sp>
      <p:sp>
        <p:nvSpPr>
          <p:cNvPr id="14" name="Slide Number Placeholder 5"/>
          <p:cNvSpPr>
            <a:spLocks noGrp="1"/>
          </p:cNvSpPr>
          <p:nvPr>
            <p:ph type="sldNum" sz="quarter" idx="12"/>
          </p:nvPr>
        </p:nvSpPr>
        <p:spPr/>
        <p:txBody>
          <a:bodyPr/>
          <a:lstStyle/>
          <a:p>
            <a:fld id="{066F5164-BA2B-4BC4-8ADD-B73B8240AFD1}" type="slidenum">
              <a:rPr lang="en-US"/>
              <a:pPr/>
              <a:t>51</a:t>
            </a:fld>
            <a:endParaRPr lang="en-US"/>
          </a:p>
        </p:txBody>
      </p:sp>
      <p:sp>
        <p:nvSpPr>
          <p:cNvPr id="236546" name="Rectangle 2"/>
          <p:cNvSpPr>
            <a:spLocks noGrp="1" noChangeArrowheads="1"/>
          </p:cNvSpPr>
          <p:nvPr>
            <p:ph type="title"/>
          </p:nvPr>
        </p:nvSpPr>
        <p:spPr/>
        <p:txBody>
          <a:bodyPr/>
          <a:lstStyle/>
          <a:p>
            <a:r>
              <a:rPr lang="it-IT"/>
              <a:t>Irraggiamento (2)</a:t>
            </a:r>
          </a:p>
        </p:txBody>
      </p:sp>
      <p:sp>
        <p:nvSpPr>
          <p:cNvPr id="236547" name="Rectangle 3"/>
          <p:cNvSpPr>
            <a:spLocks noGrp="1" noChangeArrowheads="1"/>
          </p:cNvSpPr>
          <p:nvPr>
            <p:ph type="body" idx="1"/>
          </p:nvPr>
        </p:nvSpPr>
        <p:spPr/>
        <p:txBody>
          <a:bodyPr/>
          <a:lstStyle/>
          <a:p>
            <a:r>
              <a:rPr lang="it-IT" sz="2600"/>
              <a:t>0 &lt; e &lt; 1 emissività, uguale ad 1 per un corpo nero, ad es una cavità (che assorbe tutte le radiazioni, alla temp. T)</a:t>
            </a:r>
          </a:p>
          <a:p>
            <a:r>
              <a:rPr lang="it-IT" sz="2600"/>
              <a:t>il flusso di calore fra due corpi a T</a:t>
            </a:r>
            <a:r>
              <a:rPr lang="it-IT" sz="2600" baseline="-25000"/>
              <a:t>1</a:t>
            </a:r>
            <a:r>
              <a:rPr lang="it-IT" sz="2600"/>
              <a:t> e T</a:t>
            </a:r>
            <a:r>
              <a:rPr lang="it-IT" sz="2600" baseline="-25000"/>
              <a:t>2</a:t>
            </a:r>
            <a:r>
              <a:rPr lang="it-IT"/>
              <a:t> è</a:t>
            </a:r>
          </a:p>
          <a:p>
            <a:pPr>
              <a:buFontTx/>
              <a:buNone/>
            </a:pPr>
            <a:r>
              <a:rPr lang="it-IT"/>
              <a:t>	H = Q/t = A</a:t>
            </a:r>
            <a:r>
              <a:rPr lang="el-GR">
                <a:cs typeface="Arial" pitchFamily="34" charset="0"/>
              </a:rPr>
              <a:t>σ</a:t>
            </a:r>
            <a:r>
              <a:rPr lang="it-IT">
                <a:cs typeface="Arial" pitchFamily="34" charset="0"/>
              </a:rPr>
              <a:t>e(T</a:t>
            </a:r>
            <a:r>
              <a:rPr lang="it-IT" baseline="-25000">
                <a:cs typeface="Arial" pitchFamily="34" charset="0"/>
              </a:rPr>
              <a:t>2</a:t>
            </a:r>
            <a:r>
              <a:rPr lang="it-IT" baseline="30000">
                <a:cs typeface="Arial" pitchFamily="34" charset="0"/>
              </a:rPr>
              <a:t>4</a:t>
            </a:r>
            <a:r>
              <a:rPr lang="it-IT">
                <a:cs typeface="Arial" pitchFamily="34" charset="0"/>
              </a:rPr>
              <a:t>–T</a:t>
            </a:r>
            <a:r>
              <a:rPr lang="it-IT" baseline="-25000">
                <a:cs typeface="Arial" pitchFamily="34" charset="0"/>
              </a:rPr>
              <a:t>1</a:t>
            </a:r>
            <a:r>
              <a:rPr lang="it-IT" baseline="30000">
                <a:cs typeface="Arial" pitchFamily="34" charset="0"/>
              </a:rPr>
              <a:t>4</a:t>
            </a:r>
            <a:r>
              <a:rPr lang="it-IT">
                <a:cs typeface="Arial" pitchFamily="34" charset="0"/>
              </a:rPr>
              <a:t>)</a:t>
            </a:r>
          </a:p>
          <a:p>
            <a:r>
              <a:rPr lang="it-IT">
                <a:cs typeface="Arial" pitchFamily="34" charset="0"/>
              </a:rPr>
              <a:t>sensibilità dell’irraggiamento</a:t>
            </a:r>
          </a:p>
          <a:p>
            <a:pPr>
              <a:buFontTx/>
              <a:buNone/>
            </a:pPr>
            <a:r>
              <a:rPr lang="it-IT">
                <a:cs typeface="Arial" pitchFamily="34" charset="0"/>
              </a:rPr>
              <a:t>	</a:t>
            </a:r>
            <a:r>
              <a:rPr lang="el-GR">
                <a:cs typeface="Arial" pitchFamily="34" charset="0"/>
              </a:rPr>
              <a:t>Δ</a:t>
            </a:r>
            <a:r>
              <a:rPr lang="it-IT">
                <a:cs typeface="Arial" pitchFamily="34" charset="0"/>
              </a:rPr>
              <a:t>H/H = 4</a:t>
            </a:r>
            <a:r>
              <a:rPr lang="el-GR">
                <a:cs typeface="Arial" pitchFamily="34" charset="0"/>
              </a:rPr>
              <a:t>Δ</a:t>
            </a:r>
            <a:r>
              <a:rPr lang="it-IT">
                <a:cs typeface="Arial" pitchFamily="34" charset="0"/>
              </a:rPr>
              <a:t>T/T</a:t>
            </a:r>
          </a:p>
          <a:p>
            <a:pPr>
              <a:buFontTx/>
              <a:buNone/>
            </a:pPr>
            <a:r>
              <a:rPr lang="it-IT">
                <a:cs typeface="Arial" pitchFamily="34" charset="0"/>
              </a:rPr>
              <a:t>	a 300 K un </a:t>
            </a:r>
            <a:r>
              <a:rPr lang="el-GR">
                <a:cs typeface="Arial" pitchFamily="34" charset="0"/>
              </a:rPr>
              <a:t>Δ</a:t>
            </a:r>
            <a:r>
              <a:rPr lang="it-IT">
                <a:cs typeface="Arial" pitchFamily="34" charset="0"/>
              </a:rPr>
              <a:t>T = 1 K  →  </a:t>
            </a:r>
            <a:r>
              <a:rPr lang="el-GR">
                <a:cs typeface="Arial" pitchFamily="34" charset="0"/>
              </a:rPr>
              <a:t>Δ</a:t>
            </a:r>
            <a:r>
              <a:rPr lang="it-IT">
                <a:cs typeface="Arial" pitchFamily="34" charset="0"/>
              </a:rPr>
              <a:t>H/H </a:t>
            </a:r>
            <a:r>
              <a:rPr lang="en-US">
                <a:cs typeface="Arial" pitchFamily="34" charset="0"/>
              </a:rPr>
              <a:t>~ 1.3%</a:t>
            </a:r>
          </a:p>
          <a:p>
            <a:r>
              <a:rPr lang="en-US">
                <a:cs typeface="Arial" pitchFamily="34" charset="0"/>
              </a:rPr>
              <a:t>applicazioni:     teletermografia non invasiva nell’IR</a:t>
            </a:r>
          </a:p>
        </p:txBody>
      </p:sp>
      <p:sp>
        <p:nvSpPr>
          <p:cNvPr id="236548" name="Oval 4"/>
          <p:cNvSpPr>
            <a:spLocks noChangeArrowheads="1"/>
          </p:cNvSpPr>
          <p:nvPr/>
        </p:nvSpPr>
        <p:spPr bwMode="auto">
          <a:xfrm>
            <a:off x="7667625" y="2276475"/>
            <a:ext cx="9144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p>
        </p:txBody>
      </p:sp>
      <p:sp>
        <p:nvSpPr>
          <p:cNvPr id="236550" name="Text Box 6"/>
          <p:cNvSpPr txBox="1">
            <a:spLocks noChangeArrowheads="1"/>
          </p:cNvSpPr>
          <p:nvPr/>
        </p:nvSpPr>
        <p:spPr bwMode="auto">
          <a:xfrm>
            <a:off x="7524750" y="2276475"/>
            <a:ext cx="1841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236551" name="Line 7"/>
          <p:cNvSpPr>
            <a:spLocks noChangeShapeType="1"/>
          </p:cNvSpPr>
          <p:nvPr/>
        </p:nvSpPr>
        <p:spPr bwMode="auto">
          <a:xfrm>
            <a:off x="6732588" y="2205038"/>
            <a:ext cx="1800225" cy="71913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552" name="Line 8"/>
          <p:cNvSpPr>
            <a:spLocks noChangeShapeType="1"/>
          </p:cNvSpPr>
          <p:nvPr/>
        </p:nvSpPr>
        <p:spPr bwMode="auto">
          <a:xfrm flipH="1" flipV="1">
            <a:off x="7812088" y="2420938"/>
            <a:ext cx="720725" cy="50323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553" name="Line 9"/>
          <p:cNvSpPr>
            <a:spLocks noChangeShapeType="1"/>
          </p:cNvSpPr>
          <p:nvPr/>
        </p:nvSpPr>
        <p:spPr bwMode="auto">
          <a:xfrm>
            <a:off x="7812088" y="2420938"/>
            <a:ext cx="504825" cy="72072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554" name="Line 10"/>
          <p:cNvSpPr>
            <a:spLocks noChangeShapeType="1"/>
          </p:cNvSpPr>
          <p:nvPr/>
        </p:nvSpPr>
        <p:spPr bwMode="auto">
          <a:xfrm flipV="1">
            <a:off x="8316913" y="2349500"/>
            <a:ext cx="71437" cy="71913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555" name="Line 11"/>
          <p:cNvSpPr>
            <a:spLocks noChangeShapeType="1"/>
          </p:cNvSpPr>
          <p:nvPr/>
        </p:nvSpPr>
        <p:spPr bwMode="auto">
          <a:xfrm flipH="1">
            <a:off x="7667625" y="2349500"/>
            <a:ext cx="720725" cy="50323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556" name="Text Box 12"/>
          <p:cNvSpPr txBox="1">
            <a:spLocks noChangeArrowheads="1"/>
          </p:cNvSpPr>
          <p:nvPr/>
        </p:nvSpPr>
        <p:spPr bwMode="auto">
          <a:xfrm>
            <a:off x="8459788" y="213360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b="1">
                <a:solidFill>
                  <a:schemeClr val="accent2"/>
                </a:solidFill>
              </a:rPr>
              <a:t>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apr 12</a:t>
            </a:r>
            <a:endParaRPr lang="en-US"/>
          </a:p>
        </p:txBody>
      </p:sp>
      <p:sp>
        <p:nvSpPr>
          <p:cNvPr id="10" name="Slide Number Placeholder 5"/>
          <p:cNvSpPr>
            <a:spLocks noGrp="1"/>
          </p:cNvSpPr>
          <p:nvPr>
            <p:ph type="sldNum" sz="quarter" idx="12"/>
          </p:nvPr>
        </p:nvSpPr>
        <p:spPr/>
        <p:txBody>
          <a:bodyPr/>
          <a:lstStyle/>
          <a:p>
            <a:fld id="{C4A1B498-4CC2-4282-B63D-A8B06CBBC77A}" type="slidenum">
              <a:rPr lang="en-US"/>
              <a:pPr/>
              <a:t>52</a:t>
            </a:fld>
            <a:endParaRPr lang="en-US"/>
          </a:p>
        </p:txBody>
      </p:sp>
      <p:sp>
        <p:nvSpPr>
          <p:cNvPr id="237570" name="Rectangle 2"/>
          <p:cNvSpPr>
            <a:spLocks noGrp="1" noChangeArrowheads="1"/>
          </p:cNvSpPr>
          <p:nvPr>
            <p:ph type="title"/>
          </p:nvPr>
        </p:nvSpPr>
        <p:spPr/>
        <p:txBody>
          <a:bodyPr/>
          <a:lstStyle/>
          <a:p>
            <a:r>
              <a:rPr lang="it-IT"/>
              <a:t>Termografia</a:t>
            </a:r>
          </a:p>
        </p:txBody>
      </p:sp>
      <p:sp>
        <p:nvSpPr>
          <p:cNvPr id="237571" name="Rectangle 3"/>
          <p:cNvSpPr>
            <a:spLocks noGrp="1" noChangeArrowheads="1"/>
          </p:cNvSpPr>
          <p:nvPr>
            <p:ph type="body" idx="1"/>
          </p:nvPr>
        </p:nvSpPr>
        <p:spPr/>
        <p:txBody>
          <a:bodyPr/>
          <a:lstStyle/>
          <a:p>
            <a:r>
              <a:rPr lang="it-IT" sz="2600"/>
              <a:t>applicazioni (non invasive)</a:t>
            </a:r>
          </a:p>
          <a:p>
            <a:pPr lvl="1"/>
            <a:r>
              <a:rPr lang="it-IT" sz="2200"/>
              <a:t>effetti dei farmaci</a:t>
            </a:r>
          </a:p>
          <a:p>
            <a:pPr lvl="1"/>
            <a:r>
              <a:rPr lang="it-IT" sz="2200"/>
              <a:t>tumori</a:t>
            </a:r>
          </a:p>
          <a:p>
            <a:pPr lvl="1"/>
            <a:r>
              <a:rPr lang="it-IT" sz="2200"/>
              <a:t>medicina sportiva</a:t>
            </a:r>
          </a:p>
          <a:p>
            <a:pPr lvl="1"/>
            <a:r>
              <a:rPr lang="it-IT" sz="2200"/>
              <a:t>processi artritici</a:t>
            </a:r>
          </a:p>
          <a:p>
            <a:pPr lvl="1"/>
            <a:r>
              <a:rPr lang="it-IT" sz="2200"/>
              <a:t>conservazione beni culturali</a:t>
            </a:r>
          </a:p>
          <a:p>
            <a:pPr lvl="1"/>
            <a:r>
              <a:rPr lang="it-IT" sz="2200"/>
              <a:t>... </a:t>
            </a:r>
          </a:p>
        </p:txBody>
      </p:sp>
      <p:pic>
        <p:nvPicPr>
          <p:cNvPr id="237572" name="Picture 4" descr="og_2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076700"/>
            <a:ext cx="2089150" cy="2376488"/>
          </a:xfrm>
          <a:prstGeom prst="rect">
            <a:avLst/>
          </a:prstGeom>
          <a:noFill/>
          <a:extLst>
            <a:ext uri="{909E8E84-426E-40DD-AFC4-6F175D3DCCD1}">
              <a14:hiddenFill xmlns:a14="http://schemas.microsoft.com/office/drawing/2010/main">
                <a:solidFill>
                  <a:srgbClr val="FFFFFF"/>
                </a:solidFill>
              </a14:hiddenFill>
            </a:ext>
          </a:extLst>
        </p:spPr>
      </p:pic>
      <p:pic>
        <p:nvPicPr>
          <p:cNvPr id="237573" name="Picture 5" descr="og_16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981075"/>
            <a:ext cx="3279775" cy="2470150"/>
          </a:xfrm>
          <a:prstGeom prst="rect">
            <a:avLst/>
          </a:prstGeom>
          <a:noFill/>
          <a:extLst>
            <a:ext uri="{909E8E84-426E-40DD-AFC4-6F175D3DCCD1}">
              <a14:hiddenFill xmlns:a14="http://schemas.microsoft.com/office/drawing/2010/main">
                <a:solidFill>
                  <a:srgbClr val="FFFFFF"/>
                </a:solidFill>
              </a14:hiddenFill>
            </a:ext>
          </a:extLst>
        </p:spPr>
      </p:pic>
      <p:pic>
        <p:nvPicPr>
          <p:cNvPr id="237576" name="Picture 8" descr="og_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4149725"/>
            <a:ext cx="2303462" cy="2235200"/>
          </a:xfrm>
          <a:prstGeom prst="rect">
            <a:avLst/>
          </a:prstGeom>
          <a:noFill/>
          <a:extLst>
            <a:ext uri="{909E8E84-426E-40DD-AFC4-6F175D3DCCD1}">
              <a14:hiddenFill xmlns:a14="http://schemas.microsoft.com/office/drawing/2010/main">
                <a:solidFill>
                  <a:srgbClr val="FFFFFF"/>
                </a:solidFill>
              </a14:hiddenFill>
            </a:ext>
          </a:extLst>
        </p:spPr>
      </p:pic>
      <p:pic>
        <p:nvPicPr>
          <p:cNvPr id="237577" name="Picture 9" descr="chiesa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3573463"/>
            <a:ext cx="3349625" cy="269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apr 12</a:t>
            </a:r>
            <a:endParaRPr lang="en-US"/>
          </a:p>
        </p:txBody>
      </p:sp>
      <p:sp>
        <p:nvSpPr>
          <p:cNvPr id="10" name="Slide Number Placeholder 5"/>
          <p:cNvSpPr>
            <a:spLocks noGrp="1"/>
          </p:cNvSpPr>
          <p:nvPr>
            <p:ph type="sldNum" sz="quarter" idx="12"/>
          </p:nvPr>
        </p:nvSpPr>
        <p:spPr/>
        <p:txBody>
          <a:bodyPr/>
          <a:lstStyle/>
          <a:p>
            <a:fld id="{A3A49170-8FCF-4E5F-B445-199DC2798CC6}" type="slidenum">
              <a:rPr lang="en-US"/>
              <a:pPr/>
              <a:t>53</a:t>
            </a:fld>
            <a:endParaRPr lang="en-US"/>
          </a:p>
        </p:txBody>
      </p:sp>
      <p:sp>
        <p:nvSpPr>
          <p:cNvPr id="238594" name="Rectangle 2"/>
          <p:cNvSpPr>
            <a:spLocks noGrp="1" noChangeArrowheads="1"/>
          </p:cNvSpPr>
          <p:nvPr>
            <p:ph type="title"/>
          </p:nvPr>
        </p:nvSpPr>
        <p:spPr/>
        <p:txBody>
          <a:bodyPr/>
          <a:lstStyle/>
          <a:p>
            <a:r>
              <a:rPr lang="it-IT"/>
              <a:t>Diagramma di fase e proprietà dell’acqua(*)</a:t>
            </a:r>
          </a:p>
        </p:txBody>
      </p:sp>
      <p:sp>
        <p:nvSpPr>
          <p:cNvPr id="238595" name="Rectangle 3"/>
          <p:cNvSpPr>
            <a:spLocks noGrp="1" noChangeArrowheads="1"/>
          </p:cNvSpPr>
          <p:nvPr>
            <p:ph type="body" idx="1"/>
          </p:nvPr>
        </p:nvSpPr>
        <p:spPr>
          <a:xfrm>
            <a:off x="179388" y="908050"/>
            <a:ext cx="4679950" cy="5329238"/>
          </a:xfrm>
        </p:spPr>
        <p:txBody>
          <a:bodyPr/>
          <a:lstStyle/>
          <a:p>
            <a:r>
              <a:rPr lang="it-IT" sz="2400"/>
              <a:t>p</a:t>
            </a:r>
            <a:r>
              <a:rPr lang="it-IT" sz="2400" baseline="-25000"/>
              <a:t>0</a:t>
            </a:r>
            <a:r>
              <a:rPr lang="it-IT" sz="2400"/>
              <a:t> = 1 atm: acqua liquida per (0</a:t>
            </a:r>
            <a:r>
              <a:rPr lang="it-IT" sz="2400">
                <a:cs typeface="Arial" pitchFamily="34" charset="0"/>
              </a:rPr>
              <a:t>–</a:t>
            </a:r>
            <a:r>
              <a:rPr lang="it-IT" sz="2400"/>
              <a:t>100)</a:t>
            </a:r>
            <a:r>
              <a:rPr lang="en-US" sz="2400">
                <a:cs typeface="Arial" pitchFamily="34" charset="0"/>
              </a:rPr>
              <a:t>°C; punto triplo: </a:t>
            </a:r>
            <a:r>
              <a:rPr lang="el-GR" sz="2400">
                <a:cs typeface="Arial" pitchFamily="34" charset="0"/>
              </a:rPr>
              <a:t>θ</a:t>
            </a:r>
            <a:r>
              <a:rPr lang="it-IT" sz="2400" baseline="-25000">
                <a:cs typeface="Arial" pitchFamily="34" charset="0"/>
              </a:rPr>
              <a:t>T</a:t>
            </a:r>
            <a:r>
              <a:rPr lang="it-IT" sz="2400">
                <a:cs typeface="Arial" pitchFamily="34" charset="0"/>
              </a:rPr>
              <a:t> = 0.010 </a:t>
            </a:r>
            <a:r>
              <a:rPr lang="en-US" sz="2400">
                <a:cs typeface="Arial" pitchFamily="34" charset="0"/>
              </a:rPr>
              <a:t>°C, p</a:t>
            </a:r>
            <a:r>
              <a:rPr lang="en-US" sz="2400" baseline="-25000">
                <a:cs typeface="Arial" pitchFamily="34" charset="0"/>
              </a:rPr>
              <a:t>T</a:t>
            </a:r>
            <a:r>
              <a:rPr lang="en-US" sz="2400">
                <a:cs typeface="Arial" pitchFamily="34" charset="0"/>
              </a:rPr>
              <a:t> = 0.006 atm</a:t>
            </a:r>
          </a:p>
          <a:p>
            <a:r>
              <a:rPr lang="en-US" sz="2400">
                <a:cs typeface="Arial" pitchFamily="34" charset="0"/>
              </a:rPr>
              <a:t>nell’acqua liq. è importante il legame idrogeno→formazione di catene polimeriche, ordine relativo, densità &lt; </a:t>
            </a:r>
            <a:r>
              <a:rPr lang="el-GR" sz="2400">
                <a:cs typeface="Arial" pitchFamily="34" charset="0"/>
              </a:rPr>
              <a:t>ρ</a:t>
            </a:r>
            <a:r>
              <a:rPr lang="it-IT" sz="2400" baseline="-25000">
                <a:cs typeface="Arial" pitchFamily="34" charset="0"/>
              </a:rPr>
              <a:t>monomero </a:t>
            </a:r>
          </a:p>
          <a:p>
            <a:r>
              <a:rPr lang="it-IT" sz="2400">
                <a:cs typeface="Arial" pitchFamily="34" charset="0"/>
              </a:rPr>
              <a:t>se T↑:  </a:t>
            </a:r>
            <a:r>
              <a:rPr lang="it-IT" sz="2400">
                <a:solidFill>
                  <a:srgbClr val="CC0000"/>
                </a:solidFill>
                <a:cs typeface="Arial" pitchFamily="34" charset="0"/>
              </a:rPr>
              <a:t>1) si spaccano le catene, </a:t>
            </a:r>
            <a:r>
              <a:rPr lang="el-GR" sz="2400">
                <a:solidFill>
                  <a:srgbClr val="CC0000"/>
                </a:solidFill>
                <a:cs typeface="Arial" pitchFamily="34" charset="0"/>
              </a:rPr>
              <a:t>ρ↑</a:t>
            </a:r>
            <a:r>
              <a:rPr lang="it-IT" sz="2400">
                <a:cs typeface="Arial" pitchFamily="34" charset="0"/>
              </a:rPr>
              <a:t>  </a:t>
            </a:r>
            <a:r>
              <a:rPr lang="it-IT" sz="2400">
                <a:solidFill>
                  <a:srgbClr val="009900"/>
                </a:solidFill>
                <a:cs typeface="Arial" pitchFamily="34" charset="0"/>
              </a:rPr>
              <a:t>2) aumenta l’agita- zione termica e la d fra mono- meri, </a:t>
            </a:r>
            <a:r>
              <a:rPr lang="el-GR" sz="2400">
                <a:solidFill>
                  <a:srgbClr val="009900"/>
                </a:solidFill>
                <a:cs typeface="Arial" pitchFamily="34" charset="0"/>
              </a:rPr>
              <a:t>ρ↓</a:t>
            </a:r>
            <a:r>
              <a:rPr lang="it-IT" sz="2400">
                <a:cs typeface="Arial" pitchFamily="34" charset="0"/>
              </a:rPr>
              <a:t>   →   </a:t>
            </a:r>
            <a:r>
              <a:rPr lang="el-GR" sz="2400">
                <a:solidFill>
                  <a:schemeClr val="accent2"/>
                </a:solidFill>
                <a:cs typeface="Arial" pitchFamily="34" charset="0"/>
              </a:rPr>
              <a:t>ρ</a:t>
            </a:r>
            <a:r>
              <a:rPr lang="it-IT" sz="2400">
                <a:solidFill>
                  <a:schemeClr val="accent2"/>
                </a:solidFill>
                <a:cs typeface="Arial" pitchFamily="34" charset="0"/>
              </a:rPr>
              <a:t> max @ 4</a:t>
            </a:r>
            <a:r>
              <a:rPr lang="en-US" sz="2400">
                <a:solidFill>
                  <a:schemeClr val="accent2"/>
                </a:solidFill>
                <a:cs typeface="Arial" pitchFamily="34" charset="0"/>
              </a:rPr>
              <a:t>°C</a:t>
            </a:r>
          </a:p>
          <a:p>
            <a:r>
              <a:rPr lang="en-US" sz="2400">
                <a:cs typeface="Arial" pitchFamily="34" charset="0"/>
              </a:rPr>
              <a:t>la presenza di aggregati (da rompere) giustifica l’alto cal. spec. e l’alto l</a:t>
            </a:r>
            <a:r>
              <a:rPr lang="en-US" sz="2400" baseline="-25000">
                <a:cs typeface="Arial" pitchFamily="34" charset="0"/>
              </a:rPr>
              <a:t>v</a:t>
            </a:r>
            <a:endParaRPr lang="el-GR" sz="2400" baseline="-25000">
              <a:cs typeface="Arial" pitchFamily="34" charset="0"/>
            </a:endParaRPr>
          </a:p>
        </p:txBody>
      </p:sp>
      <p:pic>
        <p:nvPicPr>
          <p:cNvPr id="238596" name="Picture 4" descr="img0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9338" y="908050"/>
            <a:ext cx="4154487" cy="5400675"/>
          </a:xfrm>
          <a:prstGeom prst="rect">
            <a:avLst/>
          </a:prstGeom>
          <a:noFill/>
          <a:extLst>
            <a:ext uri="{909E8E84-426E-40DD-AFC4-6F175D3DCCD1}">
              <a14:hiddenFill xmlns:a14="http://schemas.microsoft.com/office/drawing/2010/main">
                <a:solidFill>
                  <a:srgbClr val="FFFFFF"/>
                </a:solidFill>
              </a14:hiddenFill>
            </a:ext>
          </a:extLst>
        </p:spPr>
      </p:pic>
      <p:sp>
        <p:nvSpPr>
          <p:cNvPr id="238597" name="Line 5"/>
          <p:cNvSpPr>
            <a:spLocks noChangeShapeType="1"/>
          </p:cNvSpPr>
          <p:nvPr/>
        </p:nvSpPr>
        <p:spPr bwMode="auto">
          <a:xfrm flipV="1">
            <a:off x="3076575" y="4400550"/>
            <a:ext cx="215900"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8598" name="Text Box 6"/>
          <p:cNvSpPr txBox="1">
            <a:spLocks noChangeArrowheads="1"/>
          </p:cNvSpPr>
          <p:nvPr/>
        </p:nvSpPr>
        <p:spPr bwMode="auto">
          <a:xfrm>
            <a:off x="7092950" y="908050"/>
            <a:ext cx="1568450" cy="915988"/>
          </a:xfrm>
          <a:prstGeom prst="rect">
            <a:avLst/>
          </a:prstGeom>
          <a:solidFill>
            <a:srgbClr val="C3DAD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FF3399"/>
                </a:solidFill>
              </a:rPr>
              <a:t>punto critico</a:t>
            </a:r>
          </a:p>
          <a:p>
            <a:r>
              <a:rPr lang="it-IT" b="1">
                <a:solidFill>
                  <a:srgbClr val="FF3399"/>
                </a:solidFill>
              </a:rPr>
              <a:t>p</a:t>
            </a:r>
            <a:r>
              <a:rPr lang="it-IT" b="1" baseline="-25000">
                <a:solidFill>
                  <a:srgbClr val="FF3399"/>
                </a:solidFill>
              </a:rPr>
              <a:t>c</a:t>
            </a:r>
            <a:r>
              <a:rPr lang="it-IT" b="1">
                <a:solidFill>
                  <a:srgbClr val="FF3399"/>
                </a:solidFill>
              </a:rPr>
              <a:t> = 218 atm</a:t>
            </a:r>
          </a:p>
          <a:p>
            <a:r>
              <a:rPr lang="it-IT" b="1">
                <a:solidFill>
                  <a:srgbClr val="FF3399"/>
                </a:solidFill>
              </a:rPr>
              <a:t>T</a:t>
            </a:r>
            <a:r>
              <a:rPr lang="it-IT" b="1" baseline="-25000">
                <a:solidFill>
                  <a:srgbClr val="FF3399"/>
                </a:solidFill>
              </a:rPr>
              <a:t>c</a:t>
            </a:r>
            <a:r>
              <a:rPr lang="it-IT" b="1">
                <a:solidFill>
                  <a:srgbClr val="FF3399"/>
                </a:solidFill>
              </a:rPr>
              <a:t> = 647 K</a:t>
            </a:r>
          </a:p>
        </p:txBody>
      </p:sp>
      <p:sp>
        <p:nvSpPr>
          <p:cNvPr id="238599" name="Text Box 7"/>
          <p:cNvSpPr txBox="1">
            <a:spLocks noChangeArrowheads="1"/>
          </p:cNvSpPr>
          <p:nvPr/>
        </p:nvSpPr>
        <p:spPr bwMode="auto">
          <a:xfrm>
            <a:off x="5292725" y="6237288"/>
            <a:ext cx="169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  facoltativo</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err="1" smtClean="0"/>
              <a:t>fln</a:t>
            </a:r>
            <a:r>
              <a:rPr lang="en-US" dirty="0" smtClean="0"/>
              <a:t> </a:t>
            </a:r>
            <a:r>
              <a:rPr lang="en-US" dirty="0" err="1" smtClean="0"/>
              <a:t>apr</a:t>
            </a:r>
            <a:r>
              <a:rPr lang="en-US" dirty="0" smtClean="0"/>
              <a:t> 12</a:t>
            </a:r>
            <a:endParaRPr lang="en-US" dirty="0"/>
          </a:p>
        </p:txBody>
      </p:sp>
      <p:sp>
        <p:nvSpPr>
          <p:cNvPr id="6" name="Slide Number Placeholder 5"/>
          <p:cNvSpPr>
            <a:spLocks noGrp="1"/>
          </p:cNvSpPr>
          <p:nvPr>
            <p:ph type="sldNum" sz="quarter" idx="12"/>
          </p:nvPr>
        </p:nvSpPr>
        <p:spPr/>
        <p:txBody>
          <a:bodyPr/>
          <a:lstStyle/>
          <a:p>
            <a:fld id="{95492646-B34E-4CB2-A09E-62690C93A962}" type="slidenum">
              <a:rPr lang="en-US"/>
              <a:pPr/>
              <a:t>54</a:t>
            </a:fld>
            <a:endParaRPr lang="en-US"/>
          </a:p>
        </p:txBody>
      </p:sp>
      <p:sp>
        <p:nvSpPr>
          <p:cNvPr id="239618" name="Rectangle 2"/>
          <p:cNvSpPr>
            <a:spLocks noGrp="1" noChangeArrowheads="1"/>
          </p:cNvSpPr>
          <p:nvPr>
            <p:ph type="title"/>
          </p:nvPr>
        </p:nvSpPr>
        <p:spPr/>
        <p:txBody>
          <a:bodyPr/>
          <a:lstStyle/>
          <a:p>
            <a:r>
              <a:rPr lang="it-IT"/>
              <a:t>II principio della termodinamica</a:t>
            </a:r>
          </a:p>
        </p:txBody>
      </p:sp>
      <p:sp>
        <p:nvSpPr>
          <p:cNvPr id="239619" name="Rectangle 3"/>
          <p:cNvSpPr>
            <a:spLocks noGrp="1" noChangeArrowheads="1"/>
          </p:cNvSpPr>
          <p:nvPr>
            <p:ph type="body" idx="1"/>
          </p:nvPr>
        </p:nvSpPr>
        <p:spPr/>
        <p:txBody>
          <a:bodyPr/>
          <a:lstStyle/>
          <a:p>
            <a:r>
              <a:rPr lang="it-IT" sz="2600" dirty="0"/>
              <a:t>ci sono processi </a:t>
            </a:r>
            <a:r>
              <a:rPr lang="it-IT" sz="2600" dirty="0">
                <a:solidFill>
                  <a:srgbClr val="FF3399"/>
                </a:solidFill>
              </a:rPr>
              <a:t>spontanei</a:t>
            </a:r>
            <a:r>
              <a:rPr lang="it-IT" sz="2600" dirty="0"/>
              <a:t> (che </a:t>
            </a:r>
            <a:r>
              <a:rPr lang="it-IT" sz="2600" dirty="0">
                <a:solidFill>
                  <a:srgbClr val="FF3399"/>
                </a:solidFill>
              </a:rPr>
              <a:t>avvengono in un solo senso, quello che va verso l’equilibrio</a:t>
            </a:r>
            <a:r>
              <a:rPr lang="it-IT" sz="2600" dirty="0"/>
              <a:t>, </a:t>
            </a:r>
            <a:r>
              <a:rPr lang="it-IT" sz="2600" dirty="0" err="1"/>
              <a:t>microscopicam</a:t>
            </a:r>
            <a:r>
              <a:rPr lang="it-IT" sz="2600" dirty="0"/>
              <a:t>. verso la massima probabilità)</a:t>
            </a:r>
          </a:p>
          <a:p>
            <a:pPr lvl="1"/>
            <a:r>
              <a:rPr lang="it-IT" sz="2200" dirty="0">
                <a:solidFill>
                  <a:srgbClr val="008000"/>
                </a:solidFill>
              </a:rPr>
              <a:t>Q passa naturalmente da T</a:t>
            </a:r>
            <a:r>
              <a:rPr lang="it-IT" sz="2200" baseline="-25000" dirty="0">
                <a:solidFill>
                  <a:srgbClr val="008000"/>
                </a:solidFill>
              </a:rPr>
              <a:t>2</a:t>
            </a:r>
            <a:r>
              <a:rPr lang="it-IT" sz="2200" dirty="0">
                <a:solidFill>
                  <a:srgbClr val="008000"/>
                </a:solidFill>
              </a:rPr>
              <a:t>&gt;T</a:t>
            </a:r>
            <a:r>
              <a:rPr lang="it-IT" sz="2200" baseline="-25000" dirty="0">
                <a:solidFill>
                  <a:srgbClr val="008000"/>
                </a:solidFill>
              </a:rPr>
              <a:t>1</a:t>
            </a:r>
            <a:r>
              <a:rPr lang="it-IT" sz="2200" dirty="0">
                <a:solidFill>
                  <a:srgbClr val="008000"/>
                </a:solidFill>
              </a:rPr>
              <a:t> a T</a:t>
            </a:r>
            <a:r>
              <a:rPr lang="it-IT" sz="2200" baseline="-25000" dirty="0">
                <a:solidFill>
                  <a:srgbClr val="008000"/>
                </a:solidFill>
              </a:rPr>
              <a:t>1</a:t>
            </a:r>
          </a:p>
          <a:p>
            <a:pPr lvl="1"/>
            <a:r>
              <a:rPr lang="it-IT" sz="2200" dirty="0">
                <a:solidFill>
                  <a:schemeClr val="accent2"/>
                </a:solidFill>
              </a:rPr>
              <a:t>un gas che si espande nel vuoto tende ad occupare tutto il volume disponibile</a:t>
            </a:r>
          </a:p>
          <a:p>
            <a:pPr lvl="1"/>
            <a:r>
              <a:rPr lang="it-IT" sz="2200" dirty="0">
                <a:solidFill>
                  <a:srgbClr val="990033"/>
                </a:solidFill>
              </a:rPr>
              <a:t>in presenza di attrito l’en. meccanica si trasforma in en. interna microscopica</a:t>
            </a:r>
          </a:p>
          <a:p>
            <a:pPr>
              <a:buFontTx/>
              <a:buNone/>
            </a:pPr>
            <a:r>
              <a:rPr lang="it-IT" sz="2600" dirty="0"/>
              <a:t>	il loro contrario non avviene mai (pur non violando il I principio)</a:t>
            </a:r>
          </a:p>
          <a:p>
            <a:r>
              <a:rPr lang="it-IT" sz="2600" dirty="0"/>
              <a:t>altri processi sono</a:t>
            </a:r>
            <a:r>
              <a:rPr lang="it-IT" sz="2600" dirty="0">
                <a:solidFill>
                  <a:srgbClr val="FF0000"/>
                </a:solidFill>
              </a:rPr>
              <a:t> impossibili</a:t>
            </a:r>
            <a:r>
              <a:rPr lang="it-IT" sz="2600" dirty="0"/>
              <a:t> (pur non violando il I principio): ad es. </a:t>
            </a:r>
            <a:r>
              <a:rPr lang="it-IT" sz="2600" dirty="0">
                <a:solidFill>
                  <a:srgbClr val="FF0000"/>
                </a:solidFill>
              </a:rPr>
              <a:t>la trasformazione integrale </a:t>
            </a:r>
            <a:r>
              <a:rPr lang="it-IT" sz="2600" b="1" dirty="0">
                <a:solidFill>
                  <a:srgbClr val="FF0000"/>
                </a:solidFill>
              </a:rPr>
              <a:t>in ciclo </a:t>
            </a:r>
            <a:r>
              <a:rPr lang="it-IT" sz="2600" dirty="0">
                <a:solidFill>
                  <a:srgbClr val="FF0000"/>
                </a:solidFill>
              </a:rPr>
              <a:t>di calore in lavoro</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smtClean="0"/>
              <a:t>fln apr 12</a:t>
            </a:r>
            <a:endParaRPr lang="en-US"/>
          </a:p>
        </p:txBody>
      </p:sp>
      <p:sp>
        <p:nvSpPr>
          <p:cNvPr id="19" name="Slide Number Placeholder 5"/>
          <p:cNvSpPr>
            <a:spLocks noGrp="1"/>
          </p:cNvSpPr>
          <p:nvPr>
            <p:ph type="sldNum" sz="quarter" idx="12"/>
          </p:nvPr>
        </p:nvSpPr>
        <p:spPr/>
        <p:txBody>
          <a:bodyPr/>
          <a:lstStyle/>
          <a:p>
            <a:fld id="{85535908-25FC-4DF8-8B6D-91FA98A9DCCE}" type="slidenum">
              <a:rPr lang="en-US"/>
              <a:pPr/>
              <a:t>55</a:t>
            </a:fld>
            <a:endParaRPr lang="en-US"/>
          </a:p>
        </p:txBody>
      </p:sp>
      <p:sp>
        <p:nvSpPr>
          <p:cNvPr id="240642" name="Rectangle 2"/>
          <p:cNvSpPr>
            <a:spLocks noGrp="1" noChangeArrowheads="1"/>
          </p:cNvSpPr>
          <p:nvPr>
            <p:ph type="title"/>
          </p:nvPr>
        </p:nvSpPr>
        <p:spPr/>
        <p:txBody>
          <a:bodyPr/>
          <a:lstStyle/>
          <a:p>
            <a:r>
              <a:rPr lang="it-IT" sz="2600"/>
              <a:t>II principio termodinamica, macchine termiche</a:t>
            </a:r>
          </a:p>
        </p:txBody>
      </p:sp>
      <p:sp>
        <p:nvSpPr>
          <p:cNvPr id="240643" name="Rectangle 3"/>
          <p:cNvSpPr>
            <a:spLocks noGrp="1" noChangeArrowheads="1"/>
          </p:cNvSpPr>
          <p:nvPr>
            <p:ph type="body" idx="1"/>
          </p:nvPr>
        </p:nvSpPr>
        <p:spPr>
          <a:xfrm>
            <a:off x="323850" y="908050"/>
            <a:ext cx="8496300" cy="5184775"/>
          </a:xfrm>
        </p:spPr>
        <p:txBody>
          <a:bodyPr/>
          <a:lstStyle/>
          <a:p>
            <a:r>
              <a:rPr lang="it-IT" sz="2500"/>
              <a:t>enunciato del </a:t>
            </a:r>
            <a:r>
              <a:rPr lang="it-IT" sz="2500">
                <a:solidFill>
                  <a:srgbClr val="990033"/>
                </a:solidFill>
              </a:rPr>
              <a:t>II principio</a:t>
            </a:r>
            <a:r>
              <a:rPr lang="it-IT" sz="2500"/>
              <a:t> di </a:t>
            </a:r>
            <a:r>
              <a:rPr lang="it-IT" sz="2500">
                <a:solidFill>
                  <a:srgbClr val="990033"/>
                </a:solidFill>
              </a:rPr>
              <a:t>Kelvin-Planck</a:t>
            </a:r>
            <a:r>
              <a:rPr lang="it-IT" sz="2500"/>
              <a:t>: </a:t>
            </a:r>
            <a:r>
              <a:rPr lang="it-IT" sz="2500">
                <a:solidFill>
                  <a:srgbClr val="990033"/>
                </a:solidFill>
              </a:rPr>
              <a:t>non si può realizzare una macchina che lavorando in ciclo, trasformi in en. meccanica il calore scambiato con un’unico ambiente</a:t>
            </a:r>
            <a:r>
              <a:rPr lang="it-IT" sz="2500"/>
              <a:t> (</a:t>
            </a:r>
            <a:r>
              <a:rPr lang="it-IT" sz="2500">
                <a:solidFill>
                  <a:srgbClr val="009900"/>
                </a:solidFill>
              </a:rPr>
              <a:t>ci vuole anche il serbatoio freddo in cui scaricare la parte di calore non utilizzata</a:t>
            </a:r>
            <a:r>
              <a:rPr lang="it-IT" sz="2500"/>
              <a:t>)</a:t>
            </a:r>
          </a:p>
          <a:p>
            <a:r>
              <a:rPr lang="it-IT" sz="2500"/>
              <a:t>una macchina termica è ciclica (</a:t>
            </a:r>
            <a:r>
              <a:rPr lang="el-GR" sz="2500">
                <a:cs typeface="Arial" pitchFamily="34" charset="0"/>
              </a:rPr>
              <a:t>Δ</a:t>
            </a:r>
            <a:r>
              <a:rPr lang="it-IT" sz="2500">
                <a:cs typeface="Arial" pitchFamily="34" charset="0"/>
              </a:rPr>
              <a:t>U=0) ed</a:t>
            </a:r>
            <a:r>
              <a:rPr lang="it-IT" sz="2500"/>
              <a:t> usa ad es. un gas con due sorgenti, T</a:t>
            </a:r>
            <a:r>
              <a:rPr lang="it-IT" sz="2500" baseline="-25000"/>
              <a:t>2</a:t>
            </a:r>
            <a:r>
              <a:rPr lang="it-IT" sz="2500"/>
              <a:t>&gt;T</a:t>
            </a:r>
            <a:r>
              <a:rPr lang="it-IT" sz="2500" baseline="-25000"/>
              <a:t>1 </a:t>
            </a:r>
            <a:r>
              <a:rPr lang="it-IT" sz="2500"/>
              <a:t>(diesel, ciclo di               Otto ...)</a:t>
            </a:r>
          </a:p>
          <a:p>
            <a:r>
              <a:rPr lang="en-US" sz="2500">
                <a:latin typeface="Script MT Bold" pitchFamily="66" charset="0"/>
              </a:rPr>
              <a:t>L </a:t>
            </a:r>
            <a:r>
              <a:rPr lang="it-IT" sz="2500"/>
              <a:t>= Q</a:t>
            </a:r>
            <a:r>
              <a:rPr lang="it-IT" sz="2500" baseline="-25000"/>
              <a:t>2</a:t>
            </a:r>
            <a:r>
              <a:rPr lang="it-IT" sz="2500"/>
              <a:t> </a:t>
            </a:r>
            <a:r>
              <a:rPr lang="it-IT" sz="2500">
                <a:cs typeface="Arial" pitchFamily="34" charset="0"/>
              </a:rPr>
              <a:t>– Q</a:t>
            </a:r>
            <a:r>
              <a:rPr lang="it-IT" sz="2500" baseline="-25000">
                <a:cs typeface="Arial" pitchFamily="34" charset="0"/>
              </a:rPr>
              <a:t>1</a:t>
            </a:r>
            <a:r>
              <a:rPr lang="it-IT" sz="2500">
                <a:cs typeface="Arial" pitchFamily="34" charset="0"/>
              </a:rPr>
              <a:t> </a:t>
            </a:r>
          </a:p>
          <a:p>
            <a:r>
              <a:rPr lang="it-IT" sz="2500">
                <a:cs typeface="Arial" pitchFamily="34" charset="0"/>
              </a:rPr>
              <a:t>si definisce rendimento (o efficienza)                                                      e = </a:t>
            </a:r>
            <a:r>
              <a:rPr lang="en-US" sz="2500">
                <a:latin typeface="Script MT Bold" pitchFamily="66" charset="0"/>
                <a:cs typeface="Arial" pitchFamily="34" charset="0"/>
              </a:rPr>
              <a:t>L</a:t>
            </a:r>
            <a:r>
              <a:rPr lang="it-IT" sz="2500">
                <a:cs typeface="Arial" pitchFamily="34" charset="0"/>
              </a:rPr>
              <a:t>/Q</a:t>
            </a:r>
            <a:r>
              <a:rPr lang="it-IT" sz="2500" baseline="-25000">
                <a:cs typeface="Arial" pitchFamily="34" charset="0"/>
              </a:rPr>
              <a:t>2</a:t>
            </a:r>
            <a:r>
              <a:rPr lang="it-IT" sz="2500">
                <a:cs typeface="Arial" pitchFamily="34" charset="0"/>
              </a:rPr>
              <a:t> = (Q</a:t>
            </a:r>
            <a:r>
              <a:rPr lang="it-IT" sz="2500" baseline="-25000">
                <a:cs typeface="Arial" pitchFamily="34" charset="0"/>
              </a:rPr>
              <a:t>2</a:t>
            </a:r>
            <a:r>
              <a:rPr lang="it-IT" sz="2500">
                <a:cs typeface="Arial" pitchFamily="34" charset="0"/>
              </a:rPr>
              <a:t> – Q</a:t>
            </a:r>
            <a:r>
              <a:rPr lang="it-IT" sz="2500" baseline="-25000">
                <a:cs typeface="Arial" pitchFamily="34" charset="0"/>
              </a:rPr>
              <a:t>1</a:t>
            </a:r>
            <a:r>
              <a:rPr lang="it-IT" sz="2500">
                <a:cs typeface="Arial" pitchFamily="34" charset="0"/>
              </a:rPr>
              <a:t>)/Q</a:t>
            </a:r>
            <a:r>
              <a:rPr lang="it-IT" sz="2500" baseline="-25000">
                <a:cs typeface="Arial" pitchFamily="34" charset="0"/>
              </a:rPr>
              <a:t>2</a:t>
            </a:r>
            <a:r>
              <a:rPr lang="it-IT" sz="2500">
                <a:cs typeface="Arial" pitchFamily="34" charset="0"/>
              </a:rPr>
              <a:t> = 1 – Q</a:t>
            </a:r>
            <a:r>
              <a:rPr lang="it-IT" sz="2500" baseline="-25000">
                <a:cs typeface="Arial" pitchFamily="34" charset="0"/>
              </a:rPr>
              <a:t>1</a:t>
            </a:r>
            <a:r>
              <a:rPr lang="it-IT" sz="2500">
                <a:cs typeface="Arial" pitchFamily="34" charset="0"/>
              </a:rPr>
              <a:t>/Q</a:t>
            </a:r>
            <a:r>
              <a:rPr lang="it-IT" sz="2500" baseline="-25000">
                <a:cs typeface="Arial" pitchFamily="34" charset="0"/>
              </a:rPr>
              <a:t>2</a:t>
            </a:r>
            <a:r>
              <a:rPr lang="it-IT" sz="2500">
                <a:cs typeface="Arial" pitchFamily="34" charset="0"/>
              </a:rPr>
              <a:t>                               (la def. è generale, valida per altri tipi di                 motore ad es. elettrico, o per altri tipi di processi)</a:t>
            </a:r>
          </a:p>
        </p:txBody>
      </p:sp>
      <p:sp>
        <p:nvSpPr>
          <p:cNvPr id="240644" name="Rectangle 4"/>
          <p:cNvSpPr>
            <a:spLocks noChangeArrowheads="1"/>
          </p:cNvSpPr>
          <p:nvPr/>
        </p:nvSpPr>
        <p:spPr bwMode="auto">
          <a:xfrm>
            <a:off x="7235825" y="3716338"/>
            <a:ext cx="9144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0645" name="Text Box 5"/>
          <p:cNvSpPr txBox="1">
            <a:spLocks noChangeArrowheads="1"/>
          </p:cNvSpPr>
          <p:nvPr/>
        </p:nvSpPr>
        <p:spPr bwMode="auto">
          <a:xfrm>
            <a:off x="7092950" y="3644900"/>
            <a:ext cx="1243013"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b="1"/>
              <a:t>T</a:t>
            </a:r>
            <a:r>
              <a:rPr lang="it-IT" b="1" baseline="-25000"/>
              <a:t>2</a:t>
            </a:r>
          </a:p>
        </p:txBody>
      </p:sp>
      <p:sp>
        <p:nvSpPr>
          <p:cNvPr id="240646" name="Rectangle 6"/>
          <p:cNvSpPr>
            <a:spLocks noChangeArrowheads="1"/>
          </p:cNvSpPr>
          <p:nvPr/>
        </p:nvSpPr>
        <p:spPr bwMode="auto">
          <a:xfrm>
            <a:off x="7235825" y="5157788"/>
            <a:ext cx="9144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0647" name="Text Box 7"/>
          <p:cNvSpPr txBox="1">
            <a:spLocks noChangeArrowheads="1"/>
          </p:cNvSpPr>
          <p:nvPr/>
        </p:nvSpPr>
        <p:spPr bwMode="auto">
          <a:xfrm>
            <a:off x="7092950" y="5300663"/>
            <a:ext cx="1243013"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b="1"/>
              <a:t>T</a:t>
            </a:r>
            <a:r>
              <a:rPr lang="it-IT" b="1" baseline="-25000"/>
              <a:t>1</a:t>
            </a:r>
          </a:p>
        </p:txBody>
      </p:sp>
      <p:sp>
        <p:nvSpPr>
          <p:cNvPr id="240648" name="Oval 8"/>
          <p:cNvSpPr>
            <a:spLocks noChangeArrowheads="1"/>
          </p:cNvSpPr>
          <p:nvPr/>
        </p:nvSpPr>
        <p:spPr bwMode="auto">
          <a:xfrm>
            <a:off x="7380288" y="4365625"/>
            <a:ext cx="647700" cy="5762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0649" name="Line 9"/>
          <p:cNvSpPr>
            <a:spLocks noChangeShapeType="1"/>
          </p:cNvSpPr>
          <p:nvPr/>
        </p:nvSpPr>
        <p:spPr bwMode="auto">
          <a:xfrm>
            <a:off x="7704138" y="4076700"/>
            <a:ext cx="0" cy="431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0650" name="Line 10"/>
          <p:cNvSpPr>
            <a:spLocks noChangeShapeType="1"/>
          </p:cNvSpPr>
          <p:nvPr/>
        </p:nvSpPr>
        <p:spPr bwMode="auto">
          <a:xfrm flipH="1">
            <a:off x="7704138" y="4797425"/>
            <a:ext cx="0" cy="431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0651" name="Text Box 11"/>
          <p:cNvSpPr txBox="1">
            <a:spLocks noChangeArrowheads="1"/>
          </p:cNvSpPr>
          <p:nvPr/>
        </p:nvSpPr>
        <p:spPr bwMode="auto">
          <a:xfrm>
            <a:off x="7092950" y="4149725"/>
            <a:ext cx="446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Q</a:t>
            </a:r>
            <a:r>
              <a:rPr lang="it-IT" b="1" baseline="-25000"/>
              <a:t>2</a:t>
            </a:r>
          </a:p>
        </p:txBody>
      </p:sp>
      <p:sp>
        <p:nvSpPr>
          <p:cNvPr id="240652" name="Text Box 12"/>
          <p:cNvSpPr txBox="1">
            <a:spLocks noChangeArrowheads="1"/>
          </p:cNvSpPr>
          <p:nvPr/>
        </p:nvSpPr>
        <p:spPr bwMode="auto">
          <a:xfrm>
            <a:off x="7092950" y="4724400"/>
            <a:ext cx="446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Q</a:t>
            </a:r>
            <a:r>
              <a:rPr lang="it-IT" b="1" baseline="-25000"/>
              <a:t>1</a:t>
            </a:r>
          </a:p>
        </p:txBody>
      </p:sp>
      <p:sp>
        <p:nvSpPr>
          <p:cNvPr id="240653" name="Line 13"/>
          <p:cNvSpPr>
            <a:spLocks noChangeShapeType="1"/>
          </p:cNvSpPr>
          <p:nvPr/>
        </p:nvSpPr>
        <p:spPr bwMode="auto">
          <a:xfrm>
            <a:off x="7812088" y="4652963"/>
            <a:ext cx="504825"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0654" name="Text Box 14"/>
          <p:cNvSpPr txBox="1">
            <a:spLocks noChangeArrowheads="1"/>
          </p:cNvSpPr>
          <p:nvPr/>
        </p:nvSpPr>
        <p:spPr bwMode="auto">
          <a:xfrm>
            <a:off x="8388350" y="44370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240655" name="Text Box 15"/>
          <p:cNvSpPr txBox="1">
            <a:spLocks noChangeArrowheads="1"/>
          </p:cNvSpPr>
          <p:nvPr/>
        </p:nvSpPr>
        <p:spPr bwMode="auto">
          <a:xfrm>
            <a:off x="8367713" y="4460875"/>
            <a:ext cx="3286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Script MT Bold" pitchFamily="66" charset="0"/>
              </a:rPr>
              <a:t>L</a:t>
            </a:r>
          </a:p>
        </p:txBody>
      </p:sp>
      <p:sp>
        <p:nvSpPr>
          <p:cNvPr id="240656" name="Text Box 16"/>
          <p:cNvSpPr txBox="1">
            <a:spLocks noChangeArrowheads="1"/>
          </p:cNvSpPr>
          <p:nvPr/>
        </p:nvSpPr>
        <p:spPr bwMode="auto">
          <a:xfrm>
            <a:off x="684213" y="5013325"/>
            <a:ext cx="1390650" cy="3762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apr 12</a:t>
            </a:r>
            <a:endParaRPr lang="en-US"/>
          </a:p>
        </p:txBody>
      </p:sp>
      <p:sp>
        <p:nvSpPr>
          <p:cNvPr id="8" name="Slide Number Placeholder 5"/>
          <p:cNvSpPr>
            <a:spLocks noGrp="1"/>
          </p:cNvSpPr>
          <p:nvPr>
            <p:ph type="sldNum" sz="quarter" idx="12"/>
          </p:nvPr>
        </p:nvSpPr>
        <p:spPr/>
        <p:txBody>
          <a:bodyPr/>
          <a:lstStyle/>
          <a:p>
            <a:fld id="{1510EBDF-68CB-4970-8879-713A33E85694}" type="slidenum">
              <a:rPr lang="en-US"/>
              <a:pPr/>
              <a:t>56</a:t>
            </a:fld>
            <a:endParaRPr lang="en-US"/>
          </a:p>
        </p:txBody>
      </p:sp>
      <p:sp>
        <p:nvSpPr>
          <p:cNvPr id="244738" name="Rectangle 2"/>
          <p:cNvSpPr>
            <a:spLocks noGrp="1" noChangeArrowheads="1"/>
          </p:cNvSpPr>
          <p:nvPr>
            <p:ph type="title"/>
          </p:nvPr>
        </p:nvSpPr>
        <p:spPr/>
        <p:txBody>
          <a:bodyPr/>
          <a:lstStyle/>
          <a:p>
            <a:r>
              <a:rPr lang="it-IT"/>
              <a:t>Macchine termiche, rendimento massimo</a:t>
            </a:r>
          </a:p>
        </p:txBody>
      </p:sp>
      <p:sp>
        <p:nvSpPr>
          <p:cNvPr id="244739" name="Rectangle 3"/>
          <p:cNvSpPr>
            <a:spLocks noGrp="1" noChangeArrowheads="1"/>
          </p:cNvSpPr>
          <p:nvPr>
            <p:ph type="body" idx="1"/>
          </p:nvPr>
        </p:nvSpPr>
        <p:spPr>
          <a:xfrm>
            <a:off x="142875" y="1052513"/>
            <a:ext cx="8928100" cy="5184775"/>
          </a:xfrm>
          <a:noFill/>
        </p:spPr>
        <p:txBody>
          <a:bodyPr/>
          <a:lstStyle/>
          <a:p>
            <a:pPr>
              <a:lnSpc>
                <a:spcPct val="90000"/>
              </a:lnSpc>
            </a:pPr>
            <a:r>
              <a:rPr lang="it-IT" sz="2600" b="1">
                <a:solidFill>
                  <a:schemeClr val="accent2"/>
                </a:solidFill>
              </a:rPr>
              <a:t>NB</a:t>
            </a:r>
            <a:r>
              <a:rPr lang="it-IT" sz="2600"/>
              <a:t>  macchina termica implica un processo ciclico: con isoterma di un g.p., </a:t>
            </a:r>
            <a:r>
              <a:rPr lang="el-GR" sz="2600">
                <a:cs typeface="Arial" pitchFamily="34" charset="0"/>
              </a:rPr>
              <a:t>Δ</a:t>
            </a:r>
            <a:r>
              <a:rPr lang="it-IT" sz="2600">
                <a:cs typeface="Arial" pitchFamily="34" charset="0"/>
              </a:rPr>
              <a:t>U = 0, </a:t>
            </a:r>
            <a:r>
              <a:rPr lang="en-US" sz="2600">
                <a:solidFill>
                  <a:srgbClr val="009900"/>
                </a:solidFill>
                <a:latin typeface="Script MT Bold" pitchFamily="66" charset="0"/>
                <a:cs typeface="Arial" pitchFamily="34" charset="0"/>
              </a:rPr>
              <a:t>L </a:t>
            </a:r>
            <a:r>
              <a:rPr lang="it-IT" sz="2600">
                <a:solidFill>
                  <a:srgbClr val="009900"/>
                </a:solidFill>
                <a:cs typeface="Arial" pitchFamily="34" charset="0"/>
              </a:rPr>
              <a:t>= Q</a:t>
            </a:r>
            <a:r>
              <a:rPr lang="it-IT" sz="2600">
                <a:cs typeface="Arial" pitchFamily="34" charset="0"/>
              </a:rPr>
              <a:t> </a:t>
            </a:r>
            <a:r>
              <a:rPr lang="it-IT" sz="2600">
                <a:solidFill>
                  <a:srgbClr val="FF3399"/>
                </a:solidFill>
                <a:cs typeface="Arial" pitchFamily="34" charset="0"/>
              </a:rPr>
              <a:t>integralmente</a:t>
            </a:r>
            <a:r>
              <a:rPr lang="it-IT" sz="2600">
                <a:cs typeface="Arial" pitchFamily="34" charset="0"/>
              </a:rPr>
              <a:t>, </a:t>
            </a:r>
            <a:r>
              <a:rPr lang="it-IT" sz="2600">
                <a:solidFill>
                  <a:srgbClr val="FF3399"/>
                </a:solidFill>
                <a:cs typeface="Arial" pitchFamily="34" charset="0"/>
              </a:rPr>
              <a:t>e = 1</a:t>
            </a:r>
            <a:r>
              <a:rPr lang="it-IT" sz="2600">
                <a:cs typeface="Arial" pitchFamily="34" charset="0"/>
              </a:rPr>
              <a:t>,  </a:t>
            </a:r>
            <a:r>
              <a:rPr lang="it-IT" sz="2600" u="sng">
                <a:solidFill>
                  <a:srgbClr val="FF0000"/>
                </a:solidFill>
                <a:cs typeface="Arial" pitchFamily="34" charset="0"/>
              </a:rPr>
              <a:t>ma</a:t>
            </a:r>
            <a:r>
              <a:rPr lang="it-IT" sz="2600">
                <a:solidFill>
                  <a:srgbClr val="FF0000"/>
                </a:solidFill>
                <a:cs typeface="Arial" pitchFamily="34" charset="0"/>
              </a:rPr>
              <a:t> (p</a:t>
            </a:r>
            <a:r>
              <a:rPr lang="it-IT" sz="2600" baseline="-25000">
                <a:solidFill>
                  <a:srgbClr val="FF0000"/>
                </a:solidFill>
                <a:cs typeface="Arial" pitchFamily="34" charset="0"/>
              </a:rPr>
              <a:t>2</a:t>
            </a:r>
            <a:r>
              <a:rPr lang="it-IT" sz="2600">
                <a:solidFill>
                  <a:srgbClr val="FF0000"/>
                </a:solidFill>
                <a:cs typeface="Arial" pitchFamily="34" charset="0"/>
              </a:rPr>
              <a:t>,V</a:t>
            </a:r>
            <a:r>
              <a:rPr lang="it-IT" sz="2600" baseline="-25000">
                <a:solidFill>
                  <a:srgbClr val="FF0000"/>
                </a:solidFill>
                <a:cs typeface="Arial" pitchFamily="34" charset="0"/>
              </a:rPr>
              <a:t>2</a:t>
            </a:r>
            <a:r>
              <a:rPr lang="it-IT" sz="2600">
                <a:solidFill>
                  <a:srgbClr val="FF0000"/>
                </a:solidFill>
                <a:cs typeface="Arial" pitchFamily="34" charset="0"/>
              </a:rPr>
              <a:t>) ≠ (p</a:t>
            </a:r>
            <a:r>
              <a:rPr lang="it-IT" sz="2600" baseline="-25000">
                <a:solidFill>
                  <a:srgbClr val="FF0000"/>
                </a:solidFill>
                <a:cs typeface="Arial" pitchFamily="34" charset="0"/>
              </a:rPr>
              <a:t>1</a:t>
            </a:r>
            <a:r>
              <a:rPr lang="it-IT" sz="2600">
                <a:solidFill>
                  <a:srgbClr val="FF0000"/>
                </a:solidFill>
                <a:cs typeface="Arial" pitchFamily="34" charset="0"/>
              </a:rPr>
              <a:t>,V</a:t>
            </a:r>
            <a:r>
              <a:rPr lang="it-IT" sz="2600" baseline="-25000">
                <a:solidFill>
                  <a:srgbClr val="FF0000"/>
                </a:solidFill>
                <a:cs typeface="Arial" pitchFamily="34" charset="0"/>
              </a:rPr>
              <a:t>1</a:t>
            </a:r>
            <a:r>
              <a:rPr lang="it-IT" sz="2600">
                <a:solidFill>
                  <a:srgbClr val="FF0000"/>
                </a:solidFill>
                <a:cs typeface="Arial" pitchFamily="34" charset="0"/>
              </a:rPr>
              <a:t>)</a:t>
            </a:r>
          </a:p>
          <a:p>
            <a:pPr>
              <a:lnSpc>
                <a:spcPct val="90000"/>
              </a:lnSpc>
            </a:pPr>
            <a:r>
              <a:rPr lang="it-IT" sz="2600"/>
              <a:t>per definizione 0 </a:t>
            </a:r>
            <a:r>
              <a:rPr lang="it-IT" sz="2600">
                <a:cs typeface="Arial" pitchFamily="34" charset="0"/>
              </a:rPr>
              <a:t>≤ e ≤1, in pratica ed in teoria, e &lt; 1, ad es. 0.30 = 30%</a:t>
            </a:r>
          </a:p>
          <a:p>
            <a:pPr>
              <a:lnSpc>
                <a:spcPct val="90000"/>
              </a:lnSpc>
            </a:pPr>
            <a:r>
              <a:rPr lang="it-IT" sz="2600">
                <a:cs typeface="Arial" pitchFamily="34" charset="0"/>
              </a:rPr>
              <a:t>rendimento max teorico: </a:t>
            </a:r>
            <a:r>
              <a:rPr lang="it-IT" sz="2600">
                <a:cs typeface="Arial" pitchFamily="34" charset="0"/>
                <a:sym typeface="Symbol" pitchFamily="18" charset="2"/>
              </a:rPr>
              <a:t> macchina termica rev. che operi alle stesse T (teorema di Carnot) – dipende solo dalle T dei termostati</a:t>
            </a:r>
          </a:p>
          <a:p>
            <a:pPr>
              <a:lnSpc>
                <a:spcPct val="90000"/>
              </a:lnSpc>
            </a:pPr>
            <a:r>
              <a:rPr lang="it-IT" sz="2600">
                <a:cs typeface="Arial" pitchFamily="34" charset="0"/>
                <a:sym typeface="Symbol" pitchFamily="18" charset="2"/>
              </a:rPr>
              <a:t>per dimostrarlo si usa il ciclo di Carnot di un g.p. (</a:t>
            </a:r>
            <a:r>
              <a:rPr lang="it-IT" sz="2600">
                <a:solidFill>
                  <a:srgbClr val="FF3399"/>
                </a:solidFill>
                <a:cs typeface="Arial" pitchFamily="34" charset="0"/>
                <a:sym typeface="Symbol" pitchFamily="18" charset="2"/>
              </a:rPr>
              <a:t>espans. isot.,</a:t>
            </a:r>
            <a:r>
              <a:rPr lang="it-IT" sz="2600">
                <a:cs typeface="Arial" pitchFamily="34" charset="0"/>
                <a:sym typeface="Symbol" pitchFamily="18" charset="2"/>
              </a:rPr>
              <a:t> </a:t>
            </a:r>
            <a:r>
              <a:rPr lang="it-IT" sz="2600">
                <a:solidFill>
                  <a:schemeClr val="accent2"/>
                </a:solidFill>
                <a:cs typeface="Arial" pitchFamily="34" charset="0"/>
                <a:sym typeface="Symbol" pitchFamily="18" charset="2"/>
              </a:rPr>
              <a:t>espans. adiab.,</a:t>
            </a:r>
            <a:r>
              <a:rPr lang="it-IT" sz="2600">
                <a:cs typeface="Arial" pitchFamily="34" charset="0"/>
                <a:sym typeface="Symbol" pitchFamily="18" charset="2"/>
              </a:rPr>
              <a:t> </a:t>
            </a:r>
            <a:r>
              <a:rPr lang="it-IT" sz="2600">
                <a:solidFill>
                  <a:srgbClr val="FF0000"/>
                </a:solidFill>
                <a:cs typeface="Arial" pitchFamily="34" charset="0"/>
                <a:sym typeface="Symbol" pitchFamily="18" charset="2"/>
              </a:rPr>
              <a:t>compress. isot.,</a:t>
            </a:r>
            <a:r>
              <a:rPr lang="it-IT" sz="2600">
                <a:cs typeface="Arial" pitchFamily="34" charset="0"/>
                <a:sym typeface="Symbol" pitchFamily="18" charset="2"/>
              </a:rPr>
              <a:t> </a:t>
            </a:r>
            <a:r>
              <a:rPr lang="it-IT" sz="2600">
                <a:solidFill>
                  <a:srgbClr val="009900"/>
                </a:solidFill>
                <a:cs typeface="Arial" pitchFamily="34" charset="0"/>
                <a:sym typeface="Symbol" pitchFamily="18" charset="2"/>
              </a:rPr>
              <a:t>compress. adiab.</a:t>
            </a:r>
            <a:r>
              <a:rPr lang="it-IT" sz="2600">
                <a:cs typeface="Arial" pitchFamily="34" charset="0"/>
                <a:sym typeface="Symbol" pitchFamily="18" charset="2"/>
              </a:rPr>
              <a:t>)</a:t>
            </a:r>
          </a:p>
          <a:p>
            <a:pPr>
              <a:lnSpc>
                <a:spcPct val="90000"/>
              </a:lnSpc>
            </a:pPr>
            <a:r>
              <a:rPr lang="it-IT" sz="2600">
                <a:cs typeface="Arial" pitchFamily="34" charset="0"/>
                <a:sym typeface="Symbol" pitchFamily="18" charset="2"/>
              </a:rPr>
              <a:t>e</a:t>
            </a:r>
            <a:r>
              <a:rPr lang="it-IT" sz="2600" baseline="-25000">
                <a:cs typeface="Arial" pitchFamily="34" charset="0"/>
                <a:sym typeface="Symbol" pitchFamily="18" charset="2"/>
              </a:rPr>
              <a:t>c</a:t>
            </a:r>
            <a:r>
              <a:rPr lang="it-IT" sz="2600">
                <a:cs typeface="Arial" pitchFamily="34" charset="0"/>
                <a:sym typeface="Symbol" pitchFamily="18" charset="2"/>
              </a:rPr>
              <a:t> = 1 – Q</a:t>
            </a:r>
            <a:r>
              <a:rPr lang="it-IT" sz="2600" baseline="-25000">
                <a:cs typeface="Arial" pitchFamily="34" charset="0"/>
                <a:sym typeface="Symbol" pitchFamily="18" charset="2"/>
              </a:rPr>
              <a:t>1</a:t>
            </a:r>
            <a:r>
              <a:rPr lang="it-IT" sz="2600">
                <a:cs typeface="Arial" pitchFamily="34" charset="0"/>
                <a:sym typeface="Symbol" pitchFamily="18" charset="2"/>
              </a:rPr>
              <a:t>/Q</a:t>
            </a:r>
            <a:r>
              <a:rPr lang="it-IT" sz="2600" baseline="-25000">
                <a:cs typeface="Arial" pitchFamily="34" charset="0"/>
                <a:sym typeface="Symbol" pitchFamily="18" charset="2"/>
              </a:rPr>
              <a:t>2</a:t>
            </a:r>
            <a:r>
              <a:rPr lang="it-IT" sz="2600">
                <a:cs typeface="Arial" pitchFamily="34" charset="0"/>
                <a:sym typeface="Symbol" pitchFamily="18" charset="2"/>
              </a:rPr>
              <a:t> = 1 – T</a:t>
            </a:r>
            <a:r>
              <a:rPr lang="it-IT" sz="2600" baseline="-25000">
                <a:cs typeface="Arial" pitchFamily="34" charset="0"/>
                <a:sym typeface="Symbol" pitchFamily="18" charset="2"/>
              </a:rPr>
              <a:t>1</a:t>
            </a:r>
            <a:r>
              <a:rPr lang="it-IT" sz="2600">
                <a:cs typeface="Arial" pitchFamily="34" charset="0"/>
                <a:sym typeface="Symbol" pitchFamily="18" charset="2"/>
              </a:rPr>
              <a:t>/T</a:t>
            </a:r>
            <a:r>
              <a:rPr lang="it-IT" sz="2600" baseline="-25000">
                <a:cs typeface="Arial" pitchFamily="34" charset="0"/>
                <a:sym typeface="Symbol" pitchFamily="18" charset="2"/>
              </a:rPr>
              <a:t>2</a:t>
            </a:r>
            <a:r>
              <a:rPr lang="it-IT" sz="2600">
                <a:cs typeface="Arial" pitchFamily="34" charset="0"/>
                <a:sym typeface="Symbol" pitchFamily="18" charset="2"/>
              </a:rPr>
              <a:t>        </a:t>
            </a:r>
            <a:r>
              <a:rPr lang="it-IT" sz="2000">
                <a:solidFill>
                  <a:srgbClr val="CC0000"/>
                </a:solidFill>
                <a:cs typeface="Arial" pitchFamily="34" charset="0"/>
                <a:sym typeface="Symbol" pitchFamily="18" charset="2"/>
              </a:rPr>
              <a:t>(si può dimostrare)</a:t>
            </a:r>
          </a:p>
          <a:p>
            <a:pPr>
              <a:lnSpc>
                <a:spcPct val="90000"/>
              </a:lnSpc>
            </a:pPr>
            <a:r>
              <a:rPr lang="it-IT" sz="2600">
                <a:cs typeface="Arial" pitchFamily="34" charset="0"/>
                <a:sym typeface="Symbol" pitchFamily="18" charset="2"/>
              </a:rPr>
              <a:t>      e</a:t>
            </a:r>
            <a:r>
              <a:rPr lang="it-IT" sz="2600" baseline="-25000">
                <a:cs typeface="Arial" pitchFamily="34" charset="0"/>
                <a:sym typeface="Symbol" pitchFamily="18" charset="2"/>
              </a:rPr>
              <a:t>max</a:t>
            </a:r>
            <a:r>
              <a:rPr lang="it-IT" sz="2600">
                <a:cs typeface="Arial" pitchFamily="34" charset="0"/>
                <a:sym typeface="Symbol" pitchFamily="18" charset="2"/>
              </a:rPr>
              <a:t> = e</a:t>
            </a:r>
            <a:r>
              <a:rPr lang="it-IT" sz="2600" baseline="-25000">
                <a:cs typeface="Arial" pitchFamily="34" charset="0"/>
                <a:sym typeface="Symbol" pitchFamily="18" charset="2"/>
              </a:rPr>
              <a:t>c</a:t>
            </a:r>
            <a:r>
              <a:rPr lang="it-IT" sz="2600">
                <a:cs typeface="Arial" pitchFamily="34" charset="0"/>
                <a:sym typeface="Symbol" pitchFamily="18" charset="2"/>
              </a:rPr>
              <a:t> = 1 – T</a:t>
            </a:r>
            <a:r>
              <a:rPr lang="it-IT" sz="2600" baseline="-25000">
                <a:cs typeface="Arial" pitchFamily="34" charset="0"/>
                <a:sym typeface="Symbol" pitchFamily="18" charset="2"/>
              </a:rPr>
              <a:t>1</a:t>
            </a:r>
            <a:r>
              <a:rPr lang="it-IT" sz="2600">
                <a:cs typeface="Arial" pitchFamily="34" charset="0"/>
                <a:sym typeface="Symbol" pitchFamily="18" charset="2"/>
              </a:rPr>
              <a:t>/T</a:t>
            </a:r>
            <a:r>
              <a:rPr lang="it-IT" sz="2600" baseline="-25000">
                <a:cs typeface="Arial" pitchFamily="34" charset="0"/>
                <a:sym typeface="Symbol" pitchFamily="18" charset="2"/>
              </a:rPr>
              <a:t>2</a:t>
            </a:r>
            <a:r>
              <a:rPr lang="it-IT" sz="2600">
                <a:cs typeface="Arial" pitchFamily="34" charset="0"/>
                <a:sym typeface="Symbol" pitchFamily="18" charset="2"/>
              </a:rPr>
              <a:t>      e</a:t>
            </a:r>
            <a:r>
              <a:rPr lang="it-IT" sz="2600" baseline="-25000">
                <a:cs typeface="Arial" pitchFamily="34" charset="0"/>
                <a:sym typeface="Symbol" pitchFamily="18" charset="2"/>
              </a:rPr>
              <a:t>reale</a:t>
            </a:r>
            <a:r>
              <a:rPr lang="it-IT" sz="2600">
                <a:cs typeface="Arial" pitchFamily="34" charset="0"/>
                <a:sym typeface="Symbol" pitchFamily="18" charset="2"/>
              </a:rPr>
              <a:t> &lt; 1 – T</a:t>
            </a:r>
            <a:r>
              <a:rPr lang="it-IT" sz="2600" baseline="-25000">
                <a:cs typeface="Arial" pitchFamily="34" charset="0"/>
                <a:sym typeface="Symbol" pitchFamily="18" charset="2"/>
              </a:rPr>
              <a:t>1</a:t>
            </a:r>
            <a:r>
              <a:rPr lang="it-IT" sz="2600">
                <a:cs typeface="Arial" pitchFamily="34" charset="0"/>
                <a:sym typeface="Symbol" pitchFamily="18" charset="2"/>
              </a:rPr>
              <a:t>/T</a:t>
            </a:r>
            <a:r>
              <a:rPr lang="it-IT" sz="2600" baseline="-25000">
                <a:cs typeface="Arial" pitchFamily="34" charset="0"/>
                <a:sym typeface="Symbol" pitchFamily="18" charset="2"/>
              </a:rPr>
              <a:t>2</a:t>
            </a:r>
            <a:r>
              <a:rPr lang="it-IT" sz="2600">
                <a:cs typeface="Arial" pitchFamily="34" charset="0"/>
                <a:sym typeface="Symbol" pitchFamily="18" charset="2"/>
              </a:rPr>
              <a:t> </a:t>
            </a:r>
          </a:p>
        </p:txBody>
      </p:sp>
      <p:sp>
        <p:nvSpPr>
          <p:cNvPr id="244740" name="AutoShape 4"/>
          <p:cNvSpPr>
            <a:spLocks noChangeArrowheads="1"/>
          </p:cNvSpPr>
          <p:nvPr/>
        </p:nvSpPr>
        <p:spPr bwMode="auto">
          <a:xfrm>
            <a:off x="250825" y="5445125"/>
            <a:ext cx="647700" cy="360363"/>
          </a:xfrm>
          <a:prstGeom prst="rightArrow">
            <a:avLst>
              <a:gd name="adj1" fmla="val 50000"/>
              <a:gd name="adj2" fmla="val 449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4741" name="Text Box 5"/>
          <p:cNvSpPr txBox="1">
            <a:spLocks noChangeArrowheads="1"/>
          </p:cNvSpPr>
          <p:nvPr/>
        </p:nvSpPr>
        <p:spPr bwMode="auto">
          <a:xfrm>
            <a:off x="1006475" y="5408613"/>
            <a:ext cx="3121025" cy="446087"/>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smtClean="0"/>
              <a:t>fln apr 12</a:t>
            </a:r>
            <a:endParaRPr lang="en-US"/>
          </a:p>
        </p:txBody>
      </p:sp>
      <p:sp>
        <p:nvSpPr>
          <p:cNvPr id="18" name="Slide Number Placeholder 5"/>
          <p:cNvSpPr>
            <a:spLocks noGrp="1"/>
          </p:cNvSpPr>
          <p:nvPr>
            <p:ph type="sldNum" sz="quarter" idx="12"/>
          </p:nvPr>
        </p:nvSpPr>
        <p:spPr/>
        <p:txBody>
          <a:bodyPr/>
          <a:lstStyle/>
          <a:p>
            <a:fld id="{90351E6F-34CA-4593-9A5E-F03DA2BC31B3}" type="slidenum">
              <a:rPr lang="en-US"/>
              <a:pPr/>
              <a:t>57</a:t>
            </a:fld>
            <a:endParaRPr lang="en-US"/>
          </a:p>
        </p:txBody>
      </p:sp>
      <p:sp>
        <p:nvSpPr>
          <p:cNvPr id="241666" name="Rectangle 2"/>
          <p:cNvSpPr>
            <a:spLocks noGrp="1" noChangeArrowheads="1"/>
          </p:cNvSpPr>
          <p:nvPr>
            <p:ph type="title"/>
          </p:nvPr>
        </p:nvSpPr>
        <p:spPr/>
        <p:txBody>
          <a:bodyPr/>
          <a:lstStyle/>
          <a:p>
            <a:r>
              <a:rPr lang="it-IT"/>
              <a:t>Ancora sul II principio della termodinamica</a:t>
            </a:r>
          </a:p>
        </p:txBody>
      </p:sp>
      <p:sp>
        <p:nvSpPr>
          <p:cNvPr id="241667" name="Rectangle 3"/>
          <p:cNvSpPr>
            <a:spLocks noGrp="1" noChangeArrowheads="1"/>
          </p:cNvSpPr>
          <p:nvPr>
            <p:ph type="body" idx="1"/>
          </p:nvPr>
        </p:nvSpPr>
        <p:spPr>
          <a:xfrm>
            <a:off x="323850" y="1268413"/>
            <a:ext cx="8496300" cy="5184775"/>
          </a:xfrm>
        </p:spPr>
        <p:txBody>
          <a:bodyPr/>
          <a:lstStyle/>
          <a:p>
            <a:pPr>
              <a:lnSpc>
                <a:spcPct val="90000"/>
              </a:lnSpc>
            </a:pPr>
            <a:r>
              <a:rPr lang="it-IT" sz="2600"/>
              <a:t>enunciato di </a:t>
            </a:r>
            <a:r>
              <a:rPr lang="it-IT" sz="2600">
                <a:solidFill>
                  <a:srgbClr val="CC0000"/>
                </a:solidFill>
              </a:rPr>
              <a:t>Clausius</a:t>
            </a:r>
            <a:r>
              <a:rPr lang="it-IT" sz="2600"/>
              <a:t>: </a:t>
            </a:r>
            <a:r>
              <a:rPr lang="it-IT" sz="2600">
                <a:solidFill>
                  <a:srgbClr val="009900"/>
                </a:solidFill>
              </a:rPr>
              <a:t>non è possibile costruire una macchina refrigerante che, in ciclo, trasferisca calore da un corpo freddo ad un c. caldo come unico risultato</a:t>
            </a:r>
          </a:p>
          <a:p>
            <a:pPr>
              <a:lnSpc>
                <a:spcPct val="90000"/>
              </a:lnSpc>
            </a:pPr>
            <a:r>
              <a:rPr lang="en-US" sz="2600">
                <a:latin typeface="Script MT Bold" pitchFamily="66" charset="0"/>
              </a:rPr>
              <a:t>L </a:t>
            </a:r>
            <a:r>
              <a:rPr lang="it-IT" sz="2600"/>
              <a:t>= Q</a:t>
            </a:r>
            <a:r>
              <a:rPr lang="it-IT" sz="2600" baseline="-25000"/>
              <a:t>2</a:t>
            </a:r>
            <a:r>
              <a:rPr lang="it-IT" sz="2600">
                <a:solidFill>
                  <a:srgbClr val="009900"/>
                </a:solidFill>
              </a:rPr>
              <a:t> </a:t>
            </a:r>
            <a:r>
              <a:rPr lang="it-IT" sz="2600">
                <a:cs typeface="Arial" pitchFamily="34" charset="0"/>
              </a:rPr>
              <a:t>– Q</a:t>
            </a:r>
            <a:r>
              <a:rPr lang="it-IT" sz="2600" baseline="-25000">
                <a:cs typeface="Arial" pitchFamily="34" charset="0"/>
              </a:rPr>
              <a:t>1</a:t>
            </a:r>
          </a:p>
          <a:p>
            <a:pPr>
              <a:lnSpc>
                <a:spcPct val="90000"/>
              </a:lnSpc>
            </a:pPr>
            <a:r>
              <a:rPr lang="it-IT" sz="2600">
                <a:cs typeface="Arial" pitchFamily="34" charset="0"/>
              </a:rPr>
              <a:t>si defin. coefficiente di effetto frigorifero</a:t>
            </a:r>
          </a:p>
          <a:p>
            <a:pPr>
              <a:lnSpc>
                <a:spcPct val="90000"/>
              </a:lnSpc>
              <a:buFontTx/>
              <a:buNone/>
            </a:pPr>
            <a:r>
              <a:rPr lang="it-IT" sz="2600">
                <a:cs typeface="Arial" pitchFamily="34" charset="0"/>
              </a:rPr>
              <a:t>	</a:t>
            </a:r>
            <a:r>
              <a:rPr lang="el-GR" sz="2600">
                <a:cs typeface="Arial" pitchFamily="34" charset="0"/>
              </a:rPr>
              <a:t>ε</a:t>
            </a:r>
            <a:r>
              <a:rPr lang="it-IT" sz="2600">
                <a:cs typeface="Arial" pitchFamily="34" charset="0"/>
              </a:rPr>
              <a:t> = Q</a:t>
            </a:r>
            <a:r>
              <a:rPr lang="it-IT" sz="2600" baseline="-25000">
                <a:cs typeface="Arial" pitchFamily="34" charset="0"/>
              </a:rPr>
              <a:t>1</a:t>
            </a:r>
            <a:r>
              <a:rPr lang="it-IT" sz="2600">
                <a:cs typeface="Arial" pitchFamily="34" charset="0"/>
              </a:rPr>
              <a:t>/</a:t>
            </a:r>
            <a:r>
              <a:rPr lang="en-US" sz="2600">
                <a:latin typeface="Script MT Bold" pitchFamily="66" charset="0"/>
                <a:cs typeface="Arial" pitchFamily="34" charset="0"/>
              </a:rPr>
              <a:t>L</a:t>
            </a:r>
            <a:r>
              <a:rPr lang="it-IT" sz="2600">
                <a:cs typeface="Arial" pitchFamily="34" charset="0"/>
              </a:rPr>
              <a:t>  </a:t>
            </a:r>
          </a:p>
          <a:p>
            <a:pPr>
              <a:lnSpc>
                <a:spcPct val="90000"/>
              </a:lnSpc>
            </a:pPr>
            <a:r>
              <a:rPr lang="it-IT" sz="2600">
                <a:cs typeface="Arial" pitchFamily="34" charset="0"/>
              </a:rPr>
              <a:t>si può dimostrare che i due enunciati sono   equivalenti: ad es. </a:t>
            </a:r>
            <a:r>
              <a:rPr lang="it-IT" sz="2600">
                <a:solidFill>
                  <a:srgbClr val="FF3399"/>
                </a:solidFill>
                <a:cs typeface="Arial" pitchFamily="34" charset="0"/>
              </a:rPr>
              <a:t>se è violato quello di           Clausius, Q</a:t>
            </a:r>
            <a:r>
              <a:rPr lang="it-IT" sz="2600" baseline="-25000">
                <a:solidFill>
                  <a:srgbClr val="FF3399"/>
                </a:solidFill>
                <a:cs typeface="Arial" pitchFamily="34" charset="0"/>
              </a:rPr>
              <a:t>1</a:t>
            </a:r>
            <a:r>
              <a:rPr lang="it-IT" sz="2600">
                <a:solidFill>
                  <a:srgbClr val="FF3399"/>
                </a:solidFill>
                <a:cs typeface="Arial" pitchFamily="34" charset="0"/>
              </a:rPr>
              <a:t> può passare senza spesa da T</a:t>
            </a:r>
            <a:r>
              <a:rPr lang="it-IT" sz="2600" baseline="-25000">
                <a:solidFill>
                  <a:srgbClr val="FF3399"/>
                </a:solidFill>
                <a:cs typeface="Arial" pitchFamily="34" charset="0"/>
              </a:rPr>
              <a:t>1</a:t>
            </a:r>
            <a:r>
              <a:rPr lang="it-IT" sz="2600">
                <a:solidFill>
                  <a:srgbClr val="FF3399"/>
                </a:solidFill>
                <a:cs typeface="Arial" pitchFamily="34" charset="0"/>
              </a:rPr>
              <a:t> a T</a:t>
            </a:r>
            <a:r>
              <a:rPr lang="it-IT" sz="2600" baseline="-25000">
                <a:solidFill>
                  <a:srgbClr val="FF3399"/>
                </a:solidFill>
                <a:cs typeface="Arial" pitchFamily="34" charset="0"/>
              </a:rPr>
              <a:t>2</a:t>
            </a:r>
            <a:r>
              <a:rPr lang="it-IT" sz="2600">
                <a:solidFill>
                  <a:srgbClr val="FF3399"/>
                </a:solidFill>
                <a:cs typeface="Arial" pitchFamily="34" charset="0"/>
              </a:rPr>
              <a:t> ed una macchina di Kelvin può trasformare Q</a:t>
            </a:r>
            <a:r>
              <a:rPr lang="it-IT" sz="2600" baseline="-25000">
                <a:solidFill>
                  <a:srgbClr val="FF3399"/>
                </a:solidFill>
                <a:cs typeface="Arial" pitchFamily="34" charset="0"/>
              </a:rPr>
              <a:t>2</a:t>
            </a:r>
            <a:r>
              <a:rPr lang="it-IT" sz="2600">
                <a:solidFill>
                  <a:srgbClr val="FF3399"/>
                </a:solidFill>
                <a:cs typeface="Arial" pitchFamily="34" charset="0"/>
              </a:rPr>
              <a:t> – Q</a:t>
            </a:r>
            <a:r>
              <a:rPr lang="it-IT" sz="2600" baseline="-25000">
                <a:solidFill>
                  <a:srgbClr val="FF3399"/>
                </a:solidFill>
                <a:cs typeface="Arial" pitchFamily="34" charset="0"/>
              </a:rPr>
              <a:t>1</a:t>
            </a:r>
            <a:r>
              <a:rPr lang="it-IT" sz="2600">
                <a:solidFill>
                  <a:srgbClr val="FF3399"/>
                </a:solidFill>
                <a:cs typeface="Arial" pitchFamily="34" charset="0"/>
              </a:rPr>
              <a:t> integralmente in lavoro meccanico</a:t>
            </a:r>
            <a:r>
              <a:rPr lang="it-IT" sz="2600">
                <a:cs typeface="Arial" pitchFamily="34" charset="0"/>
              </a:rPr>
              <a:t>; </a:t>
            </a:r>
            <a:r>
              <a:rPr lang="it-IT" sz="2600">
                <a:solidFill>
                  <a:schemeClr val="accent2"/>
                </a:solidFill>
                <a:cs typeface="Arial" pitchFamily="34" charset="0"/>
              </a:rPr>
              <a:t>viceversa se è violato Kelvin si può costruire un frigo che trasferisce integralmente Q</a:t>
            </a:r>
            <a:r>
              <a:rPr lang="it-IT" sz="2600" baseline="-25000">
                <a:solidFill>
                  <a:schemeClr val="accent2"/>
                </a:solidFill>
                <a:cs typeface="Arial" pitchFamily="34" charset="0"/>
              </a:rPr>
              <a:t>1</a:t>
            </a:r>
            <a:r>
              <a:rPr lang="it-IT" sz="2600">
                <a:solidFill>
                  <a:schemeClr val="accent2"/>
                </a:solidFill>
                <a:cs typeface="Arial" pitchFamily="34" charset="0"/>
              </a:rPr>
              <a:t> da T</a:t>
            </a:r>
            <a:r>
              <a:rPr lang="it-IT" sz="2600" baseline="-25000">
                <a:solidFill>
                  <a:schemeClr val="accent2"/>
                </a:solidFill>
                <a:cs typeface="Arial" pitchFamily="34" charset="0"/>
              </a:rPr>
              <a:t>1</a:t>
            </a:r>
            <a:r>
              <a:rPr lang="it-IT" sz="2600">
                <a:solidFill>
                  <a:schemeClr val="accent2"/>
                </a:solidFill>
                <a:cs typeface="Arial" pitchFamily="34" charset="0"/>
              </a:rPr>
              <a:t> a T</a:t>
            </a:r>
            <a:r>
              <a:rPr lang="it-IT" sz="2600" baseline="-25000">
                <a:solidFill>
                  <a:schemeClr val="accent2"/>
                </a:solidFill>
                <a:cs typeface="Arial" pitchFamily="34" charset="0"/>
              </a:rPr>
              <a:t>2</a:t>
            </a:r>
            <a:r>
              <a:rPr lang="it-IT" sz="2600">
                <a:solidFill>
                  <a:schemeClr val="accent2"/>
                </a:solidFill>
                <a:cs typeface="Arial" pitchFamily="34" charset="0"/>
              </a:rPr>
              <a:t> violando Clausius</a:t>
            </a:r>
            <a:r>
              <a:rPr lang="it-IT" sz="2600">
                <a:cs typeface="Arial" pitchFamily="34" charset="0"/>
              </a:rPr>
              <a:t>  </a:t>
            </a:r>
            <a:endParaRPr lang="el-GR" sz="2600">
              <a:cs typeface="Arial" pitchFamily="34" charset="0"/>
            </a:endParaRPr>
          </a:p>
        </p:txBody>
      </p:sp>
      <p:sp>
        <p:nvSpPr>
          <p:cNvPr id="241672" name="Oval 8"/>
          <p:cNvSpPr>
            <a:spLocks noChangeArrowheads="1"/>
          </p:cNvSpPr>
          <p:nvPr/>
        </p:nvSpPr>
        <p:spPr bwMode="auto">
          <a:xfrm>
            <a:off x="7451725" y="3087688"/>
            <a:ext cx="647700" cy="5762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41681" name="Group 17"/>
          <p:cNvGrpSpPr>
            <a:grpSpLocks/>
          </p:cNvGrpSpPr>
          <p:nvPr/>
        </p:nvGrpSpPr>
        <p:grpSpPr bwMode="auto">
          <a:xfrm>
            <a:off x="7164388" y="2349500"/>
            <a:ext cx="1603375" cy="2022475"/>
            <a:chOff x="4513" y="1570"/>
            <a:chExt cx="1010" cy="1274"/>
          </a:xfrm>
        </p:grpSpPr>
        <p:sp>
          <p:nvSpPr>
            <p:cNvPr id="241668" name="Rectangle 4"/>
            <p:cNvSpPr>
              <a:spLocks noChangeArrowheads="1"/>
            </p:cNvSpPr>
            <p:nvPr/>
          </p:nvSpPr>
          <p:spPr bwMode="auto">
            <a:xfrm>
              <a:off x="4603" y="1615"/>
              <a:ext cx="576" cy="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1669" name="Text Box 5"/>
            <p:cNvSpPr txBox="1">
              <a:spLocks noChangeArrowheads="1"/>
            </p:cNvSpPr>
            <p:nvPr/>
          </p:nvSpPr>
          <p:spPr bwMode="auto">
            <a:xfrm>
              <a:off x="4513" y="1570"/>
              <a:ext cx="783"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b="1"/>
                <a:t>T</a:t>
              </a:r>
              <a:r>
                <a:rPr lang="it-IT" b="1" baseline="-25000"/>
                <a:t>2</a:t>
              </a:r>
            </a:p>
          </p:txBody>
        </p:sp>
        <p:sp>
          <p:nvSpPr>
            <p:cNvPr id="241670" name="Rectangle 6"/>
            <p:cNvSpPr>
              <a:spLocks noChangeArrowheads="1"/>
            </p:cNvSpPr>
            <p:nvPr/>
          </p:nvSpPr>
          <p:spPr bwMode="auto">
            <a:xfrm>
              <a:off x="4603" y="2523"/>
              <a:ext cx="576" cy="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1671" name="Text Box 7"/>
            <p:cNvSpPr txBox="1">
              <a:spLocks noChangeArrowheads="1"/>
            </p:cNvSpPr>
            <p:nvPr/>
          </p:nvSpPr>
          <p:spPr bwMode="auto">
            <a:xfrm>
              <a:off x="4513" y="2613"/>
              <a:ext cx="783"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b="1"/>
                <a:t>T</a:t>
              </a:r>
              <a:r>
                <a:rPr lang="it-IT" b="1" baseline="-25000"/>
                <a:t>1</a:t>
              </a:r>
            </a:p>
          </p:txBody>
        </p:sp>
        <p:sp>
          <p:nvSpPr>
            <p:cNvPr id="241673" name="Line 9"/>
            <p:cNvSpPr>
              <a:spLocks noChangeShapeType="1"/>
            </p:cNvSpPr>
            <p:nvPr/>
          </p:nvSpPr>
          <p:spPr bwMode="auto">
            <a:xfrm>
              <a:off x="4898" y="1842"/>
              <a:ext cx="0" cy="272"/>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1674" name="Text Box 10"/>
            <p:cNvSpPr txBox="1">
              <a:spLocks noChangeArrowheads="1"/>
            </p:cNvSpPr>
            <p:nvPr/>
          </p:nvSpPr>
          <p:spPr bwMode="auto">
            <a:xfrm>
              <a:off x="4513" y="1888"/>
              <a:ext cx="2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Q</a:t>
              </a:r>
              <a:r>
                <a:rPr lang="it-IT" b="1" baseline="-25000"/>
                <a:t>2</a:t>
              </a:r>
            </a:p>
          </p:txBody>
        </p:sp>
        <p:sp>
          <p:nvSpPr>
            <p:cNvPr id="241675" name="Text Box 11"/>
            <p:cNvSpPr txBox="1">
              <a:spLocks noChangeArrowheads="1"/>
            </p:cNvSpPr>
            <p:nvPr/>
          </p:nvSpPr>
          <p:spPr bwMode="auto">
            <a:xfrm>
              <a:off x="4513" y="2250"/>
              <a:ext cx="2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Q</a:t>
              </a:r>
              <a:r>
                <a:rPr lang="it-IT" b="1" baseline="-25000"/>
                <a:t>1</a:t>
              </a:r>
            </a:p>
          </p:txBody>
        </p:sp>
        <p:sp>
          <p:nvSpPr>
            <p:cNvPr id="241676" name="Line 12"/>
            <p:cNvSpPr>
              <a:spLocks noChangeShapeType="1"/>
            </p:cNvSpPr>
            <p:nvPr/>
          </p:nvSpPr>
          <p:spPr bwMode="auto">
            <a:xfrm>
              <a:off x="4966" y="2205"/>
              <a:ext cx="318" cy="0"/>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1677" name="Text Box 13"/>
            <p:cNvSpPr txBox="1">
              <a:spLocks noChangeArrowheads="1"/>
            </p:cNvSpPr>
            <p:nvPr/>
          </p:nvSpPr>
          <p:spPr bwMode="auto">
            <a:xfrm>
              <a:off x="5316" y="2084"/>
              <a:ext cx="2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Script MT Bold" pitchFamily="66" charset="0"/>
                </a:rPr>
                <a:t>L</a:t>
              </a:r>
            </a:p>
          </p:txBody>
        </p:sp>
        <p:sp>
          <p:nvSpPr>
            <p:cNvPr id="241679" name="Line 15"/>
            <p:cNvSpPr>
              <a:spLocks noChangeShapeType="1"/>
            </p:cNvSpPr>
            <p:nvPr/>
          </p:nvSpPr>
          <p:spPr bwMode="auto">
            <a:xfrm flipH="1">
              <a:off x="4898" y="2296"/>
              <a:ext cx="0" cy="272"/>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apr 12</a:t>
            </a:r>
            <a:endParaRPr lang="en-US"/>
          </a:p>
        </p:txBody>
      </p:sp>
      <p:sp>
        <p:nvSpPr>
          <p:cNvPr id="9" name="Slide Number Placeholder 5"/>
          <p:cNvSpPr>
            <a:spLocks noGrp="1"/>
          </p:cNvSpPr>
          <p:nvPr>
            <p:ph type="sldNum" sz="quarter" idx="12"/>
          </p:nvPr>
        </p:nvSpPr>
        <p:spPr/>
        <p:txBody>
          <a:bodyPr/>
          <a:lstStyle/>
          <a:p>
            <a:fld id="{F5817C09-A9D4-403F-8542-810ED1D48100}" type="slidenum">
              <a:rPr lang="en-US"/>
              <a:pPr/>
              <a:t>58</a:t>
            </a:fld>
            <a:endParaRPr lang="en-US"/>
          </a:p>
        </p:txBody>
      </p:sp>
      <p:sp>
        <p:nvSpPr>
          <p:cNvPr id="242690" name="Rectangle 2"/>
          <p:cNvSpPr>
            <a:spLocks noGrp="1" noChangeArrowheads="1"/>
          </p:cNvSpPr>
          <p:nvPr>
            <p:ph type="title"/>
          </p:nvPr>
        </p:nvSpPr>
        <p:spPr/>
        <p:txBody>
          <a:bodyPr/>
          <a:lstStyle/>
          <a:p>
            <a:r>
              <a:rPr lang="it-IT"/>
              <a:t>L’entropia</a:t>
            </a:r>
          </a:p>
        </p:txBody>
      </p:sp>
      <p:sp>
        <p:nvSpPr>
          <p:cNvPr id="242691" name="Rectangle 3"/>
          <p:cNvSpPr>
            <a:spLocks noGrp="1" noChangeArrowheads="1"/>
          </p:cNvSpPr>
          <p:nvPr>
            <p:ph type="body" idx="1"/>
          </p:nvPr>
        </p:nvSpPr>
        <p:spPr>
          <a:xfrm>
            <a:off x="323850" y="981075"/>
            <a:ext cx="8496300" cy="5400675"/>
          </a:xfrm>
        </p:spPr>
        <p:txBody>
          <a:bodyPr/>
          <a:lstStyle/>
          <a:p>
            <a:r>
              <a:rPr lang="it-IT" sz="2600"/>
              <a:t>I principio:    </a:t>
            </a:r>
            <a:r>
              <a:rPr lang="it-IT" sz="2600">
                <a:solidFill>
                  <a:schemeClr val="accent2"/>
                </a:solidFill>
              </a:rPr>
              <a:t>U en. interna</a:t>
            </a:r>
            <a:r>
              <a:rPr lang="it-IT" sz="2600"/>
              <a:t>, funz. di stato (proprietà microscopica)</a:t>
            </a:r>
          </a:p>
          <a:p>
            <a:r>
              <a:rPr lang="it-IT" sz="2600"/>
              <a:t>II principio:   </a:t>
            </a:r>
            <a:r>
              <a:rPr lang="it-IT" sz="2600">
                <a:solidFill>
                  <a:srgbClr val="FF3399"/>
                </a:solidFill>
              </a:rPr>
              <a:t>S entropia</a:t>
            </a:r>
            <a:r>
              <a:rPr lang="it-IT" sz="2600"/>
              <a:t>, altra funz. di stato (legata allo stato microscopico del sistema, ad es. si può dimostr. che S </a:t>
            </a:r>
            <a:r>
              <a:rPr lang="it-IT" sz="2600">
                <a:sym typeface="Symbol" pitchFamily="18" charset="2"/>
              </a:rPr>
              <a:t></a:t>
            </a:r>
            <a:r>
              <a:rPr lang="it-IT" sz="2600"/>
              <a:t> ln P, probabilità termodinamica)</a:t>
            </a:r>
          </a:p>
          <a:p>
            <a:r>
              <a:rPr lang="it-IT" sz="2600"/>
              <a:t>def. macroscopica di S</a:t>
            </a:r>
          </a:p>
          <a:p>
            <a:pPr>
              <a:buFontTx/>
              <a:buNone/>
            </a:pPr>
            <a:r>
              <a:rPr lang="it-IT" sz="2600"/>
              <a:t>	e</a:t>
            </a:r>
            <a:r>
              <a:rPr lang="it-IT" sz="2600" baseline="-25000"/>
              <a:t>rev</a:t>
            </a:r>
            <a:r>
              <a:rPr lang="it-IT" sz="2600"/>
              <a:t> = </a:t>
            </a:r>
            <a:r>
              <a:rPr lang="it-IT" sz="2600">
                <a:cs typeface="Arial" pitchFamily="34" charset="0"/>
                <a:sym typeface="Symbol" pitchFamily="18" charset="2"/>
              </a:rPr>
              <a:t>1 – Q</a:t>
            </a:r>
            <a:r>
              <a:rPr lang="it-IT" sz="2600" baseline="-25000">
                <a:cs typeface="Arial" pitchFamily="34" charset="0"/>
                <a:sym typeface="Symbol" pitchFamily="18" charset="2"/>
              </a:rPr>
              <a:t>1</a:t>
            </a:r>
            <a:r>
              <a:rPr lang="it-IT" sz="2600">
                <a:cs typeface="Arial" pitchFamily="34" charset="0"/>
                <a:sym typeface="Symbol" pitchFamily="18" charset="2"/>
              </a:rPr>
              <a:t>/Q</a:t>
            </a:r>
            <a:r>
              <a:rPr lang="it-IT" sz="2600" baseline="-25000">
                <a:cs typeface="Arial" pitchFamily="34" charset="0"/>
                <a:sym typeface="Symbol" pitchFamily="18" charset="2"/>
              </a:rPr>
              <a:t>2</a:t>
            </a:r>
            <a:r>
              <a:rPr lang="it-IT" sz="2600">
                <a:cs typeface="Arial" pitchFamily="34" charset="0"/>
                <a:sym typeface="Symbol" pitchFamily="18" charset="2"/>
              </a:rPr>
              <a:t> = 1 – T</a:t>
            </a:r>
            <a:r>
              <a:rPr lang="it-IT" sz="2600" baseline="-25000">
                <a:cs typeface="Arial" pitchFamily="34" charset="0"/>
                <a:sym typeface="Symbol" pitchFamily="18" charset="2"/>
              </a:rPr>
              <a:t>1</a:t>
            </a:r>
            <a:r>
              <a:rPr lang="it-IT" sz="2600">
                <a:cs typeface="Arial" pitchFamily="34" charset="0"/>
                <a:sym typeface="Symbol" pitchFamily="18" charset="2"/>
              </a:rPr>
              <a:t>/T</a:t>
            </a:r>
            <a:r>
              <a:rPr lang="it-IT" sz="2600" baseline="-25000">
                <a:cs typeface="Arial" pitchFamily="34" charset="0"/>
                <a:sym typeface="Symbol" pitchFamily="18" charset="2"/>
              </a:rPr>
              <a:t>2</a:t>
            </a:r>
            <a:r>
              <a:rPr lang="it-IT" sz="2600">
                <a:cs typeface="Arial" pitchFamily="34" charset="0"/>
                <a:sym typeface="Symbol" pitchFamily="18" charset="2"/>
              </a:rPr>
              <a:t>                Q</a:t>
            </a:r>
            <a:r>
              <a:rPr lang="it-IT" sz="2600" baseline="-25000">
                <a:cs typeface="Arial" pitchFamily="34" charset="0"/>
                <a:sym typeface="Symbol" pitchFamily="18" charset="2"/>
              </a:rPr>
              <a:t>1</a:t>
            </a:r>
            <a:r>
              <a:rPr lang="it-IT" sz="2600">
                <a:cs typeface="Arial" pitchFamily="34" charset="0"/>
                <a:sym typeface="Symbol" pitchFamily="18" charset="2"/>
              </a:rPr>
              <a:t>/Q</a:t>
            </a:r>
            <a:r>
              <a:rPr lang="it-IT" sz="2600" baseline="-25000">
                <a:cs typeface="Arial" pitchFamily="34" charset="0"/>
                <a:sym typeface="Symbol" pitchFamily="18" charset="2"/>
              </a:rPr>
              <a:t>2</a:t>
            </a:r>
            <a:r>
              <a:rPr lang="it-IT" sz="2600">
                <a:cs typeface="Arial" pitchFamily="34" charset="0"/>
                <a:sym typeface="Symbol" pitchFamily="18" charset="2"/>
              </a:rPr>
              <a:t> = T</a:t>
            </a:r>
            <a:r>
              <a:rPr lang="it-IT" sz="2600" baseline="-25000">
                <a:cs typeface="Arial" pitchFamily="34" charset="0"/>
                <a:sym typeface="Symbol" pitchFamily="18" charset="2"/>
              </a:rPr>
              <a:t>1</a:t>
            </a:r>
            <a:r>
              <a:rPr lang="it-IT" sz="2600">
                <a:cs typeface="Arial" pitchFamily="34" charset="0"/>
                <a:sym typeface="Symbol" pitchFamily="18" charset="2"/>
              </a:rPr>
              <a:t>/T</a:t>
            </a:r>
            <a:r>
              <a:rPr lang="it-IT" sz="2600" baseline="-25000">
                <a:cs typeface="Arial" pitchFamily="34" charset="0"/>
                <a:sym typeface="Symbol" pitchFamily="18" charset="2"/>
              </a:rPr>
              <a:t>2</a:t>
            </a:r>
            <a:r>
              <a:rPr lang="it-IT" sz="2600">
                <a:cs typeface="Arial" pitchFamily="34" charset="0"/>
                <a:sym typeface="Symbol" pitchFamily="18" charset="2"/>
              </a:rPr>
              <a:t> </a:t>
            </a:r>
          </a:p>
          <a:p>
            <a:pPr>
              <a:buFontTx/>
              <a:buNone/>
            </a:pPr>
            <a:r>
              <a:rPr lang="it-IT" sz="2600">
                <a:cs typeface="Arial" pitchFamily="34" charset="0"/>
                <a:sym typeface="Symbol" pitchFamily="18" charset="2"/>
              </a:rPr>
              <a:t>	             Q</a:t>
            </a:r>
            <a:r>
              <a:rPr lang="it-IT" sz="2600" baseline="-25000">
                <a:cs typeface="Arial" pitchFamily="34" charset="0"/>
                <a:sym typeface="Symbol" pitchFamily="18" charset="2"/>
              </a:rPr>
              <a:t>1</a:t>
            </a:r>
            <a:r>
              <a:rPr lang="it-IT" sz="2600">
                <a:cs typeface="Arial" pitchFamily="34" charset="0"/>
                <a:sym typeface="Symbol" pitchFamily="18" charset="2"/>
              </a:rPr>
              <a:t>/T</a:t>
            </a:r>
            <a:r>
              <a:rPr lang="it-IT" sz="2600" baseline="-25000">
                <a:cs typeface="Arial" pitchFamily="34" charset="0"/>
                <a:sym typeface="Symbol" pitchFamily="18" charset="2"/>
              </a:rPr>
              <a:t>1</a:t>
            </a:r>
            <a:r>
              <a:rPr lang="it-IT" sz="2600">
                <a:cs typeface="Arial" pitchFamily="34" charset="0"/>
                <a:sym typeface="Symbol" pitchFamily="18" charset="2"/>
              </a:rPr>
              <a:t> – Q</a:t>
            </a:r>
            <a:r>
              <a:rPr lang="it-IT" sz="2600" baseline="-25000">
                <a:cs typeface="Arial" pitchFamily="34" charset="0"/>
                <a:sym typeface="Symbol" pitchFamily="18" charset="2"/>
              </a:rPr>
              <a:t>2</a:t>
            </a:r>
            <a:r>
              <a:rPr lang="it-IT" sz="2600">
                <a:cs typeface="Arial" pitchFamily="34" charset="0"/>
                <a:sym typeface="Symbol" pitchFamily="18" charset="2"/>
              </a:rPr>
              <a:t>/T</a:t>
            </a:r>
            <a:r>
              <a:rPr lang="it-IT" sz="2600" baseline="-25000">
                <a:cs typeface="Arial" pitchFamily="34" charset="0"/>
                <a:sym typeface="Symbol" pitchFamily="18" charset="2"/>
              </a:rPr>
              <a:t>2</a:t>
            </a:r>
            <a:r>
              <a:rPr lang="it-IT" sz="2600">
                <a:cs typeface="Arial" pitchFamily="34" charset="0"/>
                <a:sym typeface="Symbol" pitchFamily="18" charset="2"/>
              </a:rPr>
              <a:t> = 0</a:t>
            </a:r>
          </a:p>
          <a:p>
            <a:pPr>
              <a:buFontTx/>
              <a:buNone/>
            </a:pPr>
            <a:r>
              <a:rPr lang="it-IT" sz="2600">
                <a:cs typeface="Arial" pitchFamily="34" charset="0"/>
                <a:sym typeface="Symbol" pitchFamily="18" charset="2"/>
              </a:rPr>
              <a:t>	la somma delle Q scambiate divise per le T dello scambio è = 0 per una m.t. rev.              </a:t>
            </a:r>
            <a:r>
              <a:rPr lang="el-GR" sz="2600">
                <a:cs typeface="Arial" pitchFamily="34" charset="0"/>
                <a:sym typeface="Symbol" pitchFamily="18" charset="2"/>
              </a:rPr>
              <a:t>Δ</a:t>
            </a:r>
            <a:r>
              <a:rPr lang="it-IT" sz="2600">
                <a:cs typeface="Arial" pitchFamily="34" charset="0"/>
                <a:sym typeface="Symbol" pitchFamily="18" charset="2"/>
              </a:rPr>
              <a:t>S = 0</a:t>
            </a:r>
          </a:p>
          <a:p>
            <a:r>
              <a:rPr lang="it-IT" sz="2600">
                <a:cs typeface="Arial" pitchFamily="34" charset="0"/>
                <a:sym typeface="Symbol" pitchFamily="18" charset="2"/>
              </a:rPr>
              <a:t>generica trasf. rev.:     dS = dQ/T     </a:t>
            </a:r>
            <a:r>
              <a:rPr lang="el-GR" sz="2600">
                <a:cs typeface="Arial" pitchFamily="34" charset="0"/>
                <a:sym typeface="Symbol" pitchFamily="18" charset="2"/>
              </a:rPr>
              <a:t>Δ</a:t>
            </a:r>
            <a:r>
              <a:rPr lang="it-IT" sz="2600">
                <a:cs typeface="Arial" pitchFamily="34" charset="0"/>
                <a:sym typeface="Symbol" pitchFamily="18" charset="2"/>
              </a:rPr>
              <a:t>S = </a:t>
            </a:r>
            <a:r>
              <a:rPr lang="el-GR" sz="2600">
                <a:cs typeface="Arial" pitchFamily="34" charset="0"/>
                <a:sym typeface="Symbol" pitchFamily="18" charset="2"/>
              </a:rPr>
              <a:t>∫</a:t>
            </a:r>
            <a:r>
              <a:rPr lang="it-IT" sz="2600" baseline="-25000">
                <a:cs typeface="Arial" pitchFamily="34" charset="0"/>
                <a:sym typeface="Symbol" pitchFamily="18" charset="2"/>
              </a:rPr>
              <a:t>1</a:t>
            </a:r>
            <a:r>
              <a:rPr lang="it-IT" sz="2600" baseline="30000">
                <a:cs typeface="Arial" pitchFamily="34" charset="0"/>
                <a:sym typeface="Symbol" pitchFamily="18" charset="2"/>
              </a:rPr>
              <a:t>2</a:t>
            </a:r>
            <a:r>
              <a:rPr lang="it-IT" sz="2600">
                <a:cs typeface="Arial" pitchFamily="34" charset="0"/>
                <a:sym typeface="Symbol" pitchFamily="18" charset="2"/>
              </a:rPr>
              <a:t>dQ/T</a:t>
            </a:r>
          </a:p>
          <a:p>
            <a:pPr>
              <a:buFontTx/>
              <a:buNone/>
            </a:pPr>
            <a:r>
              <a:rPr lang="it-IT" sz="2600">
                <a:cs typeface="Arial" pitchFamily="34" charset="0"/>
                <a:sym typeface="Symbol" pitchFamily="18" charset="2"/>
              </a:rPr>
              <a:t>	(unità SI di S:  J/K)</a:t>
            </a:r>
            <a:endParaRPr lang="el-GR" sz="2600">
              <a:cs typeface="Arial" pitchFamily="34" charset="0"/>
              <a:sym typeface="Symbol" pitchFamily="18" charset="2"/>
            </a:endParaRPr>
          </a:p>
        </p:txBody>
      </p:sp>
      <p:sp>
        <p:nvSpPr>
          <p:cNvPr id="242692" name="AutoShape 4"/>
          <p:cNvSpPr>
            <a:spLocks noChangeArrowheads="1"/>
          </p:cNvSpPr>
          <p:nvPr/>
        </p:nvSpPr>
        <p:spPr bwMode="auto">
          <a:xfrm>
            <a:off x="5003800" y="3716338"/>
            <a:ext cx="863600" cy="287337"/>
          </a:xfrm>
          <a:prstGeom prst="rightArrow">
            <a:avLst>
              <a:gd name="adj1" fmla="val 50000"/>
              <a:gd name="adj2" fmla="val 751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2693" name="AutoShape 5"/>
          <p:cNvSpPr>
            <a:spLocks noChangeArrowheads="1"/>
          </p:cNvSpPr>
          <p:nvPr/>
        </p:nvSpPr>
        <p:spPr bwMode="auto">
          <a:xfrm>
            <a:off x="755650" y="4184650"/>
            <a:ext cx="863600" cy="287338"/>
          </a:xfrm>
          <a:prstGeom prst="rightArrow">
            <a:avLst>
              <a:gd name="adj1" fmla="val 50000"/>
              <a:gd name="adj2" fmla="val 751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2694" name="AutoShape 6"/>
          <p:cNvSpPr>
            <a:spLocks noChangeArrowheads="1"/>
          </p:cNvSpPr>
          <p:nvPr/>
        </p:nvSpPr>
        <p:spPr bwMode="auto">
          <a:xfrm>
            <a:off x="5508625" y="5084763"/>
            <a:ext cx="863600" cy="287337"/>
          </a:xfrm>
          <a:prstGeom prst="rightArrow">
            <a:avLst>
              <a:gd name="adj1" fmla="val 50000"/>
              <a:gd name="adj2" fmla="val 751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apr 12</a:t>
            </a:r>
            <a:endParaRPr lang="en-US"/>
          </a:p>
        </p:txBody>
      </p:sp>
      <p:sp>
        <p:nvSpPr>
          <p:cNvPr id="8" name="Slide Number Placeholder 5"/>
          <p:cNvSpPr>
            <a:spLocks noGrp="1"/>
          </p:cNvSpPr>
          <p:nvPr>
            <p:ph type="sldNum" sz="quarter" idx="12"/>
          </p:nvPr>
        </p:nvSpPr>
        <p:spPr/>
        <p:txBody>
          <a:bodyPr/>
          <a:lstStyle/>
          <a:p>
            <a:fld id="{01711A29-4B72-48A3-84F0-8ADFDAD1525F}" type="slidenum">
              <a:rPr lang="en-US"/>
              <a:pPr/>
              <a:t>59</a:t>
            </a:fld>
            <a:endParaRPr lang="en-US"/>
          </a:p>
        </p:txBody>
      </p:sp>
      <p:sp>
        <p:nvSpPr>
          <p:cNvPr id="245762" name="Rectangle 2"/>
          <p:cNvSpPr>
            <a:spLocks noGrp="1" noChangeArrowheads="1"/>
          </p:cNvSpPr>
          <p:nvPr>
            <p:ph type="title"/>
          </p:nvPr>
        </p:nvSpPr>
        <p:spPr/>
        <p:txBody>
          <a:bodyPr/>
          <a:lstStyle/>
          <a:p>
            <a:r>
              <a:rPr lang="it-IT"/>
              <a:t>L’entropia (2) (*)</a:t>
            </a:r>
          </a:p>
        </p:txBody>
      </p:sp>
      <p:sp>
        <p:nvSpPr>
          <p:cNvPr id="245763" name="Rectangle 3"/>
          <p:cNvSpPr>
            <a:spLocks noGrp="1" noChangeArrowheads="1"/>
          </p:cNvSpPr>
          <p:nvPr>
            <p:ph type="body" idx="1"/>
          </p:nvPr>
        </p:nvSpPr>
        <p:spPr>
          <a:xfrm>
            <a:off x="250825" y="941388"/>
            <a:ext cx="8569325" cy="5184775"/>
          </a:xfrm>
          <a:noFill/>
        </p:spPr>
        <p:txBody>
          <a:bodyPr/>
          <a:lstStyle/>
          <a:p>
            <a:r>
              <a:rPr lang="it-IT" sz="2600"/>
              <a:t>processo ciclico rev.  </a:t>
            </a:r>
            <a:r>
              <a:rPr lang="el-GR" sz="2600">
                <a:cs typeface="Arial" pitchFamily="34" charset="0"/>
              </a:rPr>
              <a:t>Δ</a:t>
            </a:r>
            <a:r>
              <a:rPr lang="it-IT" sz="2600">
                <a:cs typeface="Arial" pitchFamily="34" charset="0"/>
              </a:rPr>
              <a:t>S = 0      </a:t>
            </a:r>
            <a:r>
              <a:rPr lang="el-GR" sz="2600">
                <a:cs typeface="Arial" pitchFamily="34" charset="0"/>
              </a:rPr>
              <a:t>∫</a:t>
            </a:r>
            <a:r>
              <a:rPr lang="it-IT" sz="2600">
                <a:cs typeface="Arial" pitchFamily="34" charset="0"/>
              </a:rPr>
              <a:t> dQ/T = 0</a:t>
            </a:r>
          </a:p>
          <a:p>
            <a:r>
              <a:rPr lang="it-IT" sz="2600">
                <a:cs typeface="Arial" pitchFamily="34" charset="0"/>
              </a:rPr>
              <a:t>processo invertibile non ciclico: </a:t>
            </a:r>
            <a:r>
              <a:rPr lang="el-GR" sz="2600">
                <a:cs typeface="Arial" pitchFamily="34" charset="0"/>
              </a:rPr>
              <a:t>Δ</a:t>
            </a:r>
            <a:r>
              <a:rPr lang="it-IT" sz="2600">
                <a:cs typeface="Arial" pitchFamily="34" charset="0"/>
              </a:rPr>
              <a:t>S = +va, -va, 0</a:t>
            </a:r>
          </a:p>
          <a:p>
            <a:pPr lvl="1"/>
            <a:r>
              <a:rPr lang="it-IT" sz="2200">
                <a:cs typeface="Arial" pitchFamily="34" charset="0"/>
              </a:rPr>
              <a:t>espans. isoterma      S↑  </a:t>
            </a:r>
            <a:r>
              <a:rPr lang="el-GR" sz="2200">
                <a:cs typeface="Arial" pitchFamily="34" charset="0"/>
              </a:rPr>
              <a:t>Δ</a:t>
            </a:r>
            <a:r>
              <a:rPr lang="it-IT" sz="2200">
                <a:cs typeface="Arial" pitchFamily="34" charset="0"/>
              </a:rPr>
              <a:t>S = nR ln(V</a:t>
            </a:r>
            <a:r>
              <a:rPr lang="it-IT" sz="2200" baseline="-25000">
                <a:cs typeface="Arial" pitchFamily="34" charset="0"/>
              </a:rPr>
              <a:t>2</a:t>
            </a:r>
            <a:r>
              <a:rPr lang="it-IT" sz="2200">
                <a:cs typeface="Arial" pitchFamily="34" charset="0"/>
              </a:rPr>
              <a:t>/V</a:t>
            </a:r>
            <a:r>
              <a:rPr lang="it-IT" sz="2200" baseline="-25000">
                <a:cs typeface="Arial" pitchFamily="34" charset="0"/>
              </a:rPr>
              <a:t>1</a:t>
            </a:r>
            <a:r>
              <a:rPr lang="it-IT" sz="2200">
                <a:cs typeface="Arial" pitchFamily="34" charset="0"/>
              </a:rPr>
              <a:t>) &gt; 0</a:t>
            </a:r>
          </a:p>
          <a:p>
            <a:pPr lvl="1"/>
            <a:r>
              <a:rPr lang="it-IT" sz="2200">
                <a:cs typeface="Arial" pitchFamily="34" charset="0"/>
              </a:rPr>
              <a:t>compress. isoterma  S↓  </a:t>
            </a:r>
            <a:r>
              <a:rPr lang="el-GR" sz="2200">
                <a:cs typeface="Arial" pitchFamily="34" charset="0"/>
              </a:rPr>
              <a:t>Δ</a:t>
            </a:r>
            <a:r>
              <a:rPr lang="it-IT" sz="2200">
                <a:cs typeface="Arial" pitchFamily="34" charset="0"/>
              </a:rPr>
              <a:t>S = nR ln(V</a:t>
            </a:r>
            <a:r>
              <a:rPr lang="it-IT" sz="2200" baseline="-25000">
                <a:cs typeface="Arial" pitchFamily="34" charset="0"/>
              </a:rPr>
              <a:t>1</a:t>
            </a:r>
            <a:r>
              <a:rPr lang="it-IT" sz="2200">
                <a:cs typeface="Arial" pitchFamily="34" charset="0"/>
              </a:rPr>
              <a:t>/V</a:t>
            </a:r>
            <a:r>
              <a:rPr lang="it-IT" sz="2200" baseline="-25000">
                <a:cs typeface="Arial" pitchFamily="34" charset="0"/>
              </a:rPr>
              <a:t>2</a:t>
            </a:r>
            <a:r>
              <a:rPr lang="it-IT" sz="2200">
                <a:cs typeface="Arial" pitchFamily="34" charset="0"/>
              </a:rPr>
              <a:t>) &lt; 0</a:t>
            </a:r>
          </a:p>
          <a:p>
            <a:pPr lvl="1"/>
            <a:r>
              <a:rPr lang="it-IT" sz="2200">
                <a:cs typeface="Arial" pitchFamily="34" charset="0"/>
              </a:rPr>
              <a:t>adiab. rev. Q = 0, </a:t>
            </a:r>
            <a:r>
              <a:rPr lang="el-GR" sz="2200">
                <a:cs typeface="Arial" pitchFamily="34" charset="0"/>
              </a:rPr>
              <a:t>Δ</a:t>
            </a:r>
            <a:r>
              <a:rPr lang="it-IT" sz="2200">
                <a:cs typeface="Arial" pitchFamily="34" charset="0"/>
              </a:rPr>
              <a:t>S = 0, isoentropica</a:t>
            </a:r>
          </a:p>
          <a:p>
            <a:r>
              <a:rPr lang="it-IT" sz="2600">
                <a:cs typeface="Arial" pitchFamily="34" charset="0"/>
              </a:rPr>
              <a:t>processo irrevers. non ciclico (NB: </a:t>
            </a:r>
            <a:r>
              <a:rPr lang="it-IT" sz="2600">
                <a:solidFill>
                  <a:srgbClr val="FF3399"/>
                </a:solidFill>
                <a:cs typeface="Arial" pitchFamily="34" charset="0"/>
              </a:rPr>
              <a:t>S grandez. di stato</a:t>
            </a:r>
            <a:r>
              <a:rPr lang="it-IT" sz="2600">
                <a:cs typeface="Arial" pitchFamily="34" charset="0"/>
              </a:rPr>
              <a:t>)</a:t>
            </a:r>
          </a:p>
          <a:p>
            <a:pPr lvl="1"/>
            <a:r>
              <a:rPr lang="it-IT" sz="2200">
                <a:solidFill>
                  <a:srgbClr val="009900"/>
                </a:solidFill>
                <a:cs typeface="Arial" pitchFamily="34" charset="0"/>
              </a:rPr>
              <a:t>espans. libera isolata del g.p</a:t>
            </a:r>
            <a:r>
              <a:rPr lang="it-IT" sz="2200">
                <a:cs typeface="Arial" pitchFamily="34" charset="0"/>
              </a:rPr>
              <a:t>  p</a:t>
            </a:r>
            <a:r>
              <a:rPr lang="it-IT" sz="2200" baseline="-25000">
                <a:cs typeface="Arial" pitchFamily="34" charset="0"/>
              </a:rPr>
              <a:t>1</a:t>
            </a:r>
            <a:r>
              <a:rPr lang="it-IT" sz="2200">
                <a:cs typeface="Arial" pitchFamily="34" charset="0"/>
              </a:rPr>
              <a:t>,V</a:t>
            </a:r>
            <a:r>
              <a:rPr lang="it-IT" sz="2200" baseline="-25000">
                <a:cs typeface="Arial" pitchFamily="34" charset="0"/>
              </a:rPr>
              <a:t>1</a:t>
            </a:r>
            <a:r>
              <a:rPr lang="it-IT" sz="2200">
                <a:cs typeface="Arial" pitchFamily="34" charset="0"/>
              </a:rPr>
              <a:t> → p</a:t>
            </a:r>
            <a:r>
              <a:rPr lang="it-IT" sz="2200" baseline="-25000">
                <a:cs typeface="Arial" pitchFamily="34" charset="0"/>
              </a:rPr>
              <a:t>2</a:t>
            </a:r>
            <a:r>
              <a:rPr lang="it-IT" sz="2200">
                <a:cs typeface="Arial" pitchFamily="34" charset="0"/>
              </a:rPr>
              <a:t>,V</a:t>
            </a:r>
            <a:r>
              <a:rPr lang="it-IT" sz="2200" baseline="-25000">
                <a:cs typeface="Arial" pitchFamily="34" charset="0"/>
              </a:rPr>
              <a:t>2</a:t>
            </a:r>
            <a:r>
              <a:rPr lang="it-IT" sz="2200">
                <a:cs typeface="Arial" pitchFamily="34" charset="0"/>
              </a:rPr>
              <a:t>, </a:t>
            </a:r>
            <a:r>
              <a:rPr lang="en-US" sz="2200">
                <a:solidFill>
                  <a:srgbClr val="CC0000"/>
                </a:solidFill>
                <a:latin typeface="Script MT Bold" pitchFamily="66" charset="0"/>
                <a:cs typeface="Arial" pitchFamily="34" charset="0"/>
              </a:rPr>
              <a:t>L </a:t>
            </a:r>
            <a:r>
              <a:rPr lang="it-IT" sz="2200">
                <a:solidFill>
                  <a:srgbClr val="CC0000"/>
                </a:solidFill>
                <a:cs typeface="Arial" pitchFamily="34" charset="0"/>
              </a:rPr>
              <a:t>= 0, Q = 0</a:t>
            </a:r>
            <a:r>
              <a:rPr lang="it-IT" sz="2200">
                <a:cs typeface="Arial" pitchFamily="34" charset="0"/>
              </a:rPr>
              <a:t>      → </a:t>
            </a:r>
            <a:r>
              <a:rPr lang="el-GR" sz="2200">
                <a:cs typeface="Arial" pitchFamily="34" charset="0"/>
              </a:rPr>
              <a:t>Δ</a:t>
            </a:r>
            <a:r>
              <a:rPr lang="it-IT" sz="2200">
                <a:cs typeface="Arial" pitchFamily="34" charset="0"/>
              </a:rPr>
              <a:t>U = 0, T = cost,   si usa isot. inv. equivalente                        </a:t>
            </a:r>
            <a:r>
              <a:rPr lang="el-GR" sz="2200">
                <a:solidFill>
                  <a:srgbClr val="FF3399"/>
                </a:solidFill>
                <a:cs typeface="Arial" pitchFamily="34" charset="0"/>
              </a:rPr>
              <a:t>Δ</a:t>
            </a:r>
            <a:r>
              <a:rPr lang="it-IT" sz="2200">
                <a:solidFill>
                  <a:srgbClr val="FF3399"/>
                </a:solidFill>
                <a:cs typeface="Arial" pitchFamily="34" charset="0"/>
              </a:rPr>
              <a:t>S = nR ln(V</a:t>
            </a:r>
            <a:r>
              <a:rPr lang="it-IT" sz="2200" baseline="-25000">
                <a:solidFill>
                  <a:srgbClr val="FF3399"/>
                </a:solidFill>
                <a:cs typeface="Arial" pitchFamily="34" charset="0"/>
              </a:rPr>
              <a:t>2</a:t>
            </a:r>
            <a:r>
              <a:rPr lang="it-IT" sz="2200">
                <a:solidFill>
                  <a:srgbClr val="FF3399"/>
                </a:solidFill>
                <a:cs typeface="Arial" pitchFamily="34" charset="0"/>
              </a:rPr>
              <a:t>/V</a:t>
            </a:r>
            <a:r>
              <a:rPr lang="it-IT" sz="2200" baseline="-25000">
                <a:solidFill>
                  <a:srgbClr val="FF3399"/>
                </a:solidFill>
                <a:cs typeface="Arial" pitchFamily="34" charset="0"/>
              </a:rPr>
              <a:t>1</a:t>
            </a:r>
            <a:r>
              <a:rPr lang="it-IT" sz="2200">
                <a:solidFill>
                  <a:srgbClr val="FF3399"/>
                </a:solidFill>
                <a:cs typeface="Arial" pitchFamily="34" charset="0"/>
              </a:rPr>
              <a:t>) &gt; 0</a:t>
            </a:r>
            <a:r>
              <a:rPr lang="it-IT" sz="2200">
                <a:cs typeface="Arial" pitchFamily="34" charset="0"/>
              </a:rPr>
              <a:t>  </a:t>
            </a:r>
          </a:p>
          <a:p>
            <a:r>
              <a:rPr lang="it-IT" sz="2600">
                <a:solidFill>
                  <a:srgbClr val="CC0000"/>
                </a:solidFill>
                <a:cs typeface="Arial" pitchFamily="34" charset="0"/>
              </a:rPr>
              <a:t>processi spontanei</a:t>
            </a:r>
            <a:r>
              <a:rPr lang="it-IT" sz="2600">
                <a:cs typeface="Arial" pitchFamily="34" charset="0"/>
              </a:rPr>
              <a:t>, ad es. espansione libera isolata del g.p., </a:t>
            </a:r>
            <a:r>
              <a:rPr lang="it-IT" sz="2600">
                <a:solidFill>
                  <a:srgbClr val="CC0000"/>
                </a:solidFill>
                <a:cs typeface="Arial" pitchFamily="34" charset="0"/>
              </a:rPr>
              <a:t>altro enunciato</a:t>
            </a:r>
            <a:r>
              <a:rPr lang="it-IT" sz="2600">
                <a:cs typeface="Arial" pitchFamily="34" charset="0"/>
              </a:rPr>
              <a:t>: </a:t>
            </a:r>
          </a:p>
          <a:p>
            <a:pPr>
              <a:buFontTx/>
              <a:buNone/>
            </a:pPr>
            <a:r>
              <a:rPr lang="it-IT" sz="2600">
                <a:cs typeface="Arial" pitchFamily="34" charset="0"/>
              </a:rPr>
              <a:t>	</a:t>
            </a:r>
            <a:r>
              <a:rPr lang="it-IT" sz="2600">
                <a:solidFill>
                  <a:srgbClr val="CC0000"/>
                </a:solidFill>
                <a:cs typeface="Arial" pitchFamily="34" charset="0"/>
              </a:rPr>
              <a:t>S(universo = sistema + ambiente)  cresce sempre</a:t>
            </a:r>
            <a:r>
              <a:rPr lang="it-IT" sz="2600">
                <a:cs typeface="Arial" pitchFamily="34" charset="0"/>
              </a:rPr>
              <a:t> </a:t>
            </a:r>
            <a:endParaRPr lang="el-GR" sz="2600">
              <a:cs typeface="Arial" pitchFamily="34" charset="0"/>
            </a:endParaRPr>
          </a:p>
        </p:txBody>
      </p:sp>
      <p:sp>
        <p:nvSpPr>
          <p:cNvPr id="245764" name="Text Box 4"/>
          <p:cNvSpPr txBox="1">
            <a:spLocks noChangeArrowheads="1"/>
          </p:cNvSpPr>
          <p:nvPr/>
        </p:nvSpPr>
        <p:spPr bwMode="auto">
          <a:xfrm>
            <a:off x="5292725" y="9667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o</a:t>
            </a:r>
          </a:p>
        </p:txBody>
      </p:sp>
      <p:sp>
        <p:nvSpPr>
          <p:cNvPr id="245765" name="Text Box 5"/>
          <p:cNvSpPr txBox="1">
            <a:spLocks noChangeArrowheads="1"/>
          </p:cNvSpPr>
          <p:nvPr/>
        </p:nvSpPr>
        <p:spPr bwMode="auto">
          <a:xfrm>
            <a:off x="1023938" y="6256338"/>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 facoltativo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apr 12</a:t>
            </a:r>
            <a:endParaRPr lang="en-US"/>
          </a:p>
        </p:txBody>
      </p:sp>
      <p:sp>
        <p:nvSpPr>
          <p:cNvPr id="11" name="Slide Number Placeholder 5"/>
          <p:cNvSpPr>
            <a:spLocks noGrp="1"/>
          </p:cNvSpPr>
          <p:nvPr>
            <p:ph type="sldNum" sz="quarter" idx="12"/>
          </p:nvPr>
        </p:nvSpPr>
        <p:spPr/>
        <p:txBody>
          <a:bodyPr/>
          <a:lstStyle/>
          <a:p>
            <a:fld id="{096BF25C-978A-4D6D-835E-970969FAB533}" type="slidenum">
              <a:rPr lang="en-US"/>
              <a:pPr/>
              <a:t>6</a:t>
            </a:fld>
            <a:endParaRPr lang="en-US"/>
          </a:p>
        </p:txBody>
      </p:sp>
      <p:sp>
        <p:nvSpPr>
          <p:cNvPr id="116744" name="Rectangle 8"/>
          <p:cNvSpPr>
            <a:spLocks noGrp="1" noChangeArrowheads="1"/>
          </p:cNvSpPr>
          <p:nvPr>
            <p:ph type="title"/>
          </p:nvPr>
        </p:nvSpPr>
        <p:spPr>
          <a:noFill/>
          <a:ln/>
        </p:spPr>
        <p:txBody>
          <a:bodyPr/>
          <a:lstStyle/>
          <a:p>
            <a:r>
              <a:rPr lang="it-IT"/>
              <a:t>Termometri[+]</a:t>
            </a:r>
          </a:p>
        </p:txBody>
      </p:sp>
      <p:sp>
        <p:nvSpPr>
          <p:cNvPr id="116745" name="Rectangle 9"/>
          <p:cNvSpPr>
            <a:spLocks noGrp="1" noChangeArrowheads="1"/>
          </p:cNvSpPr>
          <p:nvPr>
            <p:ph type="body" idx="1"/>
          </p:nvPr>
        </p:nvSpPr>
        <p:spPr>
          <a:xfrm>
            <a:off x="34925" y="981075"/>
            <a:ext cx="8964613" cy="5111750"/>
          </a:xfrm>
          <a:noFill/>
          <a:ln/>
        </p:spPr>
        <p:txBody>
          <a:bodyPr/>
          <a:lstStyle/>
          <a:p>
            <a:pPr>
              <a:lnSpc>
                <a:spcPct val="90000"/>
              </a:lnSpc>
              <a:spcBef>
                <a:spcPct val="30000"/>
              </a:spcBef>
            </a:pPr>
            <a:r>
              <a:rPr lang="it-IT" sz="2500">
                <a:solidFill>
                  <a:srgbClr val="990033"/>
                </a:solidFill>
              </a:rPr>
              <a:t>es. dilatazione termica di volume (si può usare con solidi, liquidi [Hg] e gas) – </a:t>
            </a:r>
            <a:r>
              <a:rPr lang="el-GR" sz="2500">
                <a:solidFill>
                  <a:srgbClr val="990033"/>
                </a:solidFill>
                <a:cs typeface="Arial" pitchFamily="34" charset="0"/>
              </a:rPr>
              <a:t>α</a:t>
            </a:r>
            <a:r>
              <a:rPr lang="it-IT" sz="2500">
                <a:solidFill>
                  <a:srgbClr val="990033"/>
                </a:solidFill>
                <a:cs typeface="Arial" pitchFamily="34" charset="0"/>
              </a:rPr>
              <a:t>, coeff. di dilataz. termica di volume</a:t>
            </a:r>
            <a:endParaRPr lang="el-GR" sz="2500">
              <a:solidFill>
                <a:srgbClr val="990033"/>
              </a:solidFill>
              <a:cs typeface="Arial" pitchFamily="34" charset="0"/>
            </a:endParaRPr>
          </a:p>
          <a:p>
            <a:pPr>
              <a:lnSpc>
                <a:spcPct val="90000"/>
              </a:lnSpc>
              <a:spcBef>
                <a:spcPct val="30000"/>
              </a:spcBef>
              <a:buFontTx/>
              <a:buNone/>
            </a:pPr>
            <a:r>
              <a:rPr lang="it-IT" sz="2500">
                <a:solidFill>
                  <a:srgbClr val="990033"/>
                </a:solidFill>
              </a:rPr>
              <a:t>	V(</a:t>
            </a:r>
            <a:r>
              <a:rPr lang="el-GR" sz="2500">
                <a:solidFill>
                  <a:srgbClr val="990033"/>
                </a:solidFill>
                <a:cs typeface="Arial" pitchFamily="34" charset="0"/>
              </a:rPr>
              <a:t>θ</a:t>
            </a:r>
            <a:r>
              <a:rPr lang="it-IT" sz="2500">
                <a:solidFill>
                  <a:srgbClr val="990033"/>
                </a:solidFill>
                <a:cs typeface="Arial" pitchFamily="34" charset="0"/>
              </a:rPr>
              <a:t>) = V</a:t>
            </a:r>
            <a:r>
              <a:rPr lang="it-IT" sz="2500" baseline="-25000">
                <a:solidFill>
                  <a:srgbClr val="990033"/>
                </a:solidFill>
                <a:cs typeface="Arial" pitchFamily="34" charset="0"/>
              </a:rPr>
              <a:t>0</a:t>
            </a:r>
            <a:r>
              <a:rPr lang="it-IT" sz="2500">
                <a:solidFill>
                  <a:srgbClr val="990033"/>
                </a:solidFill>
                <a:cs typeface="Arial" pitchFamily="34" charset="0"/>
              </a:rPr>
              <a:t>(1 + </a:t>
            </a:r>
            <a:r>
              <a:rPr lang="el-GR" sz="2500">
                <a:solidFill>
                  <a:srgbClr val="990033"/>
                </a:solidFill>
                <a:cs typeface="Arial" pitchFamily="34" charset="0"/>
              </a:rPr>
              <a:t>αθ</a:t>
            </a:r>
            <a:r>
              <a:rPr lang="it-IT" sz="2500">
                <a:solidFill>
                  <a:srgbClr val="990033"/>
                </a:solidFill>
                <a:cs typeface="Arial" pitchFamily="34" charset="0"/>
              </a:rPr>
              <a:t> + ...)</a:t>
            </a:r>
          </a:p>
          <a:p>
            <a:pPr>
              <a:lnSpc>
                <a:spcPct val="90000"/>
              </a:lnSpc>
              <a:spcBef>
                <a:spcPct val="30000"/>
              </a:spcBef>
              <a:buFontTx/>
              <a:buNone/>
            </a:pPr>
            <a:r>
              <a:rPr lang="it-IT" sz="2500">
                <a:solidFill>
                  <a:srgbClr val="008000"/>
                </a:solidFill>
                <a:cs typeface="Arial" pitchFamily="34" charset="0"/>
              </a:rPr>
              <a:t>	trascurando termini non lineari e invertendo</a:t>
            </a:r>
          </a:p>
          <a:p>
            <a:pPr>
              <a:lnSpc>
                <a:spcPct val="90000"/>
              </a:lnSpc>
              <a:spcBef>
                <a:spcPct val="30000"/>
              </a:spcBef>
              <a:buFontTx/>
              <a:buNone/>
            </a:pPr>
            <a:r>
              <a:rPr lang="it-IT" sz="2500">
                <a:solidFill>
                  <a:srgbClr val="008000"/>
                </a:solidFill>
                <a:cs typeface="Arial" pitchFamily="34" charset="0"/>
              </a:rPr>
              <a:t>	</a:t>
            </a:r>
            <a:r>
              <a:rPr lang="el-GR" sz="2500">
                <a:solidFill>
                  <a:srgbClr val="008000"/>
                </a:solidFill>
                <a:cs typeface="Arial" pitchFamily="34" charset="0"/>
              </a:rPr>
              <a:t>θ</a:t>
            </a:r>
            <a:r>
              <a:rPr lang="it-IT" sz="2500">
                <a:solidFill>
                  <a:srgbClr val="008000"/>
                </a:solidFill>
                <a:cs typeface="Arial" pitchFamily="34" charset="0"/>
              </a:rPr>
              <a:t> = (V(</a:t>
            </a:r>
            <a:r>
              <a:rPr lang="el-GR" sz="2500">
                <a:solidFill>
                  <a:srgbClr val="008000"/>
                </a:solidFill>
                <a:cs typeface="Arial" pitchFamily="34" charset="0"/>
              </a:rPr>
              <a:t>θ</a:t>
            </a:r>
            <a:r>
              <a:rPr lang="it-IT" sz="2500">
                <a:solidFill>
                  <a:srgbClr val="008000"/>
                </a:solidFill>
                <a:cs typeface="Arial" pitchFamily="34" charset="0"/>
              </a:rPr>
              <a:t>) – V</a:t>
            </a:r>
            <a:r>
              <a:rPr lang="it-IT" sz="2500" baseline="-25000">
                <a:solidFill>
                  <a:srgbClr val="008000"/>
                </a:solidFill>
                <a:cs typeface="Arial" pitchFamily="34" charset="0"/>
              </a:rPr>
              <a:t>0</a:t>
            </a:r>
            <a:r>
              <a:rPr lang="it-IT" sz="2500">
                <a:solidFill>
                  <a:srgbClr val="008000"/>
                </a:solidFill>
                <a:cs typeface="Arial" pitchFamily="34" charset="0"/>
              </a:rPr>
              <a:t>)/</a:t>
            </a:r>
            <a:r>
              <a:rPr lang="el-GR" sz="2500">
                <a:solidFill>
                  <a:srgbClr val="008000"/>
                </a:solidFill>
                <a:cs typeface="Arial" pitchFamily="34" charset="0"/>
              </a:rPr>
              <a:t>α</a:t>
            </a:r>
            <a:r>
              <a:rPr lang="it-IT" sz="2500">
                <a:solidFill>
                  <a:srgbClr val="008000"/>
                </a:solidFill>
                <a:cs typeface="Arial" pitchFamily="34" charset="0"/>
              </a:rPr>
              <a:t>V</a:t>
            </a:r>
            <a:r>
              <a:rPr lang="it-IT" sz="2500" baseline="-25000">
                <a:solidFill>
                  <a:srgbClr val="008000"/>
                </a:solidFill>
                <a:cs typeface="Arial" pitchFamily="34" charset="0"/>
              </a:rPr>
              <a:t>0</a:t>
            </a:r>
            <a:r>
              <a:rPr lang="it-IT" sz="2500">
                <a:solidFill>
                  <a:srgbClr val="008000"/>
                </a:solidFill>
                <a:cs typeface="Arial" pitchFamily="34" charset="0"/>
              </a:rPr>
              <a:t>  </a:t>
            </a:r>
          </a:p>
          <a:p>
            <a:pPr>
              <a:lnSpc>
                <a:spcPct val="90000"/>
              </a:lnSpc>
              <a:spcBef>
                <a:spcPct val="30000"/>
              </a:spcBef>
              <a:buFontTx/>
              <a:buNone/>
            </a:pPr>
            <a:r>
              <a:rPr lang="it-IT" sz="2500">
                <a:solidFill>
                  <a:srgbClr val="008000"/>
                </a:solidFill>
                <a:cs typeface="Arial" pitchFamily="34" charset="0"/>
              </a:rPr>
              <a:t>	con </a:t>
            </a:r>
            <a:r>
              <a:rPr lang="el-GR" sz="2500">
                <a:solidFill>
                  <a:srgbClr val="008000"/>
                </a:solidFill>
                <a:cs typeface="Arial" pitchFamily="34" charset="0"/>
              </a:rPr>
              <a:t>α</a:t>
            </a:r>
            <a:r>
              <a:rPr lang="it-IT" sz="2500" baseline="-25000">
                <a:solidFill>
                  <a:srgbClr val="008000"/>
                </a:solidFill>
                <a:latin typeface="Script MT Bold" pitchFamily="66" charset="0"/>
                <a:cs typeface="Arial" pitchFamily="34" charset="0"/>
              </a:rPr>
              <a:t>l</a:t>
            </a:r>
            <a:r>
              <a:rPr lang="it-IT" sz="2500">
                <a:solidFill>
                  <a:srgbClr val="008000"/>
                </a:solidFill>
                <a:cs typeface="Arial" pitchFamily="34" charset="0"/>
              </a:rPr>
              <a:t> </a:t>
            </a:r>
            <a:r>
              <a:rPr lang="en-US" sz="2500">
                <a:solidFill>
                  <a:srgbClr val="008000"/>
                </a:solidFill>
                <a:cs typeface="Arial" pitchFamily="34" charset="0"/>
              </a:rPr>
              <a:t>~ 10</a:t>
            </a:r>
            <a:r>
              <a:rPr lang="el-GR" sz="2500">
                <a:solidFill>
                  <a:srgbClr val="008000"/>
                </a:solidFill>
                <a:cs typeface="Arial" pitchFamily="34" charset="0"/>
              </a:rPr>
              <a:t>α</a:t>
            </a:r>
            <a:r>
              <a:rPr lang="it-IT" sz="2500" baseline="-25000">
                <a:solidFill>
                  <a:srgbClr val="008000"/>
                </a:solidFill>
                <a:cs typeface="Arial" pitchFamily="34" charset="0"/>
              </a:rPr>
              <a:t>s</a:t>
            </a:r>
            <a:r>
              <a:rPr lang="it-IT" sz="2500">
                <a:solidFill>
                  <a:srgbClr val="008000"/>
                </a:solidFill>
                <a:cs typeface="Arial" pitchFamily="34" charset="0"/>
              </a:rPr>
              <a:t> </a:t>
            </a:r>
            <a:r>
              <a:rPr lang="en-US" sz="2500">
                <a:solidFill>
                  <a:srgbClr val="008000"/>
                </a:solidFill>
                <a:cs typeface="Arial" pitchFamily="34" charset="0"/>
              </a:rPr>
              <a:t>~ </a:t>
            </a:r>
            <a:r>
              <a:rPr lang="el-GR" sz="2500">
                <a:solidFill>
                  <a:srgbClr val="008000"/>
                </a:solidFill>
                <a:cs typeface="Arial" pitchFamily="34" charset="0"/>
              </a:rPr>
              <a:t>α</a:t>
            </a:r>
            <a:r>
              <a:rPr lang="it-IT" sz="2500" baseline="-25000">
                <a:solidFill>
                  <a:srgbClr val="008000"/>
                </a:solidFill>
                <a:cs typeface="Arial" pitchFamily="34" charset="0"/>
              </a:rPr>
              <a:t>g</a:t>
            </a:r>
            <a:r>
              <a:rPr lang="it-IT" sz="2500">
                <a:solidFill>
                  <a:srgbClr val="008000"/>
                </a:solidFill>
                <a:cs typeface="Arial" pitchFamily="34" charset="0"/>
              </a:rPr>
              <a:t>/10 </a:t>
            </a:r>
          </a:p>
          <a:p>
            <a:pPr>
              <a:lnSpc>
                <a:spcPct val="90000"/>
              </a:lnSpc>
              <a:spcBef>
                <a:spcPct val="30000"/>
              </a:spcBef>
            </a:pPr>
            <a:r>
              <a:rPr lang="it-IT" sz="2500">
                <a:solidFill>
                  <a:srgbClr val="990033"/>
                </a:solidFill>
                <a:cs typeface="Arial" pitchFamily="34" charset="0"/>
              </a:rPr>
              <a:t>la scala termometrica è completata dalla scelta di dividere in 100 parti (gradi) l’intervallo fra acqua-ghiaccio e acqua in ebollizione a p</a:t>
            </a:r>
            <a:r>
              <a:rPr lang="it-IT" sz="2500" baseline="-25000">
                <a:solidFill>
                  <a:srgbClr val="990033"/>
                </a:solidFill>
                <a:cs typeface="Arial" pitchFamily="34" charset="0"/>
              </a:rPr>
              <a:t>0</a:t>
            </a:r>
            <a:r>
              <a:rPr lang="it-IT" sz="2500">
                <a:solidFill>
                  <a:srgbClr val="990033"/>
                </a:solidFill>
                <a:cs typeface="Arial" pitchFamily="34" charset="0"/>
              </a:rPr>
              <a:t>; le temperature Celsius si indicano ad es. come 36.9 </a:t>
            </a:r>
            <a:r>
              <a:rPr lang="en-US" sz="2500">
                <a:solidFill>
                  <a:srgbClr val="990033"/>
                </a:solidFill>
                <a:cs typeface="Arial" pitchFamily="34" charset="0"/>
              </a:rPr>
              <a:t>°C, -15.3 °C, se il termometro permette di estrapolare, etc.</a:t>
            </a:r>
            <a:r>
              <a:rPr lang="en-US" sz="2500">
                <a:solidFill>
                  <a:srgbClr val="008000"/>
                </a:solidFill>
                <a:cs typeface="Arial" pitchFamily="34" charset="0"/>
              </a:rPr>
              <a:t> </a:t>
            </a:r>
          </a:p>
          <a:p>
            <a:pPr>
              <a:lnSpc>
                <a:spcPct val="90000"/>
              </a:lnSpc>
              <a:spcBef>
                <a:spcPct val="30000"/>
              </a:spcBef>
              <a:buFontTx/>
              <a:buNone/>
            </a:pPr>
            <a:r>
              <a:rPr lang="en-US" sz="2500">
                <a:solidFill>
                  <a:srgbClr val="008000"/>
                </a:solidFill>
                <a:cs typeface="Arial" pitchFamily="34" charset="0"/>
              </a:rPr>
              <a:t>	 </a:t>
            </a:r>
            <a:r>
              <a:rPr lang="el-GR" sz="2500">
                <a:solidFill>
                  <a:srgbClr val="008000"/>
                </a:solidFill>
                <a:cs typeface="Arial" pitchFamily="34" charset="0"/>
              </a:rPr>
              <a:t>α</a:t>
            </a:r>
            <a:r>
              <a:rPr lang="it-IT" sz="2500" baseline="-25000">
                <a:solidFill>
                  <a:srgbClr val="008000"/>
                </a:solidFill>
                <a:cs typeface="Arial" pitchFamily="34" charset="0"/>
              </a:rPr>
              <a:t>g</a:t>
            </a:r>
            <a:r>
              <a:rPr lang="it-IT" sz="2500">
                <a:solidFill>
                  <a:srgbClr val="008000"/>
                </a:solidFill>
                <a:cs typeface="Arial" pitchFamily="34" charset="0"/>
              </a:rPr>
              <a:t> </a:t>
            </a:r>
            <a:r>
              <a:rPr lang="en-US" sz="2500">
                <a:solidFill>
                  <a:srgbClr val="008000"/>
                </a:solidFill>
                <a:cs typeface="Arial" pitchFamily="34" charset="0"/>
              </a:rPr>
              <a:t>~ 3.7</a:t>
            </a:r>
            <a:r>
              <a:rPr lang="it-IT" sz="2500">
                <a:solidFill>
                  <a:srgbClr val="008000"/>
                </a:solidFill>
                <a:cs typeface="Arial" pitchFamily="34" charset="0"/>
              </a:rPr>
              <a:t> 10</a:t>
            </a:r>
            <a:r>
              <a:rPr lang="it-IT" sz="2500" baseline="30000">
                <a:solidFill>
                  <a:srgbClr val="008000"/>
                </a:solidFill>
                <a:cs typeface="Arial" pitchFamily="34" charset="0"/>
              </a:rPr>
              <a:t>-3</a:t>
            </a:r>
            <a:r>
              <a:rPr lang="it-IT" sz="2500">
                <a:solidFill>
                  <a:srgbClr val="008000"/>
                </a:solidFill>
                <a:cs typeface="Arial" pitchFamily="34" charset="0"/>
              </a:rPr>
              <a:t> gradi</a:t>
            </a:r>
            <a:r>
              <a:rPr lang="it-IT" sz="2500" baseline="30000">
                <a:solidFill>
                  <a:srgbClr val="008000"/>
                </a:solidFill>
                <a:cs typeface="Arial" pitchFamily="34" charset="0"/>
              </a:rPr>
              <a:t>-1</a:t>
            </a:r>
            <a:r>
              <a:rPr lang="it-IT" sz="2500">
                <a:solidFill>
                  <a:srgbClr val="008000"/>
                </a:solidFill>
                <a:cs typeface="Arial" pitchFamily="34" charset="0"/>
              </a:rPr>
              <a:t> (= 1/273.15 gradi</a:t>
            </a:r>
            <a:r>
              <a:rPr lang="it-IT" sz="2500" baseline="30000">
                <a:solidFill>
                  <a:srgbClr val="008000"/>
                </a:solidFill>
                <a:cs typeface="Arial" pitchFamily="34" charset="0"/>
              </a:rPr>
              <a:t>-1</a:t>
            </a:r>
            <a:r>
              <a:rPr lang="it-IT" sz="2500">
                <a:solidFill>
                  <a:srgbClr val="008000"/>
                </a:solidFill>
                <a:cs typeface="Arial" pitchFamily="34" charset="0"/>
              </a:rPr>
              <a:t>)</a:t>
            </a:r>
            <a:endParaRPr lang="en-US" sz="2500">
              <a:solidFill>
                <a:srgbClr val="008000"/>
              </a:solidFill>
              <a:cs typeface="Arial" pitchFamily="34" charset="0"/>
            </a:endParaRPr>
          </a:p>
        </p:txBody>
      </p:sp>
      <p:sp>
        <p:nvSpPr>
          <p:cNvPr id="116746" name="Text Box 10"/>
          <p:cNvSpPr txBox="1">
            <a:spLocks noChangeArrowheads="1"/>
          </p:cNvSpPr>
          <p:nvPr/>
        </p:nvSpPr>
        <p:spPr bwMode="auto">
          <a:xfrm>
            <a:off x="395288" y="2708275"/>
            <a:ext cx="2832100" cy="4254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000"/>
          </a:p>
        </p:txBody>
      </p:sp>
      <p:sp>
        <p:nvSpPr>
          <p:cNvPr id="116747" name="Text Box 11"/>
          <p:cNvSpPr txBox="1">
            <a:spLocks noChangeArrowheads="1"/>
          </p:cNvSpPr>
          <p:nvPr/>
        </p:nvSpPr>
        <p:spPr bwMode="auto">
          <a:xfrm>
            <a:off x="179388" y="6008688"/>
            <a:ext cx="37131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 il termometro a Hg è stato</a:t>
            </a:r>
          </a:p>
          <a:p>
            <a:r>
              <a:rPr lang="it-IT" sz="2000"/>
              <a:t>ormai messo al bando dalla CE</a:t>
            </a:r>
          </a:p>
        </p:txBody>
      </p:sp>
      <p:pic>
        <p:nvPicPr>
          <p:cNvPr id="116748" name="Picture 12" descr="350px-Clinical_thermometer_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2060575"/>
            <a:ext cx="2224087" cy="1379538"/>
          </a:xfrm>
          <a:prstGeom prst="rect">
            <a:avLst/>
          </a:prstGeom>
          <a:noFill/>
          <a:extLst>
            <a:ext uri="{909E8E84-426E-40DD-AFC4-6F175D3DCCD1}">
              <a14:hiddenFill xmlns:a14="http://schemas.microsoft.com/office/drawing/2010/main">
                <a:solidFill>
                  <a:srgbClr val="FFFFFF"/>
                </a:solidFill>
              </a14:hiddenFill>
            </a:ext>
          </a:extLst>
        </p:spPr>
      </p:pic>
      <p:sp>
        <p:nvSpPr>
          <p:cNvPr id="116749" name="Line 13"/>
          <p:cNvSpPr>
            <a:spLocks noChangeShapeType="1"/>
          </p:cNvSpPr>
          <p:nvPr/>
        </p:nvSpPr>
        <p:spPr bwMode="auto">
          <a:xfrm flipV="1">
            <a:off x="7092950" y="2420938"/>
            <a:ext cx="1223963" cy="71913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6750" name="Line 14"/>
          <p:cNvSpPr>
            <a:spLocks noChangeShapeType="1"/>
          </p:cNvSpPr>
          <p:nvPr/>
        </p:nvSpPr>
        <p:spPr bwMode="auto">
          <a:xfrm rot="10800000" flipV="1">
            <a:off x="7451725" y="2205038"/>
            <a:ext cx="647700" cy="10795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apr 12</a:t>
            </a:r>
            <a:endParaRPr lang="en-US"/>
          </a:p>
        </p:txBody>
      </p:sp>
      <p:sp>
        <p:nvSpPr>
          <p:cNvPr id="6" name="Slide Number Placeholder 5"/>
          <p:cNvSpPr>
            <a:spLocks noGrp="1"/>
          </p:cNvSpPr>
          <p:nvPr>
            <p:ph type="sldNum" sz="quarter" idx="12"/>
          </p:nvPr>
        </p:nvSpPr>
        <p:spPr/>
        <p:txBody>
          <a:bodyPr/>
          <a:lstStyle/>
          <a:p>
            <a:fld id="{88194B1B-69D8-4AB8-B768-3CEA4354945F}" type="slidenum">
              <a:rPr lang="en-US"/>
              <a:pPr/>
              <a:t>60</a:t>
            </a:fld>
            <a:endParaRPr lang="en-US"/>
          </a:p>
        </p:txBody>
      </p:sp>
      <p:sp>
        <p:nvSpPr>
          <p:cNvPr id="243716" name="Text Box 4"/>
          <p:cNvSpPr txBox="1">
            <a:spLocks noChangeArrowheads="1"/>
          </p:cNvSpPr>
          <p:nvPr/>
        </p:nvSpPr>
        <p:spPr bwMode="auto">
          <a:xfrm>
            <a:off x="1692275" y="4724400"/>
            <a:ext cx="6011863" cy="7112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4000"/>
              <a:t>Fine della termodinamica </a:t>
            </a:r>
          </a:p>
        </p:txBody>
      </p:sp>
      <p:pic>
        <p:nvPicPr>
          <p:cNvPr id="243717" name="Picture 5" descr="fuoc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1844675"/>
            <a:ext cx="3022600" cy="226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apr 12</a:t>
            </a:r>
            <a:endParaRPr lang="en-US"/>
          </a:p>
        </p:txBody>
      </p:sp>
      <p:sp>
        <p:nvSpPr>
          <p:cNvPr id="10" name="Slide Number Placeholder 5"/>
          <p:cNvSpPr>
            <a:spLocks noGrp="1"/>
          </p:cNvSpPr>
          <p:nvPr>
            <p:ph type="sldNum" sz="quarter" idx="12"/>
          </p:nvPr>
        </p:nvSpPr>
        <p:spPr/>
        <p:txBody>
          <a:bodyPr/>
          <a:lstStyle/>
          <a:p>
            <a:fld id="{C180161E-7CB4-4799-94CC-E9997E6D7115}" type="slidenum">
              <a:rPr lang="en-US"/>
              <a:pPr/>
              <a:t>7</a:t>
            </a:fld>
            <a:endParaRPr lang="en-US"/>
          </a:p>
        </p:txBody>
      </p:sp>
      <p:sp>
        <p:nvSpPr>
          <p:cNvPr id="192514" name="Rectangle 2"/>
          <p:cNvSpPr>
            <a:spLocks noGrp="1" noChangeArrowheads="1"/>
          </p:cNvSpPr>
          <p:nvPr>
            <p:ph type="title"/>
          </p:nvPr>
        </p:nvSpPr>
        <p:spPr/>
        <p:txBody>
          <a:bodyPr/>
          <a:lstStyle/>
          <a:p>
            <a:r>
              <a:rPr lang="it-IT"/>
              <a:t>Punti fissi (*)</a:t>
            </a:r>
          </a:p>
        </p:txBody>
      </p:sp>
      <p:sp>
        <p:nvSpPr>
          <p:cNvPr id="192515" name="Rectangle 3"/>
          <p:cNvSpPr>
            <a:spLocks noGrp="1" noChangeArrowheads="1"/>
          </p:cNvSpPr>
          <p:nvPr>
            <p:ph type="body" idx="1"/>
          </p:nvPr>
        </p:nvSpPr>
        <p:spPr/>
        <p:txBody>
          <a:bodyPr/>
          <a:lstStyle/>
          <a:p>
            <a:r>
              <a:rPr lang="it-IT"/>
              <a:t>corrispondono a situazioni in cui T non varia finchè non si è passati da uno stato all’altro</a:t>
            </a:r>
          </a:p>
          <a:p>
            <a:r>
              <a:rPr lang="it-IT"/>
              <a:t>a p</a:t>
            </a:r>
            <a:r>
              <a:rPr lang="it-IT" baseline="-25000"/>
              <a:t>0</a:t>
            </a:r>
            <a:r>
              <a:rPr lang="it-IT"/>
              <a:t> = 1 atm</a:t>
            </a:r>
          </a:p>
          <a:p>
            <a:pPr lvl="1"/>
            <a:r>
              <a:rPr lang="it-IT"/>
              <a:t>punto dell’O</a:t>
            </a:r>
            <a:r>
              <a:rPr lang="it-IT" baseline="-25000"/>
              <a:t>2</a:t>
            </a:r>
            <a:r>
              <a:rPr lang="it-IT"/>
              <a:t>        ebollizione   -182.96       90.19        ?</a:t>
            </a:r>
          </a:p>
          <a:p>
            <a:pPr lvl="1"/>
            <a:r>
              <a:rPr lang="it-IT"/>
              <a:t>    “     dell’H</a:t>
            </a:r>
            <a:r>
              <a:rPr lang="it-IT" baseline="-25000"/>
              <a:t>2</a:t>
            </a:r>
            <a:r>
              <a:rPr lang="it-IT"/>
              <a:t>O      fusione              0.0      273.15     32.0</a:t>
            </a:r>
          </a:p>
          <a:p>
            <a:pPr lvl="1"/>
            <a:r>
              <a:rPr lang="it-IT"/>
              <a:t>    “     dell’H</a:t>
            </a:r>
            <a:r>
              <a:rPr lang="it-IT" baseline="-25000"/>
              <a:t>2</a:t>
            </a:r>
            <a:r>
              <a:rPr lang="it-IT"/>
              <a:t>O      ebollizione     100.0      373.15   212.0</a:t>
            </a:r>
          </a:p>
          <a:p>
            <a:pPr lvl="1"/>
            <a:r>
              <a:rPr lang="it-IT"/>
              <a:t>    “     dello S         fusione         444.60    717.75         </a:t>
            </a:r>
          </a:p>
          <a:p>
            <a:pPr lvl="1"/>
            <a:r>
              <a:rPr lang="it-IT"/>
              <a:t>    “     dell’Ag              “               961.78  1234.93</a:t>
            </a:r>
          </a:p>
          <a:p>
            <a:pPr lvl="1"/>
            <a:r>
              <a:rPr lang="it-IT"/>
              <a:t>    “     dell’Au              “             1064.18  1337.33        ?</a:t>
            </a:r>
          </a:p>
          <a:p>
            <a:r>
              <a:rPr lang="it-IT"/>
              <a:t>a p = 0.006 atm</a:t>
            </a:r>
          </a:p>
          <a:p>
            <a:pPr lvl="1"/>
            <a:r>
              <a:rPr lang="it-IT"/>
              <a:t>punto triplo dell’H</a:t>
            </a:r>
            <a:r>
              <a:rPr lang="it-IT" baseline="-25000"/>
              <a:t>2</a:t>
            </a:r>
            <a:r>
              <a:rPr lang="it-IT"/>
              <a:t>O                    0.010    273.160 </a:t>
            </a:r>
          </a:p>
        </p:txBody>
      </p:sp>
      <p:sp>
        <p:nvSpPr>
          <p:cNvPr id="192516" name="Text Box 4"/>
          <p:cNvSpPr txBox="1">
            <a:spLocks noChangeArrowheads="1"/>
          </p:cNvSpPr>
          <p:nvPr/>
        </p:nvSpPr>
        <p:spPr bwMode="auto">
          <a:xfrm>
            <a:off x="5775325" y="6303963"/>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 facoltativo</a:t>
            </a:r>
          </a:p>
        </p:txBody>
      </p:sp>
      <p:sp>
        <p:nvSpPr>
          <p:cNvPr id="192517" name="Text Box 5"/>
          <p:cNvSpPr txBox="1">
            <a:spLocks noChangeArrowheads="1"/>
          </p:cNvSpPr>
          <p:nvPr/>
        </p:nvSpPr>
        <p:spPr bwMode="auto">
          <a:xfrm>
            <a:off x="5632450" y="1982788"/>
            <a:ext cx="2852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cs typeface="Arial" pitchFamily="34" charset="0"/>
              </a:rPr>
              <a:t>°C                K            °F</a:t>
            </a:r>
          </a:p>
        </p:txBody>
      </p:sp>
      <p:sp>
        <p:nvSpPr>
          <p:cNvPr id="192518" name="Text Box 6"/>
          <p:cNvSpPr txBox="1">
            <a:spLocks noChangeArrowheads="1"/>
          </p:cNvSpPr>
          <p:nvPr/>
        </p:nvSpPr>
        <p:spPr bwMode="auto">
          <a:xfrm>
            <a:off x="7885113" y="2517775"/>
            <a:ext cx="103187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CC0000"/>
                </a:solidFill>
              </a:rPr>
              <a:t>-</a:t>
            </a:r>
            <a:r>
              <a:rPr lang="it-IT" sz="2400">
                <a:solidFill>
                  <a:srgbClr val="CC0000"/>
                </a:solidFill>
              </a:rPr>
              <a:t>297.3</a:t>
            </a:r>
          </a:p>
        </p:txBody>
      </p:sp>
      <p:sp>
        <p:nvSpPr>
          <p:cNvPr id="192519" name="Text Box 7"/>
          <p:cNvSpPr txBox="1">
            <a:spLocks noChangeArrowheads="1"/>
          </p:cNvSpPr>
          <p:nvPr/>
        </p:nvSpPr>
        <p:spPr bwMode="auto">
          <a:xfrm>
            <a:off x="7812088" y="4652963"/>
            <a:ext cx="1117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CC0000"/>
                </a:solidFill>
              </a:rPr>
              <a:t>1947.5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2518"/>
                                        </p:tgtEl>
                                        <p:attrNameLst>
                                          <p:attrName>style.visibility</p:attrName>
                                        </p:attrNameLst>
                                      </p:cBhvr>
                                      <p:to>
                                        <p:strVal val="visible"/>
                                      </p:to>
                                    </p:set>
                                    <p:anim calcmode="lin" valueType="num">
                                      <p:cBhvr additive="base">
                                        <p:cTn id="7" dur="500" fill="hold"/>
                                        <p:tgtEl>
                                          <p:spTgt spid="192518"/>
                                        </p:tgtEl>
                                        <p:attrNameLst>
                                          <p:attrName>ppt_x</p:attrName>
                                        </p:attrNameLst>
                                      </p:cBhvr>
                                      <p:tavLst>
                                        <p:tav tm="0">
                                          <p:val>
                                            <p:strVal val="#ppt_x"/>
                                          </p:val>
                                        </p:tav>
                                        <p:tav tm="100000">
                                          <p:val>
                                            <p:strVal val="#ppt_x"/>
                                          </p:val>
                                        </p:tav>
                                      </p:tavLst>
                                    </p:anim>
                                    <p:anim calcmode="lin" valueType="num">
                                      <p:cBhvr additive="base">
                                        <p:cTn id="8" dur="500" fill="hold"/>
                                        <p:tgtEl>
                                          <p:spTgt spid="1925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2519"/>
                                        </p:tgtEl>
                                        <p:attrNameLst>
                                          <p:attrName>style.visibility</p:attrName>
                                        </p:attrNameLst>
                                      </p:cBhvr>
                                      <p:to>
                                        <p:strVal val="visible"/>
                                      </p:to>
                                    </p:set>
                                    <p:anim calcmode="lin" valueType="num">
                                      <p:cBhvr additive="base">
                                        <p:cTn id="11" dur="500" fill="hold"/>
                                        <p:tgtEl>
                                          <p:spTgt spid="192519"/>
                                        </p:tgtEl>
                                        <p:attrNameLst>
                                          <p:attrName>ppt_x</p:attrName>
                                        </p:attrNameLst>
                                      </p:cBhvr>
                                      <p:tavLst>
                                        <p:tav tm="0">
                                          <p:val>
                                            <p:strVal val="#ppt_x"/>
                                          </p:val>
                                        </p:tav>
                                        <p:tav tm="100000">
                                          <p:val>
                                            <p:strVal val="#ppt_x"/>
                                          </p:val>
                                        </p:tav>
                                      </p:tavLst>
                                    </p:anim>
                                    <p:anim calcmode="lin" valueType="num">
                                      <p:cBhvr additive="base">
                                        <p:cTn id="12" dur="500" fill="hold"/>
                                        <p:tgtEl>
                                          <p:spTgt spid="192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8" grpId="0" animBg="1"/>
      <p:bldP spid="1925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apr 12</a:t>
            </a:r>
            <a:endParaRPr lang="en-US"/>
          </a:p>
        </p:txBody>
      </p:sp>
      <p:sp>
        <p:nvSpPr>
          <p:cNvPr id="10" name="Slide Number Placeholder 5"/>
          <p:cNvSpPr>
            <a:spLocks noGrp="1"/>
          </p:cNvSpPr>
          <p:nvPr>
            <p:ph type="sldNum" sz="quarter" idx="12"/>
          </p:nvPr>
        </p:nvSpPr>
        <p:spPr/>
        <p:txBody>
          <a:bodyPr/>
          <a:lstStyle/>
          <a:p>
            <a:fld id="{1B0FBB70-79F5-42DE-BE5A-F59A69D0CB10}" type="slidenum">
              <a:rPr lang="en-US"/>
              <a:pPr/>
              <a:t>8</a:t>
            </a:fld>
            <a:endParaRPr lang="en-US"/>
          </a:p>
        </p:txBody>
      </p:sp>
      <p:pic>
        <p:nvPicPr>
          <p:cNvPr id="118792" name="Picture 8" descr="180px-Termometro_a_g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4638" y="2349500"/>
            <a:ext cx="2314575" cy="1903413"/>
          </a:xfrm>
          <a:prstGeom prst="rect">
            <a:avLst/>
          </a:prstGeom>
          <a:noFill/>
          <a:extLst>
            <a:ext uri="{909E8E84-426E-40DD-AFC4-6F175D3DCCD1}">
              <a14:hiddenFill xmlns:a14="http://schemas.microsoft.com/office/drawing/2010/main">
                <a:solidFill>
                  <a:srgbClr val="FFFFFF"/>
                </a:solidFill>
              </a14:hiddenFill>
            </a:ext>
          </a:extLst>
        </p:spPr>
      </p:pic>
      <p:sp>
        <p:nvSpPr>
          <p:cNvPr id="118786" name="Rectangle 2"/>
          <p:cNvSpPr>
            <a:spLocks noGrp="1" noChangeArrowheads="1"/>
          </p:cNvSpPr>
          <p:nvPr>
            <p:ph type="title"/>
          </p:nvPr>
        </p:nvSpPr>
        <p:spPr/>
        <p:txBody>
          <a:bodyPr/>
          <a:lstStyle/>
          <a:p>
            <a:r>
              <a:rPr lang="it-IT"/>
              <a:t>Termometri e scale di temperatura</a:t>
            </a:r>
          </a:p>
        </p:txBody>
      </p:sp>
      <p:sp>
        <p:nvSpPr>
          <p:cNvPr id="118787" name="Rectangle 3"/>
          <p:cNvSpPr>
            <a:spLocks noGrp="1" noChangeArrowheads="1"/>
          </p:cNvSpPr>
          <p:nvPr>
            <p:ph type="body" idx="1"/>
          </p:nvPr>
        </p:nvSpPr>
        <p:spPr>
          <a:xfrm>
            <a:off x="71438" y="1054100"/>
            <a:ext cx="8642350" cy="5111750"/>
          </a:xfrm>
          <a:noFill/>
        </p:spPr>
        <p:txBody>
          <a:bodyPr/>
          <a:lstStyle/>
          <a:p>
            <a:r>
              <a:rPr lang="it-IT">
                <a:solidFill>
                  <a:srgbClr val="008000"/>
                </a:solidFill>
              </a:rPr>
              <a:t>altri term.: resistenza elettrica, termistori,          f.e.m. termoelettrica fra materiali diversi </a:t>
            </a:r>
          </a:p>
          <a:p>
            <a:pPr>
              <a:spcBef>
                <a:spcPct val="40000"/>
              </a:spcBef>
            </a:pPr>
            <a:r>
              <a:rPr lang="it-IT">
                <a:solidFill>
                  <a:schemeClr val="accent2"/>
                </a:solidFill>
              </a:rPr>
              <a:t>term. a gas (lab. specializzato) a V cost.:    permette di definire la scala assoluta</a:t>
            </a:r>
          </a:p>
          <a:p>
            <a:pPr>
              <a:buFontTx/>
              <a:buNone/>
            </a:pPr>
            <a:r>
              <a:rPr lang="it-IT">
                <a:solidFill>
                  <a:schemeClr val="accent2"/>
                </a:solidFill>
              </a:rPr>
              <a:t>    T(K) </a:t>
            </a:r>
            <a:r>
              <a:rPr lang="it-IT">
                <a:solidFill>
                  <a:schemeClr val="accent2"/>
                </a:solidFill>
                <a:cs typeface="Arial" pitchFamily="34" charset="0"/>
              </a:rPr>
              <a:t>≡ 273.160(p/p</a:t>
            </a:r>
            <a:r>
              <a:rPr lang="it-IT" baseline="-25000">
                <a:solidFill>
                  <a:schemeClr val="accent2"/>
                </a:solidFill>
                <a:cs typeface="Arial" pitchFamily="34" charset="0"/>
              </a:rPr>
              <a:t>pt</a:t>
            </a:r>
            <a:r>
              <a:rPr lang="it-IT">
                <a:solidFill>
                  <a:schemeClr val="accent2"/>
                </a:solidFill>
                <a:cs typeface="Arial" pitchFamily="34" charset="0"/>
              </a:rPr>
              <a:t>)</a:t>
            </a:r>
            <a:r>
              <a:rPr lang="it-IT">
                <a:solidFill>
                  <a:schemeClr val="accent2"/>
                </a:solidFill>
              </a:rPr>
              <a:t> </a:t>
            </a:r>
          </a:p>
          <a:p>
            <a:pPr>
              <a:buFontTx/>
              <a:buNone/>
            </a:pPr>
            <a:r>
              <a:rPr lang="it-IT">
                <a:solidFill>
                  <a:schemeClr val="accent2"/>
                </a:solidFill>
              </a:rPr>
              <a:t>	dove </a:t>
            </a:r>
            <a:r>
              <a:rPr lang="it-IT">
                <a:solidFill>
                  <a:schemeClr val="accent2"/>
                </a:solidFill>
                <a:cs typeface="Arial" pitchFamily="34" charset="0"/>
              </a:rPr>
              <a:t>p</a:t>
            </a:r>
            <a:r>
              <a:rPr lang="it-IT" baseline="-25000">
                <a:solidFill>
                  <a:schemeClr val="accent2"/>
                </a:solidFill>
                <a:cs typeface="Arial" pitchFamily="34" charset="0"/>
              </a:rPr>
              <a:t>pt </a:t>
            </a:r>
            <a:r>
              <a:rPr lang="it-IT">
                <a:solidFill>
                  <a:schemeClr val="accent2"/>
                </a:solidFill>
                <a:cs typeface="Arial" pitchFamily="34" charset="0"/>
              </a:rPr>
              <a:t>= 0.006 atm</a:t>
            </a:r>
            <a:r>
              <a:rPr lang="it-IT" baseline="-25000">
                <a:solidFill>
                  <a:schemeClr val="accent2"/>
                </a:solidFill>
                <a:cs typeface="Arial" pitchFamily="34" charset="0"/>
              </a:rPr>
              <a:t> </a:t>
            </a:r>
            <a:r>
              <a:rPr lang="it-IT">
                <a:solidFill>
                  <a:schemeClr val="accent2"/>
                </a:solidFill>
                <a:cs typeface="Arial" pitchFamily="34" charset="0"/>
              </a:rPr>
              <a:t>è la pressione del            </a:t>
            </a:r>
            <a:r>
              <a:rPr lang="it-IT" i="1">
                <a:solidFill>
                  <a:schemeClr val="accent2"/>
                </a:solidFill>
                <a:cs typeface="Arial" pitchFamily="34" charset="0"/>
              </a:rPr>
              <a:t>punto triplo</a:t>
            </a:r>
            <a:r>
              <a:rPr lang="it-IT">
                <a:solidFill>
                  <a:schemeClr val="accent2"/>
                </a:solidFill>
                <a:cs typeface="Arial" pitchFamily="34" charset="0"/>
              </a:rPr>
              <a:t> dell’H</a:t>
            </a:r>
            <a:r>
              <a:rPr lang="it-IT" baseline="-25000">
                <a:solidFill>
                  <a:schemeClr val="accent2"/>
                </a:solidFill>
                <a:cs typeface="Arial" pitchFamily="34" charset="0"/>
              </a:rPr>
              <a:t>2</a:t>
            </a:r>
            <a:r>
              <a:rPr lang="it-IT">
                <a:solidFill>
                  <a:schemeClr val="accent2"/>
                </a:solidFill>
                <a:cs typeface="Arial" pitchFamily="34" charset="0"/>
              </a:rPr>
              <a:t>O (</a:t>
            </a:r>
            <a:r>
              <a:rPr lang="it-IT" i="1">
                <a:solidFill>
                  <a:schemeClr val="accent2"/>
                </a:solidFill>
                <a:cs typeface="Arial" pitchFamily="34" charset="0"/>
              </a:rPr>
              <a:t>equil. fra liquido,           vapore e solido</a:t>
            </a:r>
            <a:r>
              <a:rPr lang="it-IT">
                <a:solidFill>
                  <a:schemeClr val="accent2"/>
                </a:solidFill>
                <a:cs typeface="Arial" pitchFamily="34" charset="0"/>
              </a:rPr>
              <a:t>) e T è espressa in kelvin (K)</a:t>
            </a:r>
          </a:p>
          <a:p>
            <a:pPr>
              <a:spcBef>
                <a:spcPct val="40000"/>
              </a:spcBef>
            </a:pPr>
            <a:r>
              <a:rPr lang="it-IT">
                <a:solidFill>
                  <a:srgbClr val="CC0000"/>
                </a:solidFill>
                <a:cs typeface="Arial" pitchFamily="34" charset="0"/>
              </a:rPr>
              <a:t>relazione con la scala Celsius</a:t>
            </a:r>
          </a:p>
          <a:p>
            <a:pPr>
              <a:spcBef>
                <a:spcPct val="40000"/>
              </a:spcBef>
              <a:buFontTx/>
              <a:buNone/>
            </a:pPr>
            <a:r>
              <a:rPr lang="it-IT">
                <a:solidFill>
                  <a:srgbClr val="CC0000"/>
                </a:solidFill>
                <a:cs typeface="Arial" pitchFamily="34" charset="0"/>
              </a:rPr>
              <a:t>	</a:t>
            </a:r>
            <a:r>
              <a:rPr lang="el-GR">
                <a:solidFill>
                  <a:srgbClr val="CC0000"/>
                </a:solidFill>
                <a:cs typeface="Arial" pitchFamily="34" charset="0"/>
              </a:rPr>
              <a:t>θ</a:t>
            </a:r>
            <a:r>
              <a:rPr lang="it-IT">
                <a:solidFill>
                  <a:srgbClr val="CC0000"/>
                </a:solidFill>
                <a:cs typeface="Arial" pitchFamily="34" charset="0"/>
              </a:rPr>
              <a:t>(</a:t>
            </a:r>
            <a:r>
              <a:rPr lang="en-US">
                <a:solidFill>
                  <a:srgbClr val="CC0000"/>
                </a:solidFill>
                <a:cs typeface="Arial" pitchFamily="34" charset="0"/>
              </a:rPr>
              <a:t>°C) ≡ T(K) – 273.15;           T(K) ≡ </a:t>
            </a:r>
            <a:r>
              <a:rPr lang="el-GR">
                <a:solidFill>
                  <a:srgbClr val="CC0000"/>
                </a:solidFill>
                <a:cs typeface="Arial" pitchFamily="34" charset="0"/>
              </a:rPr>
              <a:t>θ</a:t>
            </a:r>
            <a:r>
              <a:rPr lang="it-IT">
                <a:solidFill>
                  <a:srgbClr val="CC0000"/>
                </a:solidFill>
                <a:cs typeface="Arial" pitchFamily="34" charset="0"/>
              </a:rPr>
              <a:t>(</a:t>
            </a:r>
            <a:r>
              <a:rPr lang="en-US">
                <a:solidFill>
                  <a:srgbClr val="CC0000"/>
                </a:solidFill>
                <a:cs typeface="Arial" pitchFamily="34" charset="0"/>
              </a:rPr>
              <a:t>°C) + 273.15 </a:t>
            </a:r>
          </a:p>
        </p:txBody>
      </p:sp>
      <p:sp>
        <p:nvSpPr>
          <p:cNvPr id="118790" name="Text Box 6"/>
          <p:cNvSpPr txBox="1">
            <a:spLocks noChangeArrowheads="1"/>
          </p:cNvSpPr>
          <p:nvPr/>
        </p:nvSpPr>
        <p:spPr bwMode="auto">
          <a:xfrm>
            <a:off x="371475" y="5621338"/>
            <a:ext cx="3913188" cy="455612"/>
          </a:xfrm>
          <a:prstGeom prst="rect">
            <a:avLst/>
          </a:prstGeom>
          <a:noFill/>
          <a:ln w="2857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sp>
        <p:nvSpPr>
          <p:cNvPr id="118791" name="Text Box 7"/>
          <p:cNvSpPr txBox="1">
            <a:spLocks noChangeArrowheads="1"/>
          </p:cNvSpPr>
          <p:nvPr/>
        </p:nvSpPr>
        <p:spPr bwMode="auto">
          <a:xfrm>
            <a:off x="4926013" y="5624513"/>
            <a:ext cx="3913187" cy="455612"/>
          </a:xfrm>
          <a:prstGeom prst="rect">
            <a:avLst/>
          </a:prstGeom>
          <a:noFill/>
          <a:ln w="2857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pic>
        <p:nvPicPr>
          <p:cNvPr id="118793" name="Picture 9" descr="180px-NTC_b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1125538"/>
            <a:ext cx="928688" cy="833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apr 12</a:t>
            </a:r>
            <a:endParaRPr lang="en-US"/>
          </a:p>
        </p:txBody>
      </p:sp>
      <p:sp>
        <p:nvSpPr>
          <p:cNvPr id="12" name="Slide Number Placeholder 5"/>
          <p:cNvSpPr>
            <a:spLocks noGrp="1"/>
          </p:cNvSpPr>
          <p:nvPr>
            <p:ph type="sldNum" sz="quarter" idx="12"/>
          </p:nvPr>
        </p:nvSpPr>
        <p:spPr/>
        <p:txBody>
          <a:bodyPr/>
          <a:lstStyle/>
          <a:p>
            <a:fld id="{4EA7683A-3E6A-4B45-A526-6B8130173CEE}" type="slidenum">
              <a:rPr lang="en-US"/>
              <a:pPr/>
              <a:t>9</a:t>
            </a:fld>
            <a:endParaRPr lang="en-US"/>
          </a:p>
        </p:txBody>
      </p:sp>
      <p:sp>
        <p:nvSpPr>
          <p:cNvPr id="119810" name="Rectangle 2"/>
          <p:cNvSpPr>
            <a:spLocks noGrp="1" noChangeArrowheads="1"/>
          </p:cNvSpPr>
          <p:nvPr>
            <p:ph type="title"/>
          </p:nvPr>
        </p:nvSpPr>
        <p:spPr/>
        <p:txBody>
          <a:bodyPr/>
          <a:lstStyle/>
          <a:p>
            <a:r>
              <a:rPr lang="it-IT"/>
              <a:t>Scale di temperatura (2)</a:t>
            </a:r>
          </a:p>
        </p:txBody>
      </p:sp>
      <p:sp>
        <p:nvSpPr>
          <p:cNvPr id="119811" name="Rectangle 3"/>
          <p:cNvSpPr>
            <a:spLocks noGrp="1" noChangeArrowheads="1"/>
          </p:cNvSpPr>
          <p:nvPr>
            <p:ph type="body" idx="1"/>
          </p:nvPr>
        </p:nvSpPr>
        <p:spPr>
          <a:xfrm>
            <a:off x="250825" y="1052513"/>
            <a:ext cx="8713788" cy="5184775"/>
          </a:xfrm>
        </p:spPr>
        <p:txBody>
          <a:bodyPr/>
          <a:lstStyle/>
          <a:p>
            <a:r>
              <a:rPr lang="it-IT" b="1" dirty="0">
                <a:solidFill>
                  <a:srgbClr val="FF0000"/>
                </a:solidFill>
                <a:cs typeface="Arial" pitchFamily="34" charset="0"/>
              </a:rPr>
              <a:t>NB:</a:t>
            </a:r>
            <a:r>
              <a:rPr lang="it-IT" dirty="0">
                <a:cs typeface="Arial" pitchFamily="34" charset="0"/>
              </a:rPr>
              <a:t> siccome </a:t>
            </a:r>
            <a:r>
              <a:rPr lang="it-IT" dirty="0">
                <a:solidFill>
                  <a:srgbClr val="CC0000"/>
                </a:solidFill>
                <a:cs typeface="Arial" pitchFamily="34" charset="0"/>
              </a:rPr>
              <a:t>le due scale differiscono per una costante</a:t>
            </a:r>
            <a:r>
              <a:rPr lang="it-IT" dirty="0">
                <a:cs typeface="Arial" pitchFamily="34" charset="0"/>
              </a:rPr>
              <a:t>, </a:t>
            </a:r>
            <a:r>
              <a:rPr lang="it-IT" i="1" dirty="0">
                <a:solidFill>
                  <a:srgbClr val="009900"/>
                </a:solidFill>
                <a:cs typeface="Arial" pitchFamily="34" charset="0"/>
              </a:rPr>
              <a:t>un grado Celsius</a:t>
            </a:r>
            <a:r>
              <a:rPr lang="it-IT" dirty="0">
                <a:solidFill>
                  <a:srgbClr val="009900"/>
                </a:solidFill>
                <a:cs typeface="Arial" pitchFamily="34" charset="0"/>
              </a:rPr>
              <a:t> inteso come differenza di temperature e </a:t>
            </a:r>
            <a:r>
              <a:rPr lang="it-IT" i="1" dirty="0">
                <a:solidFill>
                  <a:srgbClr val="009900"/>
                </a:solidFill>
                <a:cs typeface="Arial" pitchFamily="34" charset="0"/>
              </a:rPr>
              <a:t>un kelvin</a:t>
            </a:r>
            <a:r>
              <a:rPr lang="it-IT" dirty="0">
                <a:solidFill>
                  <a:srgbClr val="009900"/>
                </a:solidFill>
                <a:cs typeface="Arial" pitchFamily="34" charset="0"/>
              </a:rPr>
              <a:t> hanno </a:t>
            </a:r>
            <a:r>
              <a:rPr lang="it-IT" i="1" dirty="0">
                <a:solidFill>
                  <a:srgbClr val="009900"/>
                </a:solidFill>
                <a:cs typeface="Arial" pitchFamily="34" charset="0"/>
              </a:rPr>
              <a:t>la stessa ampiezza</a:t>
            </a:r>
          </a:p>
          <a:p>
            <a:pPr>
              <a:buFontTx/>
              <a:buNone/>
            </a:pPr>
            <a:r>
              <a:rPr lang="it-IT" dirty="0">
                <a:cs typeface="Arial" pitchFamily="34" charset="0"/>
              </a:rPr>
              <a:t>	</a:t>
            </a:r>
            <a:r>
              <a:rPr lang="el-GR" dirty="0">
                <a:solidFill>
                  <a:srgbClr val="FF0000"/>
                </a:solidFill>
                <a:cs typeface="Arial" pitchFamily="34" charset="0"/>
              </a:rPr>
              <a:t>Δ</a:t>
            </a:r>
            <a:r>
              <a:rPr lang="it-IT" dirty="0">
                <a:solidFill>
                  <a:srgbClr val="FF0000"/>
                </a:solidFill>
                <a:cs typeface="Arial" pitchFamily="34" charset="0"/>
              </a:rPr>
              <a:t>T</a:t>
            </a:r>
            <a:r>
              <a:rPr lang="it-IT" dirty="0">
                <a:cs typeface="Arial" pitchFamily="34" charset="0"/>
              </a:rPr>
              <a:t> = T</a:t>
            </a:r>
            <a:r>
              <a:rPr lang="it-IT" baseline="-25000" dirty="0">
                <a:cs typeface="Arial" pitchFamily="34" charset="0"/>
              </a:rPr>
              <a:t>2</a:t>
            </a:r>
            <a:r>
              <a:rPr lang="it-IT" dirty="0">
                <a:cs typeface="Arial" pitchFamily="34" charset="0"/>
              </a:rPr>
              <a:t> – T</a:t>
            </a:r>
            <a:r>
              <a:rPr lang="it-IT" baseline="-25000" dirty="0">
                <a:cs typeface="Arial" pitchFamily="34" charset="0"/>
              </a:rPr>
              <a:t>1</a:t>
            </a:r>
            <a:r>
              <a:rPr lang="it-IT" dirty="0">
                <a:cs typeface="Arial" pitchFamily="34" charset="0"/>
              </a:rPr>
              <a:t> = </a:t>
            </a:r>
            <a:r>
              <a:rPr lang="el-GR" dirty="0">
                <a:cs typeface="Arial" pitchFamily="34" charset="0"/>
              </a:rPr>
              <a:t>θ</a:t>
            </a:r>
            <a:r>
              <a:rPr lang="it-IT" baseline="-25000" dirty="0">
                <a:cs typeface="Arial" pitchFamily="34" charset="0"/>
              </a:rPr>
              <a:t>2</a:t>
            </a:r>
            <a:r>
              <a:rPr lang="it-IT" dirty="0">
                <a:cs typeface="Arial" pitchFamily="34" charset="0"/>
              </a:rPr>
              <a:t>+273.15 – (</a:t>
            </a:r>
            <a:r>
              <a:rPr lang="el-GR" dirty="0">
                <a:cs typeface="Arial" pitchFamily="34" charset="0"/>
              </a:rPr>
              <a:t>θ</a:t>
            </a:r>
            <a:r>
              <a:rPr lang="it-IT" baseline="-25000" dirty="0">
                <a:cs typeface="Arial" pitchFamily="34" charset="0"/>
              </a:rPr>
              <a:t>1</a:t>
            </a:r>
            <a:r>
              <a:rPr lang="it-IT" dirty="0">
                <a:cs typeface="Arial" pitchFamily="34" charset="0"/>
              </a:rPr>
              <a:t>+273.15) = </a:t>
            </a:r>
          </a:p>
          <a:p>
            <a:pPr>
              <a:buFontTx/>
              <a:buNone/>
            </a:pPr>
            <a:r>
              <a:rPr lang="it-IT" dirty="0">
                <a:cs typeface="Arial" pitchFamily="34" charset="0"/>
              </a:rPr>
              <a:t>		= </a:t>
            </a:r>
            <a:r>
              <a:rPr lang="el-GR" dirty="0">
                <a:cs typeface="Arial" pitchFamily="34" charset="0"/>
              </a:rPr>
              <a:t>θ</a:t>
            </a:r>
            <a:r>
              <a:rPr lang="it-IT" baseline="-25000" dirty="0">
                <a:cs typeface="Arial" pitchFamily="34" charset="0"/>
              </a:rPr>
              <a:t>2</a:t>
            </a:r>
            <a:r>
              <a:rPr lang="it-IT" dirty="0">
                <a:cs typeface="Arial" pitchFamily="34" charset="0"/>
              </a:rPr>
              <a:t> – </a:t>
            </a:r>
            <a:r>
              <a:rPr lang="el-GR" dirty="0">
                <a:cs typeface="Arial" pitchFamily="34" charset="0"/>
              </a:rPr>
              <a:t>θ</a:t>
            </a:r>
            <a:r>
              <a:rPr lang="it-IT" baseline="-25000" dirty="0">
                <a:cs typeface="Arial" pitchFamily="34" charset="0"/>
              </a:rPr>
              <a:t>1</a:t>
            </a:r>
            <a:r>
              <a:rPr lang="it-IT" dirty="0">
                <a:cs typeface="Arial" pitchFamily="34" charset="0"/>
              </a:rPr>
              <a:t> = </a:t>
            </a:r>
            <a:r>
              <a:rPr lang="el-GR" dirty="0">
                <a:solidFill>
                  <a:srgbClr val="FF0000"/>
                </a:solidFill>
                <a:cs typeface="Arial" pitchFamily="34" charset="0"/>
              </a:rPr>
              <a:t>Δθ</a:t>
            </a:r>
            <a:endParaRPr lang="it-IT" dirty="0">
              <a:solidFill>
                <a:srgbClr val="FF0000"/>
              </a:solidFill>
              <a:cs typeface="Arial" pitchFamily="34" charset="0"/>
            </a:endParaRPr>
          </a:p>
          <a:p>
            <a:r>
              <a:rPr lang="it-IT" dirty="0">
                <a:cs typeface="Arial" pitchFamily="34" charset="0"/>
              </a:rPr>
              <a:t>scala Fahrenheit (US): acqua-ghiaccio a p</a:t>
            </a:r>
            <a:r>
              <a:rPr lang="it-IT" baseline="-25000" dirty="0">
                <a:cs typeface="Arial" pitchFamily="34" charset="0"/>
              </a:rPr>
              <a:t>0</a:t>
            </a:r>
            <a:r>
              <a:rPr lang="it-IT" dirty="0">
                <a:cs typeface="Arial" pitchFamily="34" charset="0"/>
              </a:rPr>
              <a:t> =&gt; 32 </a:t>
            </a:r>
            <a:r>
              <a:rPr lang="en-US" dirty="0">
                <a:cs typeface="Arial" pitchFamily="34" charset="0"/>
              </a:rPr>
              <a:t>°F, </a:t>
            </a:r>
            <a:r>
              <a:rPr lang="en-US" dirty="0" err="1">
                <a:cs typeface="Arial" pitchFamily="34" charset="0"/>
              </a:rPr>
              <a:t>acqua</a:t>
            </a:r>
            <a:r>
              <a:rPr lang="en-US" dirty="0">
                <a:cs typeface="Arial" pitchFamily="34" charset="0"/>
              </a:rPr>
              <a:t> </a:t>
            </a:r>
            <a:r>
              <a:rPr lang="en-US" dirty="0" err="1">
                <a:cs typeface="Arial" pitchFamily="34" charset="0"/>
              </a:rPr>
              <a:t>bollente</a:t>
            </a:r>
            <a:r>
              <a:rPr lang="en-US" dirty="0">
                <a:cs typeface="Arial" pitchFamily="34" charset="0"/>
              </a:rPr>
              <a:t> a p</a:t>
            </a:r>
            <a:r>
              <a:rPr lang="en-US" baseline="-25000" dirty="0">
                <a:cs typeface="Arial" pitchFamily="34" charset="0"/>
              </a:rPr>
              <a:t>0</a:t>
            </a:r>
            <a:r>
              <a:rPr lang="en-US" dirty="0">
                <a:cs typeface="Arial" pitchFamily="34" charset="0"/>
              </a:rPr>
              <a:t> =&gt; 212 °</a:t>
            </a:r>
            <a:r>
              <a:rPr lang="en-US" dirty="0" smtClean="0">
                <a:cs typeface="Arial" pitchFamily="34" charset="0"/>
              </a:rPr>
              <a:t>F       </a:t>
            </a:r>
            <a:r>
              <a:rPr lang="el-GR" dirty="0">
                <a:cs typeface="Arial"/>
              </a:rPr>
              <a:t>Δ</a:t>
            </a:r>
            <a:r>
              <a:rPr lang="en-US" baseline="-25000" dirty="0" err="1">
                <a:cs typeface="Arial"/>
              </a:rPr>
              <a:t>ab-ag</a:t>
            </a:r>
            <a:r>
              <a:rPr lang="en-US" dirty="0">
                <a:cs typeface="Arial"/>
              </a:rPr>
              <a:t>=180 °</a:t>
            </a:r>
            <a:r>
              <a:rPr lang="en-US" dirty="0" smtClean="0">
                <a:cs typeface="Arial"/>
              </a:rPr>
              <a:t>F</a:t>
            </a:r>
            <a:endParaRPr lang="en-US" dirty="0">
              <a:cs typeface="Arial" pitchFamily="34" charset="0"/>
            </a:endParaRPr>
          </a:p>
          <a:p>
            <a:pPr>
              <a:buFontTx/>
              <a:buNone/>
            </a:pPr>
            <a:r>
              <a:rPr lang="en-US" dirty="0">
                <a:cs typeface="Arial" pitchFamily="34" charset="0"/>
              </a:rPr>
              <a:t>	</a:t>
            </a:r>
            <a:r>
              <a:rPr lang="el-GR" dirty="0">
                <a:cs typeface="Arial" pitchFamily="34" charset="0"/>
              </a:rPr>
              <a:t>θ</a:t>
            </a:r>
            <a:r>
              <a:rPr lang="it-IT" dirty="0">
                <a:cs typeface="Arial" pitchFamily="34" charset="0"/>
              </a:rPr>
              <a:t> = </a:t>
            </a:r>
            <a:r>
              <a:rPr lang="it-IT" dirty="0">
                <a:solidFill>
                  <a:srgbClr val="FF3399"/>
                </a:solidFill>
                <a:cs typeface="Arial" pitchFamily="34" charset="0"/>
              </a:rPr>
              <a:t>5/9</a:t>
            </a:r>
            <a:r>
              <a:rPr lang="it-IT" dirty="0">
                <a:cs typeface="Arial" pitchFamily="34" charset="0"/>
              </a:rPr>
              <a:t>∙(</a:t>
            </a:r>
            <a:r>
              <a:rPr lang="en-US" dirty="0">
                <a:cs typeface="Arial" pitchFamily="34" charset="0"/>
              </a:rPr>
              <a:t>T</a:t>
            </a:r>
            <a:r>
              <a:rPr lang="en-US" baseline="-25000" dirty="0">
                <a:cs typeface="Arial" pitchFamily="34" charset="0"/>
              </a:rPr>
              <a:t>F</a:t>
            </a:r>
            <a:r>
              <a:rPr lang="en-US" dirty="0">
                <a:cs typeface="Arial" pitchFamily="34" charset="0"/>
              </a:rPr>
              <a:t> – 32);               T</a:t>
            </a:r>
            <a:r>
              <a:rPr lang="en-US" baseline="-25000" dirty="0">
                <a:cs typeface="Arial" pitchFamily="34" charset="0"/>
              </a:rPr>
              <a:t>F</a:t>
            </a:r>
            <a:r>
              <a:rPr lang="en-US" dirty="0">
                <a:cs typeface="Arial" pitchFamily="34" charset="0"/>
              </a:rPr>
              <a:t> = </a:t>
            </a:r>
            <a:r>
              <a:rPr lang="en-US" dirty="0">
                <a:solidFill>
                  <a:srgbClr val="FF3399"/>
                </a:solidFill>
                <a:cs typeface="Arial" pitchFamily="34" charset="0"/>
              </a:rPr>
              <a:t>9/5</a:t>
            </a:r>
            <a:r>
              <a:rPr lang="en-US" dirty="0">
                <a:cs typeface="Arial" pitchFamily="34" charset="0"/>
              </a:rPr>
              <a:t>∙</a:t>
            </a:r>
            <a:r>
              <a:rPr lang="el-GR" dirty="0">
                <a:cs typeface="Arial" pitchFamily="34" charset="0"/>
              </a:rPr>
              <a:t>θ</a:t>
            </a:r>
            <a:r>
              <a:rPr lang="it-IT" dirty="0">
                <a:cs typeface="Arial" pitchFamily="34" charset="0"/>
              </a:rPr>
              <a:t> + 32</a:t>
            </a:r>
          </a:p>
          <a:p>
            <a:pPr>
              <a:buFontTx/>
              <a:buNone/>
            </a:pPr>
            <a:r>
              <a:rPr lang="it-IT" dirty="0">
                <a:cs typeface="Arial" pitchFamily="34" charset="0"/>
              </a:rPr>
              <a:t>	</a:t>
            </a:r>
            <a:r>
              <a:rPr lang="el-GR" dirty="0">
                <a:cs typeface="Arial" pitchFamily="34" charset="0"/>
              </a:rPr>
              <a:t>Δ</a:t>
            </a:r>
            <a:r>
              <a:rPr lang="it-IT" dirty="0">
                <a:cs typeface="Arial" pitchFamily="34" charset="0"/>
              </a:rPr>
              <a:t>T</a:t>
            </a:r>
            <a:r>
              <a:rPr lang="it-IT" baseline="-25000" dirty="0">
                <a:cs typeface="Arial" pitchFamily="34" charset="0"/>
              </a:rPr>
              <a:t>F</a:t>
            </a:r>
            <a:r>
              <a:rPr lang="it-IT" dirty="0">
                <a:cs typeface="Arial" pitchFamily="34" charset="0"/>
              </a:rPr>
              <a:t> = </a:t>
            </a:r>
            <a:r>
              <a:rPr lang="it-IT" dirty="0">
                <a:solidFill>
                  <a:srgbClr val="FF3399"/>
                </a:solidFill>
                <a:cs typeface="Arial" pitchFamily="34" charset="0"/>
              </a:rPr>
              <a:t>9/5</a:t>
            </a:r>
            <a:r>
              <a:rPr lang="el-GR" dirty="0">
                <a:cs typeface="Arial" pitchFamily="34" charset="0"/>
              </a:rPr>
              <a:t>Δθ</a:t>
            </a:r>
            <a:r>
              <a:rPr lang="it-IT" dirty="0">
                <a:cs typeface="Arial" pitchFamily="34" charset="0"/>
              </a:rPr>
              <a:t> = </a:t>
            </a:r>
            <a:r>
              <a:rPr lang="it-IT" dirty="0">
                <a:solidFill>
                  <a:srgbClr val="FF3399"/>
                </a:solidFill>
                <a:cs typeface="Arial" pitchFamily="34" charset="0"/>
              </a:rPr>
              <a:t>9/5</a:t>
            </a:r>
            <a:r>
              <a:rPr lang="el-GR" dirty="0">
                <a:cs typeface="Arial" pitchFamily="34" charset="0"/>
              </a:rPr>
              <a:t>Δ</a:t>
            </a:r>
            <a:r>
              <a:rPr lang="it-IT" dirty="0">
                <a:cs typeface="Arial" pitchFamily="34" charset="0"/>
              </a:rPr>
              <a:t>T;        </a:t>
            </a:r>
            <a:r>
              <a:rPr lang="el-GR" dirty="0">
                <a:cs typeface="Arial" pitchFamily="34" charset="0"/>
              </a:rPr>
              <a:t>Δ</a:t>
            </a:r>
            <a:r>
              <a:rPr lang="it-IT" dirty="0">
                <a:cs typeface="Arial" pitchFamily="34" charset="0"/>
              </a:rPr>
              <a:t>T = </a:t>
            </a:r>
            <a:r>
              <a:rPr lang="el-GR" dirty="0">
                <a:cs typeface="Arial" pitchFamily="34" charset="0"/>
              </a:rPr>
              <a:t>Δθ</a:t>
            </a:r>
            <a:r>
              <a:rPr lang="it-IT" dirty="0">
                <a:cs typeface="Arial" pitchFamily="34" charset="0"/>
              </a:rPr>
              <a:t> = </a:t>
            </a:r>
            <a:r>
              <a:rPr lang="it-IT" dirty="0">
                <a:solidFill>
                  <a:srgbClr val="FF3399"/>
                </a:solidFill>
                <a:cs typeface="Arial" pitchFamily="34" charset="0"/>
              </a:rPr>
              <a:t>5/9</a:t>
            </a:r>
            <a:r>
              <a:rPr lang="el-GR" dirty="0">
                <a:cs typeface="Arial" pitchFamily="34" charset="0"/>
              </a:rPr>
              <a:t>Δ</a:t>
            </a:r>
            <a:r>
              <a:rPr lang="it-IT" dirty="0">
                <a:cs typeface="Arial" pitchFamily="34" charset="0"/>
              </a:rPr>
              <a:t>T</a:t>
            </a:r>
            <a:r>
              <a:rPr lang="it-IT" baseline="-25000" dirty="0">
                <a:cs typeface="Arial" pitchFamily="34" charset="0"/>
              </a:rPr>
              <a:t>F</a:t>
            </a:r>
            <a:r>
              <a:rPr lang="it-IT" dirty="0">
                <a:cs typeface="Arial" pitchFamily="34" charset="0"/>
              </a:rPr>
              <a:t> </a:t>
            </a:r>
            <a:r>
              <a:rPr lang="en-US" dirty="0">
                <a:cs typeface="Arial" pitchFamily="34" charset="0"/>
              </a:rPr>
              <a:t>    etc.</a:t>
            </a:r>
          </a:p>
          <a:p>
            <a:pPr>
              <a:buFontTx/>
              <a:buNone/>
            </a:pPr>
            <a:r>
              <a:rPr lang="en-US" dirty="0">
                <a:cs typeface="Arial" pitchFamily="34" charset="0"/>
              </a:rPr>
              <a:t>   </a:t>
            </a:r>
            <a:r>
              <a:rPr lang="en-US" sz="2400" dirty="0">
                <a:cs typeface="Arial" pitchFamily="34" charset="0"/>
              </a:rPr>
              <a:t>(</a:t>
            </a:r>
            <a:r>
              <a:rPr lang="en-US" sz="2400" dirty="0" err="1">
                <a:cs typeface="Arial" pitchFamily="34" charset="0"/>
              </a:rPr>
              <a:t>significa</a:t>
            </a:r>
            <a:r>
              <a:rPr lang="en-US" sz="2400" dirty="0">
                <a:cs typeface="Arial" pitchFamily="34" charset="0"/>
              </a:rPr>
              <a:t> </a:t>
            </a:r>
            <a:r>
              <a:rPr lang="en-US" sz="2400" dirty="0" err="1">
                <a:cs typeface="Arial" pitchFamily="34" charset="0"/>
              </a:rPr>
              <a:t>che</a:t>
            </a:r>
            <a:r>
              <a:rPr lang="en-US" sz="2400" dirty="0">
                <a:cs typeface="Arial" pitchFamily="34" charset="0"/>
              </a:rPr>
              <a:t> </a:t>
            </a:r>
            <a:r>
              <a:rPr lang="en-US" sz="2400" dirty="0" err="1">
                <a:cs typeface="Arial" pitchFamily="34" charset="0"/>
              </a:rPr>
              <a:t>l’ampiezza</a:t>
            </a:r>
            <a:r>
              <a:rPr lang="en-US" sz="2400" dirty="0">
                <a:cs typeface="Arial" pitchFamily="34" charset="0"/>
              </a:rPr>
              <a:t> di un </a:t>
            </a:r>
            <a:r>
              <a:rPr lang="en-US" sz="2400" dirty="0" err="1">
                <a:cs typeface="Arial" pitchFamily="34" charset="0"/>
              </a:rPr>
              <a:t>grado</a:t>
            </a:r>
            <a:r>
              <a:rPr lang="en-US" dirty="0">
                <a:cs typeface="Arial" pitchFamily="34" charset="0"/>
              </a:rPr>
              <a:t> </a:t>
            </a:r>
            <a:r>
              <a:rPr lang="en-US" sz="2400" dirty="0">
                <a:cs typeface="Arial" pitchFamily="34" charset="0"/>
              </a:rPr>
              <a:t>F è </a:t>
            </a:r>
            <a:r>
              <a:rPr lang="en-US" sz="2400" dirty="0">
                <a:solidFill>
                  <a:srgbClr val="FF3399"/>
                </a:solidFill>
                <a:cs typeface="Arial" pitchFamily="34" charset="0"/>
              </a:rPr>
              <a:t>5/9</a:t>
            </a:r>
            <a:r>
              <a:rPr lang="en-US" sz="2400" dirty="0">
                <a:cs typeface="Arial" pitchFamily="34" charset="0"/>
              </a:rPr>
              <a:t> di un </a:t>
            </a:r>
            <a:r>
              <a:rPr lang="en-US" sz="2400" dirty="0" err="1">
                <a:cs typeface="Arial" pitchFamily="34" charset="0"/>
              </a:rPr>
              <a:t>grado</a:t>
            </a:r>
            <a:r>
              <a:rPr lang="en-US" sz="2400" dirty="0">
                <a:cs typeface="Arial" pitchFamily="34" charset="0"/>
              </a:rPr>
              <a:t> C)</a:t>
            </a:r>
          </a:p>
        </p:txBody>
      </p:sp>
      <p:sp>
        <p:nvSpPr>
          <p:cNvPr id="119814" name="Line 6"/>
          <p:cNvSpPr>
            <a:spLocks noChangeShapeType="1"/>
          </p:cNvSpPr>
          <p:nvPr/>
        </p:nvSpPr>
        <p:spPr bwMode="auto">
          <a:xfrm flipV="1">
            <a:off x="3779838" y="2781300"/>
            <a:ext cx="576262" cy="57626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9815" name="Line 7"/>
          <p:cNvSpPr>
            <a:spLocks noChangeShapeType="1"/>
          </p:cNvSpPr>
          <p:nvPr/>
        </p:nvSpPr>
        <p:spPr bwMode="auto">
          <a:xfrm flipV="1">
            <a:off x="6081713" y="2781300"/>
            <a:ext cx="576262" cy="6477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9816" name="AutoShape 8"/>
          <p:cNvSpPr>
            <a:spLocks noChangeArrowheads="1"/>
          </p:cNvSpPr>
          <p:nvPr/>
        </p:nvSpPr>
        <p:spPr bwMode="auto">
          <a:xfrm>
            <a:off x="7596188" y="3933825"/>
            <a:ext cx="433387" cy="360363"/>
          </a:xfrm>
          <a:prstGeom prst="rightArrow">
            <a:avLst>
              <a:gd name="adj1" fmla="val 50000"/>
              <a:gd name="adj2" fmla="val 3006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817" name="AutoShape 9"/>
          <p:cNvSpPr>
            <a:spLocks noChangeArrowheads="1"/>
          </p:cNvSpPr>
          <p:nvPr/>
        </p:nvSpPr>
        <p:spPr bwMode="auto">
          <a:xfrm>
            <a:off x="4364099" y="4365625"/>
            <a:ext cx="433387" cy="360363"/>
          </a:xfrm>
          <a:prstGeom prst="rightArrow">
            <a:avLst>
              <a:gd name="adj1" fmla="val 50000"/>
              <a:gd name="adj2" fmla="val 3006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818" name="Text Box 10"/>
          <p:cNvSpPr txBox="1">
            <a:spLocks noChangeArrowheads="1"/>
          </p:cNvSpPr>
          <p:nvPr/>
        </p:nvSpPr>
        <p:spPr bwMode="auto">
          <a:xfrm>
            <a:off x="611188" y="2924175"/>
            <a:ext cx="600075"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000"/>
          </a:p>
        </p:txBody>
      </p:sp>
      <p:sp>
        <p:nvSpPr>
          <p:cNvPr id="119819" name="Text Box 11"/>
          <p:cNvSpPr txBox="1">
            <a:spLocks noChangeArrowheads="1"/>
          </p:cNvSpPr>
          <p:nvPr/>
        </p:nvSpPr>
        <p:spPr bwMode="auto">
          <a:xfrm>
            <a:off x="2987675" y="3429000"/>
            <a:ext cx="600075"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000"/>
          </a:p>
        </p:txBody>
      </p:sp>
      <p:sp>
        <p:nvSpPr>
          <p:cNvPr id="15" name="AutoShape 9"/>
          <p:cNvSpPr>
            <a:spLocks noChangeArrowheads="1"/>
          </p:cNvSpPr>
          <p:nvPr/>
        </p:nvSpPr>
        <p:spPr bwMode="auto">
          <a:xfrm>
            <a:off x="6081713" y="4365625"/>
            <a:ext cx="433387" cy="360363"/>
          </a:xfrm>
          <a:prstGeom prst="rightArrow">
            <a:avLst>
              <a:gd name="adj1" fmla="val 50000"/>
              <a:gd name="adj2" fmla="val 3006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zioni">
  <a:themeElements>
    <a:clrScheme name="lezio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zio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zio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zio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zio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zio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zio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zio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zio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zio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zio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zio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zio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zio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28667</TotalTime>
  <Words>8874</Words>
  <Application>Microsoft Office PowerPoint</Application>
  <PresentationFormat>On-screen Show (4:3)</PresentationFormat>
  <Paragraphs>845</Paragraphs>
  <Slides>60</Slides>
  <Notes>17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63" baseType="lpstr">
      <vt:lpstr>lezioni</vt:lpstr>
      <vt:lpstr>Equation</vt:lpstr>
      <vt:lpstr>Chart</vt:lpstr>
      <vt:lpstr>PowerPoint Presentation</vt:lpstr>
      <vt:lpstr>Meccanica vs termodinamica</vt:lpstr>
      <vt:lpstr>Principio zero</vt:lpstr>
      <vt:lpstr>Principio zero</vt:lpstr>
      <vt:lpstr>Temperatura</vt:lpstr>
      <vt:lpstr>Termometri[+]</vt:lpstr>
      <vt:lpstr>Punti fissi (*)</vt:lpstr>
      <vt:lpstr>Termometri e scale di temperatura</vt:lpstr>
      <vt:lpstr>Scale di temperatura (2)</vt:lpstr>
      <vt:lpstr>I gas</vt:lpstr>
      <vt:lpstr>Il gas perfetto</vt:lpstr>
      <vt:lpstr>Le leggi dei gas</vt:lpstr>
      <vt:lpstr>Le leggi dei gas (2)</vt:lpstr>
      <vt:lpstr>Le leggi dei gas (3)</vt:lpstr>
      <vt:lpstr>Le leggi dei gas (4)</vt:lpstr>
      <vt:lpstr>PowerPoint Presentation</vt:lpstr>
      <vt:lpstr>Le leggi dei gas (5)(*)</vt:lpstr>
      <vt:lpstr>Le leggi dei gas (6)(*)</vt:lpstr>
      <vt:lpstr>Eq. di stato</vt:lpstr>
      <vt:lpstr>Teoria cinetica dei gas</vt:lpstr>
      <vt:lpstr>Calcolo della pressione</vt:lpstr>
      <vt:lpstr>Calcolo della temperatura</vt:lpstr>
      <vt:lpstr>Velocità molecolari</vt:lpstr>
      <vt:lpstr>Gas reali, forze intermolecolari</vt:lpstr>
      <vt:lpstr>Gas reali</vt:lpstr>
      <vt:lpstr>Gas reali vs gas perfetto</vt:lpstr>
      <vt:lpstr>Pressione di vapor saturo</vt:lpstr>
      <vt:lpstr>Umidità relativa</vt:lpstr>
      <vt:lpstr>Calore ed energia</vt:lpstr>
      <vt:lpstr>Capacità termica, calore specifico e molare</vt:lpstr>
      <vt:lpstr>Calore specifico dell’acqua, caloria</vt:lpstr>
      <vt:lpstr>Calore specifico dell’acqua vs T</vt:lpstr>
      <vt:lpstr>Calori specifici dei solidi</vt:lpstr>
      <vt:lpstr>Energia interna di un sistema termodinamico</vt:lpstr>
      <vt:lpstr>I principio della termodinamica</vt:lpstr>
      <vt:lpstr>I principio (2)</vt:lpstr>
      <vt:lpstr>Equivalente meccanico del calore</vt:lpstr>
      <vt:lpstr>Trasformazioni reversibili e irreversibili</vt:lpstr>
      <vt:lpstr>Lavoro termodinamico (di un gas)</vt:lpstr>
      <vt:lpstr>Calori molari dei gas e dei solidi</vt:lpstr>
      <vt:lpstr>Calori molari dei gas (2)(*)</vt:lpstr>
      <vt:lpstr>Trasformazioni adiabatiche, (isocore, isobare,) isoterme, cicliche, libere </vt:lpstr>
      <vt:lpstr>Rappresentazione grafica delle trasformazioni(*)</vt:lpstr>
      <vt:lpstr>Transizione di fase e calori latenti</vt:lpstr>
      <vt:lpstr>Transizioni di fase e calori latenti (2)</vt:lpstr>
      <vt:lpstr>Calori latenti, esempi</vt:lpstr>
      <vt:lpstr>Da –50 °C, ghiaccio, a +150 °C, vapore  (*)</vt:lpstr>
      <vt:lpstr>Trasmissione del calore, conduzione</vt:lpstr>
      <vt:lpstr>Convezione, cenno</vt:lpstr>
      <vt:lpstr>Irraggiamento</vt:lpstr>
      <vt:lpstr>Irraggiamento (2)</vt:lpstr>
      <vt:lpstr>Termografia</vt:lpstr>
      <vt:lpstr>Diagramma di fase e proprietà dell’acqua(*)</vt:lpstr>
      <vt:lpstr>II principio della termodinamica</vt:lpstr>
      <vt:lpstr>II principio termodinamica, macchine termiche</vt:lpstr>
      <vt:lpstr>Macchine termiche, rendimento massimo</vt:lpstr>
      <vt:lpstr>Ancora sul II principio della termodinamica</vt:lpstr>
      <vt:lpstr>L’entropia</vt:lpstr>
      <vt:lpstr>L’entropia (2) (*)</vt:lpstr>
      <vt:lpstr>PowerPoint Presentation</vt:lpstr>
    </vt:vector>
  </TitlesOfParts>
  <Company>infn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navarria</dc:creator>
  <cp:lastModifiedBy>francesco</cp:lastModifiedBy>
  <cp:revision>130</cp:revision>
  <dcterms:created xsi:type="dcterms:W3CDTF">2006-02-28T22:04:22Z</dcterms:created>
  <dcterms:modified xsi:type="dcterms:W3CDTF">2012-04-19T07:31:10Z</dcterms:modified>
</cp:coreProperties>
</file>