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6"/>
  </p:notesMasterIdLst>
  <p:sldIdLst>
    <p:sldId id="256" r:id="rId2"/>
    <p:sldId id="300" r:id="rId3"/>
    <p:sldId id="366" r:id="rId4"/>
    <p:sldId id="367" r:id="rId5"/>
    <p:sldId id="368" r:id="rId6"/>
    <p:sldId id="369" r:id="rId7"/>
    <p:sldId id="370" r:id="rId8"/>
    <p:sldId id="371" r:id="rId9"/>
    <p:sldId id="373" r:id="rId10"/>
    <p:sldId id="374" r:id="rId11"/>
    <p:sldId id="375" r:id="rId12"/>
    <p:sldId id="376" r:id="rId13"/>
    <p:sldId id="378" r:id="rId14"/>
    <p:sldId id="379" r:id="rId15"/>
    <p:sldId id="380" r:id="rId16"/>
    <p:sldId id="381" r:id="rId17"/>
    <p:sldId id="382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6" r:id="rId29"/>
    <p:sldId id="394" r:id="rId30"/>
    <p:sldId id="397" r:id="rId31"/>
    <p:sldId id="395" r:id="rId32"/>
    <p:sldId id="383" r:id="rId33"/>
    <p:sldId id="398" r:id="rId34"/>
    <p:sldId id="400" r:id="rId35"/>
    <p:sldId id="401" r:id="rId36"/>
    <p:sldId id="404" r:id="rId37"/>
    <p:sldId id="402" r:id="rId38"/>
    <p:sldId id="403" r:id="rId39"/>
    <p:sldId id="399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412" r:id="rId48"/>
    <p:sldId id="413" r:id="rId49"/>
    <p:sldId id="414" r:id="rId50"/>
    <p:sldId id="415" r:id="rId51"/>
    <p:sldId id="416" r:id="rId52"/>
    <p:sldId id="417" r:id="rId53"/>
    <p:sldId id="418" r:id="rId54"/>
    <p:sldId id="419" r:id="rId55"/>
    <p:sldId id="420" r:id="rId56"/>
    <p:sldId id="425" r:id="rId57"/>
    <p:sldId id="426" r:id="rId58"/>
    <p:sldId id="427" r:id="rId59"/>
    <p:sldId id="429" r:id="rId60"/>
    <p:sldId id="428" r:id="rId61"/>
    <p:sldId id="424" r:id="rId62"/>
    <p:sldId id="430" r:id="rId63"/>
    <p:sldId id="431" r:id="rId64"/>
    <p:sldId id="432" r:id="rId65"/>
    <p:sldId id="433" r:id="rId66"/>
    <p:sldId id="421" r:id="rId67"/>
    <p:sldId id="439" r:id="rId68"/>
    <p:sldId id="422" r:id="rId69"/>
    <p:sldId id="423" r:id="rId70"/>
    <p:sldId id="434" r:id="rId71"/>
    <p:sldId id="435" r:id="rId72"/>
    <p:sldId id="436" r:id="rId73"/>
    <p:sldId id="438" r:id="rId74"/>
    <p:sldId id="365" r:id="rId75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66"/>
    <a:srgbClr val="F8F8F8"/>
    <a:srgbClr val="008000"/>
    <a:srgbClr val="FF0000"/>
    <a:srgbClr val="996633"/>
    <a:srgbClr val="CCECFF"/>
    <a:srgbClr val="BBD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0" autoAdjust="0"/>
    <p:restoredTop sz="86590" autoAdjust="0"/>
  </p:normalViewPr>
  <p:slideViewPr>
    <p:cSldViewPr>
      <p:cViewPr>
        <p:scale>
          <a:sx n="66" d="100"/>
          <a:sy n="66" d="100"/>
        </p:scale>
        <p:origin x="-6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50"/>
    </p:cViewPr>
  </p:sorterViewPr>
  <p:notesViewPr>
    <p:cSldViewPr>
      <p:cViewPr>
        <p:scale>
          <a:sx n="100" d="100"/>
          <a:sy n="100" d="100"/>
        </p:scale>
        <p:origin x="-1500" y="33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686DA0EE-4DFF-4A4C-A08D-FEBDE078E0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80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EFA8C-8224-4495-B3F8-7965A0C39379}" type="slidenum">
              <a:rPr lang="en-US"/>
              <a:pPr/>
              <a:t>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coefficienti</a:t>
            </a:r>
            <a:r>
              <a:rPr lang="en-US" dirty="0" smtClean="0"/>
              <a:t> di </a:t>
            </a:r>
            <a:r>
              <a:rPr lang="en-US" dirty="0" err="1" smtClean="0"/>
              <a:t>temperatura</a:t>
            </a:r>
            <a:r>
              <a:rPr lang="en-US" dirty="0" smtClean="0"/>
              <a:t>: 0.0038 Ag, 0.0039 Au, 0.0039 Cu, 0.0039 Al, 0.0037 Zn, 0.0038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, 0.0039 </a:t>
            </a:r>
            <a:r>
              <a:rPr lang="en-US" baseline="0" dirty="0" err="1" smtClean="0"/>
              <a:t>Pb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confrontare</a:t>
            </a:r>
            <a:r>
              <a:rPr lang="en-US" baseline="0" dirty="0" smtClean="0"/>
              <a:t> con 0.00366 (=1/273.15) </a:t>
            </a:r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realta</a:t>
            </a:r>
            <a:r>
              <a:rPr lang="en-US" baseline="0" dirty="0" smtClean="0"/>
              <a:t>` </a:t>
            </a:r>
            <a:r>
              <a:rPr lang="en-US" baseline="0" dirty="0" err="1" smtClean="0"/>
              <a:t>diversi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metalli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tipo</a:t>
            </a:r>
            <a:r>
              <a:rPr lang="en-US" baseline="0" dirty="0" smtClean="0"/>
              <a:t> W 0.0045, Fe 0.0065, Ni 0.0054 </a:t>
            </a:r>
            <a:r>
              <a:rPr lang="en-US" baseline="0" dirty="0" err="1" smtClean="0"/>
              <a:t>hanno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coefficienti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temperatura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piu</a:t>
            </a:r>
            <a:r>
              <a:rPr lang="en-US" baseline="0" dirty="0" smtClean="0"/>
              <a:t>` </a:t>
            </a:r>
            <a:r>
              <a:rPr lang="en-US" baseline="0" dirty="0" err="1" smtClean="0"/>
              <a:t>alti</a:t>
            </a:r>
            <a:r>
              <a:rPr lang="en-US" baseline="0" dirty="0" smtClean="0"/>
              <a:t> per cui </a:t>
            </a:r>
            <a:r>
              <a:rPr lang="en-US" baseline="0" dirty="0" err="1" smtClean="0"/>
              <a:t>l’analogia</a:t>
            </a:r>
            <a:r>
              <a:rPr lang="en-US" baseline="0" dirty="0" smtClean="0"/>
              <a:t> col gas </a:t>
            </a:r>
            <a:r>
              <a:rPr lang="en-US" baseline="0" dirty="0" err="1" smtClean="0"/>
              <a:t>perfetto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puo</a:t>
            </a:r>
            <a:r>
              <a:rPr lang="en-US" baseline="0" dirty="0" smtClean="0"/>
              <a:t>` </a:t>
            </a:r>
            <a:r>
              <a:rPr lang="en-US" baseline="0" dirty="0" err="1" smtClean="0"/>
              <a:t>essere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spinta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piu</a:t>
            </a:r>
            <a:r>
              <a:rPr lang="en-US" baseline="0" dirty="0" smtClean="0"/>
              <a:t>` di </a:t>
            </a:r>
            <a:r>
              <a:rPr lang="en-US" baseline="0" dirty="0" err="1" smtClean="0"/>
              <a:t>tanto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85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 Campi Magnetici sono oggi argomento di grande interesse per la ricerca scientifica e</a:t>
            </a:r>
            <a:r>
              <a:rPr lang="it-IT" baseline="0" dirty="0" smtClean="0"/>
              <a:t> </a:t>
            </a:r>
            <a:r>
              <a:rPr lang="it-IT" dirty="0" smtClean="0"/>
              <a:t>per la vita quotidiana. Il campo magnetico terrestre guida il viaggio degli uccelli migratori,</a:t>
            </a:r>
            <a:r>
              <a:rPr lang="it-IT" baseline="0" dirty="0" smtClean="0"/>
              <a:t> </a:t>
            </a:r>
            <a:r>
              <a:rPr lang="it-IT" dirty="0" smtClean="0"/>
              <a:t>il campo elettromagnetico indotto da apparecchi biomedicali guida il medico nella diagnosi,</a:t>
            </a:r>
            <a:r>
              <a:rPr lang="it-IT" baseline="0" dirty="0" smtClean="0"/>
              <a:t> </a:t>
            </a:r>
            <a:r>
              <a:rPr lang="it-IT" dirty="0" smtClean="0"/>
              <a:t>il campo elettromagnetico prodotto dal wireless guida il viaggio nella rete ridisegnando</a:t>
            </a:r>
            <a:r>
              <a:rPr lang="it-IT" baseline="0" dirty="0" smtClean="0"/>
              <a:t> </a:t>
            </a:r>
            <a:r>
              <a:rPr lang="it-IT" dirty="0" smtClean="0"/>
              <a:t>la relazione dell’uomo con lo spazio e il tempo. Il campo magnetico interagisce direttamente</a:t>
            </a:r>
            <a:r>
              <a:rPr lang="it-IT" baseline="0" dirty="0" smtClean="0"/>
              <a:t> </a:t>
            </a:r>
            <a:r>
              <a:rPr lang="it-IT" dirty="0" smtClean="0"/>
              <a:t>con la materia vivente tramite meccanismi cellulari ancora non del tutto noti.</a:t>
            </a:r>
          </a:p>
          <a:p>
            <a:r>
              <a:rPr lang="it-IT" dirty="0" smtClean="0"/>
              <a:t>Di recente l’esposizione ai campi elettromagnetici di radiofrequenza è stata classificata</a:t>
            </a:r>
            <a:r>
              <a:rPr lang="it-IT" baseline="0" dirty="0" smtClean="0"/>
              <a:t> </a:t>
            </a:r>
            <a:r>
              <a:rPr lang="it-IT" dirty="0" smtClean="0"/>
              <a:t>dall’International Agency for </a:t>
            </a:r>
            <a:r>
              <a:rPr lang="it-IT" dirty="0" err="1" smtClean="0"/>
              <a:t>Research</a:t>
            </a:r>
            <a:r>
              <a:rPr lang="it-IT" dirty="0" smtClean="0"/>
              <a:t> on </a:t>
            </a:r>
            <a:r>
              <a:rPr lang="it-IT" dirty="0" err="1" smtClean="0"/>
              <a:t>Cancer</a:t>
            </a:r>
            <a:r>
              <a:rPr lang="it-IT" dirty="0" smtClean="0"/>
              <a:t> (IARC) come possibile cancerogeno per</a:t>
            </a:r>
            <a:r>
              <a:rPr lang="it-IT" baseline="0" dirty="0" smtClean="0"/>
              <a:t> </a:t>
            </a:r>
            <a:r>
              <a:rPr lang="it-IT" dirty="0" smtClean="0"/>
              <a:t>l’uomo (gruppo 2B). Il Parlamento Europeo ha sollecitato gli stati membri a svolgere campagne</a:t>
            </a:r>
            <a:r>
              <a:rPr lang="it-IT" baseline="0" dirty="0" smtClean="0"/>
              <a:t> </a:t>
            </a:r>
            <a:r>
              <a:rPr lang="it-IT" dirty="0" smtClean="0"/>
              <a:t>di informazione. La divulgazione dei dati scientifici rischia spesso di scivolare nel</a:t>
            </a:r>
            <a:r>
              <a:rPr lang="it-IT" baseline="0" dirty="0" smtClean="0"/>
              <a:t> </a:t>
            </a:r>
            <a:r>
              <a:rPr lang="it-IT" dirty="0" smtClean="0"/>
              <a:t>sensazionalismo perdendo ‘per strada’ il contesto nel quale tali dati vanno interpretati.</a:t>
            </a:r>
          </a:p>
          <a:p>
            <a:r>
              <a:rPr lang="it-IT" dirty="0" smtClean="0"/>
              <a:t>Migrazione degli insetti. Il caso più noto è quello della Farfalla monarca del Nord-America, che, annualmente, al sopraggiungere della stagione fredda, si sposta in grandi sciami dalle regioni settentrionali degli Stati Uniti e da quelle meridionali del Canada verso la California e il Messico per svernare, percorrendo anche 4.000 chilometri. Le farfalle monarca sono ben note per la loro impressionante </a:t>
            </a:r>
            <a:r>
              <a:rPr lang="it-IT" dirty="0" err="1" smtClean="0"/>
              <a:t>capacita`</a:t>
            </a:r>
            <a:r>
              <a:rPr lang="it-IT" dirty="0" smtClean="0"/>
              <a:t> di orientamento durante migrazioni annuali che le rendono in grado di spostarsi dal Nord America fino al Messico, la ricerca ha messo in luce la </a:t>
            </a:r>
            <a:r>
              <a:rPr lang="it-IT" dirty="0" err="1" smtClean="0"/>
              <a:t>proprieta`</a:t>
            </a:r>
            <a:r>
              <a:rPr lang="it-IT" dirty="0" smtClean="0"/>
              <a:t> di due particolari fotorecettori che permettono all'animale di leggere </a:t>
            </a:r>
            <a:r>
              <a:rPr lang="it-IT" dirty="0" err="1" smtClean="0"/>
              <a:t>ilm</a:t>
            </a:r>
            <a:r>
              <a:rPr lang="it-IT" dirty="0" smtClean="0"/>
              <a:t> campo magnetico e di conseguenza orientarsi durante il lungo viaggio di 4000 km.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29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86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 </a:t>
            </a:r>
            <a:r>
              <a:rPr lang="en-US" dirty="0" err="1" smtClean="0"/>
              <a:t>esclusione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materiali</a:t>
            </a:r>
            <a:r>
              <a:rPr lang="en-US" dirty="0" smtClean="0"/>
              <a:t> </a:t>
            </a:r>
            <a:r>
              <a:rPr lang="en-US" dirty="0" err="1" smtClean="0"/>
              <a:t>ferromagnetici</a:t>
            </a:r>
            <a:r>
              <a:rPr lang="en-US" dirty="0" smtClean="0"/>
              <a:t>, </a:t>
            </a:r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materiali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l-GR" dirty="0" smtClean="0">
                <a:latin typeface="Arial"/>
                <a:cs typeface="Arial"/>
              </a:rPr>
              <a:t>μ</a:t>
            </a:r>
            <a:r>
              <a:rPr lang="en-US" dirty="0" smtClean="0">
                <a:latin typeface="Arial"/>
                <a:cs typeface="Arial"/>
              </a:rPr>
              <a:t>~</a:t>
            </a:r>
            <a:r>
              <a:rPr lang="el-GR" dirty="0" smtClean="0">
                <a:latin typeface="Arial"/>
                <a:cs typeface="Arial"/>
              </a:rPr>
              <a:t>μ</a:t>
            </a:r>
            <a:r>
              <a:rPr lang="en-US" baseline="-25000" dirty="0" smtClean="0">
                <a:latin typeface="Arial"/>
                <a:cs typeface="Arial"/>
              </a:rPr>
              <a:t>0</a:t>
            </a:r>
            <a:r>
              <a:rPr lang="en-US" dirty="0" smtClean="0">
                <a:latin typeface="Arial"/>
                <a:cs typeface="Arial"/>
              </a:rPr>
              <a:t> (</a:t>
            </a:r>
            <a:r>
              <a:rPr lang="en-US" dirty="0" err="1" smtClean="0">
                <a:latin typeface="Arial"/>
                <a:cs typeface="Arial"/>
              </a:rPr>
              <a:t>entro</a:t>
            </a:r>
            <a:r>
              <a:rPr lang="en-US" dirty="0" smtClean="0">
                <a:latin typeface="Arial"/>
                <a:cs typeface="Arial"/>
              </a:rPr>
              <a:t> ~10</a:t>
            </a:r>
            <a:r>
              <a:rPr lang="en-US" baseline="30000" dirty="0" smtClean="0">
                <a:latin typeface="Arial"/>
                <a:cs typeface="Arial"/>
              </a:rPr>
              <a:t>-3</a:t>
            </a:r>
            <a:r>
              <a:rPr lang="en-US" baseline="0" dirty="0" smtClean="0">
                <a:latin typeface="Arial"/>
                <a:cs typeface="Arial"/>
              </a:rPr>
              <a:t>, </a:t>
            </a:r>
            <a:r>
              <a:rPr lang="en-US" baseline="0" dirty="0" err="1" smtClean="0">
                <a:latin typeface="Arial"/>
                <a:cs typeface="Arial"/>
              </a:rPr>
              <a:t>paramagnetici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85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08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09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RC =&gt; </a:t>
            </a:r>
            <a:r>
              <a:rPr lang="el-GR" dirty="0" smtClean="0">
                <a:latin typeface="Arial"/>
                <a:cs typeface="Arial"/>
              </a:rPr>
              <a:t>Ω</a:t>
            </a:r>
            <a:r>
              <a:rPr lang="en-US" dirty="0" smtClean="0">
                <a:latin typeface="Arial"/>
                <a:cs typeface="Arial"/>
              </a:rPr>
              <a:t>C/V = C/A = s</a:t>
            </a:r>
          </a:p>
          <a:p>
            <a:r>
              <a:rPr lang="en-US" dirty="0" smtClean="0">
                <a:latin typeface="Arial"/>
                <a:cs typeface="Arial"/>
              </a:rPr>
              <a:t>L/R =&gt; H/</a:t>
            </a:r>
            <a:r>
              <a:rPr lang="el-GR" dirty="0" smtClean="0">
                <a:latin typeface="Arial"/>
                <a:cs typeface="Arial"/>
              </a:rPr>
              <a:t>Ω</a:t>
            </a:r>
            <a:r>
              <a:rPr lang="en-US" dirty="0" smtClean="0">
                <a:latin typeface="Arial"/>
                <a:cs typeface="Arial"/>
              </a:rPr>
              <a:t> = </a:t>
            </a:r>
            <a:r>
              <a:rPr lang="el-GR" dirty="0" smtClean="0">
                <a:latin typeface="Arial"/>
                <a:cs typeface="Arial"/>
              </a:rPr>
              <a:t>Ω</a:t>
            </a:r>
            <a:r>
              <a:rPr lang="en-US" dirty="0" smtClean="0">
                <a:latin typeface="Arial"/>
                <a:cs typeface="Arial"/>
              </a:rPr>
              <a:t>s/</a:t>
            </a:r>
            <a:r>
              <a:rPr lang="el-GR" dirty="0" smtClean="0">
                <a:latin typeface="Arial"/>
                <a:cs typeface="Arial"/>
              </a:rPr>
              <a:t>Ω</a:t>
            </a:r>
            <a:r>
              <a:rPr lang="en-US" dirty="0" smtClean="0">
                <a:latin typeface="Arial"/>
                <a:cs typeface="Arial"/>
              </a:rPr>
              <a:t> = s</a:t>
            </a:r>
          </a:p>
          <a:p>
            <a:r>
              <a:rPr lang="en-US" dirty="0" smtClean="0">
                <a:latin typeface="Arial"/>
                <a:cs typeface="Arial"/>
              </a:rPr>
              <a:t>LC =&gt; </a:t>
            </a:r>
            <a:r>
              <a:rPr lang="el-GR" dirty="0" smtClean="0">
                <a:latin typeface="Arial"/>
                <a:cs typeface="Arial"/>
              </a:rPr>
              <a:t>Ω</a:t>
            </a:r>
            <a:r>
              <a:rPr lang="en-US" dirty="0" err="1" smtClean="0">
                <a:latin typeface="Arial"/>
                <a:cs typeface="Arial"/>
              </a:rPr>
              <a:t>sF</a:t>
            </a:r>
            <a:r>
              <a:rPr lang="en-US" dirty="0" smtClean="0">
                <a:latin typeface="Arial"/>
                <a:cs typeface="Arial"/>
              </a:rPr>
              <a:t> = (V/A)</a:t>
            </a:r>
            <a:r>
              <a:rPr lang="en-US" dirty="0" err="1" smtClean="0">
                <a:latin typeface="Arial"/>
                <a:cs typeface="Arial"/>
              </a:rPr>
              <a:t>sF</a:t>
            </a:r>
            <a:r>
              <a:rPr lang="en-US" smtClean="0">
                <a:latin typeface="Arial"/>
                <a:cs typeface="Arial"/>
              </a:rPr>
              <a:t> = (V/C)Fs^2 = s^2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F9B0A-D8CD-4F3F-B2A9-8378F8C72F31}" type="slidenum">
              <a:rPr lang="en-US"/>
              <a:pPr/>
              <a:t>3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fatto che i solidi e i liquidi siano quasi incompressibili può servire a stimare le dimensioni atomiche modellando gli atomi come sferette o cubetti rigidi;</a:t>
            </a:r>
          </a:p>
          <a:p>
            <a:r>
              <a:rPr lang="it-IT" dirty="0"/>
              <a:t>es. W </a:t>
            </a:r>
            <a:r>
              <a:rPr lang="it-IT" dirty="0" err="1"/>
              <a:t>m_A</a:t>
            </a:r>
            <a:r>
              <a:rPr lang="it-IT" dirty="0"/>
              <a:t> = </a:t>
            </a:r>
            <a:r>
              <a:rPr lang="it-IT" dirty="0" smtClean="0"/>
              <a:t>190, </a:t>
            </a:r>
            <a:r>
              <a:rPr lang="it-IT" dirty="0"/>
              <a:t>rho = 19.3 g/cm**3 =&gt; 1 cm**3 contiene circa 0.1 moli di W = 6*10**22 atomi =&gt; </a:t>
            </a:r>
            <a:r>
              <a:rPr lang="it-IT" dirty="0" err="1"/>
              <a:t>V_a</a:t>
            </a:r>
            <a:r>
              <a:rPr lang="it-IT" dirty="0"/>
              <a:t> = 1.5*10**-23 cm**3 ; </a:t>
            </a:r>
            <a:r>
              <a:rPr lang="it-IT" dirty="0" err="1"/>
              <a:t>l_a</a:t>
            </a:r>
            <a:r>
              <a:rPr lang="it-IT" dirty="0"/>
              <a:t> = 2.5*10**-8 cm = 2.5 angstrom</a:t>
            </a:r>
          </a:p>
          <a:p>
            <a:r>
              <a:rPr lang="it-IT" dirty="0"/>
              <a:t>H2liq </a:t>
            </a:r>
            <a:r>
              <a:rPr lang="it-IT" dirty="0" err="1"/>
              <a:t>m_A</a:t>
            </a:r>
            <a:r>
              <a:rPr lang="it-IT" dirty="0"/>
              <a:t> = </a:t>
            </a:r>
            <a:r>
              <a:rPr lang="it-IT" dirty="0" smtClean="0"/>
              <a:t>2, </a:t>
            </a:r>
            <a:r>
              <a:rPr lang="it-IT" dirty="0"/>
              <a:t>rho = 0.070 g/cm**3 =&gt; 1 cm**3 contiene circa 29 moli di H2 171*10**23 atomi =&gt; </a:t>
            </a:r>
            <a:r>
              <a:rPr lang="it-IT" dirty="0" err="1"/>
              <a:t>V_a</a:t>
            </a:r>
            <a:r>
              <a:rPr lang="it-IT" dirty="0"/>
              <a:t> = 5.8*10**-26 cm**3 ; </a:t>
            </a:r>
            <a:r>
              <a:rPr lang="it-IT" dirty="0" err="1"/>
              <a:t>l_a</a:t>
            </a:r>
            <a:r>
              <a:rPr lang="it-IT" dirty="0"/>
              <a:t> = 4*10**-9 cm = 0.4 angstrom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8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il</a:t>
            </a:r>
            <a:r>
              <a:rPr lang="en-US" dirty="0" smtClean="0"/>
              <a:t> campo </a:t>
            </a:r>
            <a:r>
              <a:rPr lang="en-US" dirty="0" err="1" smtClean="0"/>
              <a:t>va</a:t>
            </a:r>
            <a:r>
              <a:rPr lang="en-US" dirty="0" smtClean="0"/>
              <a:t> dal + al -,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potenziale</a:t>
            </a:r>
            <a:r>
              <a:rPr lang="en-US" dirty="0" smtClean="0"/>
              <a:t> </a:t>
            </a:r>
            <a:r>
              <a:rPr lang="en-US" dirty="0" err="1" smtClean="0"/>
              <a:t>cresce</a:t>
            </a:r>
            <a:r>
              <a:rPr lang="en-US" baseline="0" dirty="0" smtClean="0"/>
              <a:t> dal – al +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5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6AA15-A18D-4B6F-9896-C79CE06CD7F0}" type="slidenum">
              <a:rPr lang="en-US"/>
              <a:pPr/>
              <a:t>21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conduttore sferico V = 1/(4</a:t>
            </a:r>
            <a:r>
              <a:rPr lang="el-GR">
                <a:cs typeface="Arial" charset="0"/>
              </a:rPr>
              <a:t>πε</a:t>
            </a:r>
            <a:r>
              <a:rPr lang="it-IT" baseline="-25000">
                <a:cs typeface="Arial" charset="0"/>
              </a:rPr>
              <a:t>0</a:t>
            </a:r>
            <a:r>
              <a:rPr lang="it-IT">
                <a:cs typeface="Arial" charset="0"/>
              </a:rPr>
              <a:t>) q/r</a:t>
            </a:r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CC5B1-B6E4-466B-B335-E59D842D0DFC}" type="slidenum">
              <a:rPr lang="en-US"/>
              <a:pPr/>
              <a:t>22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acqua distillata 15, olio minerale 7.5-16, bachelite 10, carta 6, carta paraffinata 40-50, polietilene 50, politetrafluoroetilene 65 10</a:t>
            </a:r>
            <a:r>
              <a:rPr lang="it-IT" baseline="30000"/>
              <a:t>6</a:t>
            </a:r>
            <a:r>
              <a:rPr lang="it-IT"/>
              <a:t> V/m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D9096C-F9E9-49D9-AAB0-5657045983BB}" type="slidenum">
              <a:rPr lang="en-US"/>
              <a:pPr/>
              <a:t>26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</a:t>
            </a:r>
            <a:r>
              <a:rPr lang="it-IT" baseline="-25000"/>
              <a:t>max</a:t>
            </a:r>
            <a:r>
              <a:rPr lang="it-IT"/>
              <a:t> = </a:t>
            </a:r>
            <a:r>
              <a:rPr lang="en-US" sz="1300">
                <a:cs typeface="Arial" charset="0"/>
              </a:rPr>
              <a:t>3 10</a:t>
            </a:r>
            <a:r>
              <a:rPr lang="en-US" sz="1300" baseline="30000">
                <a:cs typeface="Arial" charset="0"/>
              </a:rPr>
              <a:t>6</a:t>
            </a:r>
            <a:r>
              <a:rPr lang="en-US" sz="1300">
                <a:cs typeface="Arial" charset="0"/>
              </a:rPr>
              <a:t> V/m per aria secca ; 0.01 cm = 10</a:t>
            </a:r>
            <a:r>
              <a:rPr lang="en-US" sz="1300" baseline="30000">
                <a:cs typeface="Arial" charset="0"/>
              </a:rPr>
              <a:t>-4 </a:t>
            </a:r>
            <a:r>
              <a:rPr lang="en-US" sz="1300">
                <a:cs typeface="Arial" charset="0"/>
              </a:rPr>
              <a:t>m =&gt; V</a:t>
            </a:r>
            <a:r>
              <a:rPr lang="en-US" sz="1300" baseline="-25000">
                <a:cs typeface="Arial" charset="0"/>
              </a:rPr>
              <a:t>max</a:t>
            </a:r>
            <a:r>
              <a:rPr lang="en-US" sz="1300">
                <a:cs typeface="Arial" charset="0"/>
              </a:rPr>
              <a:t> = 300 V</a:t>
            </a:r>
            <a:endParaRPr lang="it-IT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05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A0EE-4DFF-4A4C-A08D-FEBDE078E08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50C0C-4E3D-4254-A026-13583D08D1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2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9DE87-CF43-4CA8-8E64-C44BAAB8C5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4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57DE2-B490-457E-A2AA-54412FF9A0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21538" cy="574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171950" cy="518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171950" cy="518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08725"/>
            <a:ext cx="2133600" cy="4127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08725"/>
            <a:ext cx="2895600" cy="4127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412750"/>
          </a:xfrm>
        </p:spPr>
        <p:txBody>
          <a:bodyPr/>
          <a:lstStyle>
            <a:lvl1pPr>
              <a:defRPr/>
            </a:lvl1pPr>
          </a:lstStyle>
          <a:p>
            <a:fld id="{3195E9B1-B96F-4ED7-8228-45B5597318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2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633FE-7E1F-4FCE-B3A2-DF26053C71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DF7AE-4CBA-44F3-8F4E-04D3C78F3F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2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62594-FE8D-4FC0-929A-3F4537B880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4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72FE8-38DB-4777-BCF8-2DEBA0E3BC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071C8-A79E-4BE2-8BF3-2CBE4EC83B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73BCA-6EB4-424E-9906-937726B6FD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3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EEE8F-C2F4-4A36-B662-72BE7D6AE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7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1E732-FAC2-4CA0-ACEC-504B93FC5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1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88913"/>
            <a:ext cx="7221538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52513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176FEB-87BB-44AB-883A-7F2D39B0209F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23850" y="115888"/>
          <a:ext cx="8318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r:id="rId15" imgW="815411" imgH="906859" progId="">
                  <p:embed/>
                </p:oleObj>
              </mc:Choice>
              <mc:Fallback>
                <p:oleObj r:id="rId15" imgW="815411" imgH="90685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5888"/>
                        <a:ext cx="8318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476375" y="836613"/>
            <a:ext cx="705643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6966-3EF7-4635-A32C-0D1364EDD840}" type="slidenum">
              <a:rPr lang="en-US"/>
              <a:pPr/>
              <a:t>1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157788"/>
            <a:ext cx="6400800" cy="1081087"/>
          </a:xfrm>
        </p:spPr>
        <p:txBody>
          <a:bodyPr/>
          <a:lstStyle/>
          <a:p>
            <a:r>
              <a:rPr lang="it-IT" dirty="0"/>
              <a:t>Corso di Fisica per CTF </a:t>
            </a:r>
          </a:p>
          <a:p>
            <a:r>
              <a:rPr lang="it-IT" dirty="0"/>
              <a:t>AA </a:t>
            </a:r>
            <a:r>
              <a:rPr lang="it-IT" dirty="0" smtClean="0"/>
              <a:t>2013/14</a:t>
            </a:r>
            <a:endParaRPr lang="it-IT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627313" y="1341438"/>
            <a:ext cx="399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3600">
                <a:solidFill>
                  <a:schemeClr val="accent2"/>
                </a:solidFill>
              </a:rPr>
              <a:t>Elettromagnetismo</a:t>
            </a:r>
          </a:p>
        </p:txBody>
      </p:sp>
      <p:pic>
        <p:nvPicPr>
          <p:cNvPr id="2056" name="Picture 8" descr="tralic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133600"/>
            <a:ext cx="3887787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602128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E74B-119F-499D-A11A-FAEAFDDD28E9}" type="slidenum">
              <a:rPr lang="en-US"/>
              <a:pPr/>
              <a:t>10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Campo elettrico di una carica puntiforme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600"/>
              <a:t>q nell’origine, q</a:t>
            </a:r>
            <a:r>
              <a:rPr lang="it-IT" sz="2600" baseline="-25000"/>
              <a:t>0</a:t>
            </a:r>
            <a:r>
              <a:rPr lang="it-IT" sz="2600"/>
              <a:t> a distanza r: componente di </a:t>
            </a:r>
            <a:r>
              <a:rPr lang="it-IT" sz="2600" b="1"/>
              <a:t>F</a:t>
            </a:r>
            <a:r>
              <a:rPr lang="it-IT" sz="2600"/>
              <a:t> lungo 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/>
              <a:t>	F = k qq</a:t>
            </a:r>
            <a:r>
              <a:rPr lang="it-IT" sz="2600" baseline="-25000"/>
              <a:t>0</a:t>
            </a:r>
            <a:r>
              <a:rPr lang="it-IT" sz="2600"/>
              <a:t>/r</a:t>
            </a:r>
            <a:r>
              <a:rPr lang="it-IT" sz="2600" baseline="30000"/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/>
              <a:t>	</a:t>
            </a:r>
            <a:r>
              <a:rPr lang="it-IT" sz="2600">
                <a:cs typeface="Arial" charset="0"/>
              </a:rPr>
              <a:t>→ E = F/q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 = (kq</a:t>
            </a:r>
            <a:r>
              <a:rPr lang="it-IT" sz="2600">
                <a:solidFill>
                  <a:srgbClr val="FF0000"/>
                </a:solidFill>
                <a:cs typeface="Arial" charset="0"/>
              </a:rPr>
              <a:t>q</a:t>
            </a:r>
            <a:r>
              <a:rPr lang="it-IT" sz="2600" baseline="-25000">
                <a:solidFill>
                  <a:srgbClr val="FF0000"/>
                </a:solidFill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/r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)/</a:t>
            </a:r>
            <a:r>
              <a:rPr lang="it-IT" sz="2600">
                <a:solidFill>
                  <a:srgbClr val="FF0000"/>
                </a:solidFill>
                <a:cs typeface="Arial" charset="0"/>
              </a:rPr>
              <a:t>q</a:t>
            </a:r>
            <a:r>
              <a:rPr lang="it-IT" sz="2600" baseline="-25000">
                <a:solidFill>
                  <a:srgbClr val="FF0000"/>
                </a:solidFill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 = kq/r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= (1/4</a:t>
            </a:r>
            <a:r>
              <a:rPr lang="el-GR" sz="2600">
                <a:cs typeface="Arial" charset="0"/>
              </a:rPr>
              <a:t>πε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)q/r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60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60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60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60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60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60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60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it-IT" sz="2600">
                <a:cs typeface="Arial" charset="0"/>
              </a:rPr>
              <a:t>campo el. rappresentato dalle linee di forza: più dense = campo più intenso </a:t>
            </a:r>
          </a:p>
        </p:txBody>
      </p:sp>
      <p:pic>
        <p:nvPicPr>
          <p:cNvPr id="202757" name="Picture 5" descr="img0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565400"/>
            <a:ext cx="4968875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8" name="Line 6"/>
          <p:cNvSpPr>
            <a:spLocks noChangeShapeType="1"/>
          </p:cNvSpPr>
          <p:nvPr/>
        </p:nvSpPr>
        <p:spPr bwMode="auto">
          <a:xfrm flipV="1">
            <a:off x="3203575" y="1989138"/>
            <a:ext cx="287338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2759" name="Line 7"/>
          <p:cNvSpPr>
            <a:spLocks noChangeShapeType="1"/>
          </p:cNvSpPr>
          <p:nvPr/>
        </p:nvSpPr>
        <p:spPr bwMode="auto">
          <a:xfrm flipV="1">
            <a:off x="3995738" y="1989138"/>
            <a:ext cx="287337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416E-9413-4694-8798-5DF63B07E844}" type="slidenum">
              <a:rPr lang="en-US"/>
              <a:pPr/>
              <a:t>11</a:t>
            </a:fld>
            <a:endParaRPr 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Linee di forza (o di campo) 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es. carica puntif. circondata da                                   una sfera di raggio r (A=4</a:t>
            </a:r>
            <a:r>
              <a:rPr lang="el-GR" sz="2600">
                <a:cs typeface="Arial" charset="0"/>
              </a:rPr>
              <a:t>π</a:t>
            </a:r>
            <a:r>
              <a:rPr lang="it-IT" sz="2600">
                <a:cs typeface="Arial" charset="0"/>
              </a:rPr>
              <a:t>r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)</a:t>
            </a:r>
          </a:p>
          <a:p>
            <a:r>
              <a:rPr lang="it-IT" sz="2600">
                <a:cs typeface="Arial" charset="0"/>
              </a:rPr>
              <a:t>il n. di linee di </a:t>
            </a:r>
            <a:r>
              <a:rPr lang="it-IT" sz="2600" b="1">
                <a:cs typeface="Arial" charset="0"/>
              </a:rPr>
              <a:t>E</a:t>
            </a:r>
            <a:r>
              <a:rPr lang="it-IT" sz="2600">
                <a:cs typeface="Arial" charset="0"/>
              </a:rPr>
              <a:t> che traversa A                                    è lo stesso </a:t>
            </a:r>
            <a:r>
              <a:rPr lang="it-IT" sz="2600">
                <a:cs typeface="Arial" charset="0"/>
                <a:sym typeface="Symbol" pitchFamily="18" charset="2"/>
              </a:rPr>
              <a:t> r</a:t>
            </a:r>
          </a:p>
          <a:p>
            <a:r>
              <a:rPr lang="it-IT" sz="2600">
                <a:cs typeface="Arial" charset="0"/>
                <a:sym typeface="Symbol" pitchFamily="18" charset="2"/>
              </a:rPr>
              <a:t>flusso di </a:t>
            </a:r>
            <a:r>
              <a:rPr lang="it-IT" sz="2600" b="1">
                <a:cs typeface="Arial" charset="0"/>
                <a:sym typeface="Symbol" pitchFamily="18" charset="2"/>
              </a:rPr>
              <a:t>E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d</a:t>
            </a:r>
            <a:r>
              <a:rPr lang="el-GR" sz="2600">
                <a:cs typeface="Arial" charset="0"/>
                <a:sym typeface="Symbol" pitchFamily="18" charset="2"/>
              </a:rPr>
              <a:t>Φ</a:t>
            </a:r>
            <a:r>
              <a:rPr lang="it-IT" sz="2600">
                <a:cs typeface="Arial" charset="0"/>
                <a:sym typeface="Symbol" pitchFamily="18" charset="2"/>
              </a:rPr>
              <a:t> = EdA   (</a:t>
            </a:r>
            <a:r>
              <a:rPr lang="it-IT" sz="2600" b="1">
                <a:cs typeface="Arial" charset="0"/>
                <a:sym typeface="Symbol" pitchFamily="18" charset="2"/>
              </a:rPr>
              <a:t>E</a:t>
            </a:r>
            <a:r>
              <a:rPr lang="it-IT" sz="2600">
                <a:cs typeface="Arial" charset="0"/>
                <a:sym typeface="Symbol" pitchFamily="18" charset="2"/>
              </a:rPr>
              <a:t>, d</a:t>
            </a:r>
            <a:r>
              <a:rPr lang="it-IT" sz="2600" b="1">
                <a:cs typeface="Arial" charset="0"/>
                <a:sym typeface="Symbol" pitchFamily="18" charset="2"/>
              </a:rPr>
              <a:t>A</a:t>
            </a:r>
            <a:r>
              <a:rPr lang="it-IT" sz="2600">
                <a:cs typeface="Arial" charset="0"/>
                <a:sym typeface="Symbol" pitchFamily="18" charset="2"/>
              </a:rPr>
              <a:t> sono paralleli)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</a:t>
            </a:r>
            <a:r>
              <a:rPr lang="el-GR" sz="2600">
                <a:cs typeface="Arial" charset="0"/>
                <a:sym typeface="Symbol" pitchFamily="18" charset="2"/>
              </a:rPr>
              <a:t>Φ</a:t>
            </a:r>
            <a:r>
              <a:rPr lang="it-IT" sz="2600">
                <a:cs typeface="Arial" charset="0"/>
                <a:sym typeface="Symbol" pitchFamily="18" charset="2"/>
              </a:rPr>
              <a:t> = EA = (kq/</a:t>
            </a:r>
            <a:r>
              <a:rPr lang="it-IT" sz="2600">
                <a:solidFill>
                  <a:srgbClr val="FF0000"/>
                </a:solidFill>
                <a:cs typeface="Arial" charset="0"/>
                <a:sym typeface="Symbol" pitchFamily="18" charset="2"/>
              </a:rPr>
              <a:t>r</a:t>
            </a:r>
            <a:r>
              <a:rPr lang="it-IT" sz="2600" baseline="30000">
                <a:solidFill>
                  <a:srgbClr val="FF0000"/>
                </a:solidFill>
                <a:cs typeface="Arial" charset="0"/>
                <a:sym typeface="Symbol" pitchFamily="18" charset="2"/>
              </a:rPr>
              <a:t>2</a:t>
            </a:r>
            <a:r>
              <a:rPr lang="it-IT" sz="2600">
                <a:cs typeface="Arial" charset="0"/>
                <a:sym typeface="Symbol" pitchFamily="18" charset="2"/>
              </a:rPr>
              <a:t>)4</a:t>
            </a:r>
            <a:r>
              <a:rPr lang="el-GR" sz="2600">
                <a:cs typeface="Arial" charset="0"/>
                <a:sym typeface="Symbol" pitchFamily="18" charset="2"/>
              </a:rPr>
              <a:t>π</a:t>
            </a:r>
            <a:r>
              <a:rPr lang="it-IT" sz="2600">
                <a:solidFill>
                  <a:srgbClr val="FF0000"/>
                </a:solidFill>
                <a:cs typeface="Arial" charset="0"/>
                <a:sym typeface="Symbol" pitchFamily="18" charset="2"/>
              </a:rPr>
              <a:t>r</a:t>
            </a:r>
            <a:r>
              <a:rPr lang="it-IT" sz="2600" baseline="30000">
                <a:solidFill>
                  <a:srgbClr val="FF0000"/>
                </a:solidFill>
                <a:cs typeface="Arial" charset="0"/>
                <a:sym typeface="Symbol" pitchFamily="18" charset="2"/>
              </a:rPr>
              <a:t>2</a:t>
            </a:r>
            <a:r>
              <a:rPr lang="it-IT" sz="2600">
                <a:cs typeface="Arial" charset="0"/>
                <a:sym typeface="Symbol" pitchFamily="18" charset="2"/>
              </a:rPr>
              <a:t> = 4</a:t>
            </a:r>
            <a:r>
              <a:rPr lang="el-GR" sz="2600">
                <a:cs typeface="Arial" charset="0"/>
                <a:sym typeface="Symbol" pitchFamily="18" charset="2"/>
              </a:rPr>
              <a:t>π</a:t>
            </a:r>
            <a:r>
              <a:rPr lang="it-IT" sz="2600">
                <a:cs typeface="Arial" charset="0"/>
                <a:sym typeface="Symbol" pitchFamily="18" charset="2"/>
              </a:rPr>
              <a:t>kq = q/</a:t>
            </a:r>
            <a:r>
              <a:rPr lang="el-GR" sz="2600">
                <a:cs typeface="Arial" charset="0"/>
                <a:sym typeface="Symbol" pitchFamily="18" charset="2"/>
              </a:rPr>
              <a:t>ε</a:t>
            </a:r>
            <a:r>
              <a:rPr lang="it-IT" sz="2600" baseline="-25000">
                <a:cs typeface="Arial" charset="0"/>
                <a:sym typeface="Symbol" pitchFamily="18" charset="2"/>
              </a:rPr>
              <a:t>0</a:t>
            </a:r>
            <a:r>
              <a:rPr lang="it-IT" sz="2600">
                <a:cs typeface="Arial" charset="0"/>
                <a:sym typeface="Symbol" pitchFamily="18" charset="2"/>
              </a:rPr>
              <a:t>      r</a:t>
            </a:r>
          </a:p>
          <a:p>
            <a:r>
              <a:rPr lang="it-IT" sz="2600">
                <a:cs typeface="Arial" charset="0"/>
                <a:sym typeface="Symbol" pitchFamily="18" charset="2"/>
              </a:rPr>
              <a:t>linee di forza</a:t>
            </a:r>
          </a:p>
          <a:p>
            <a:pPr lvl="1"/>
            <a:r>
              <a:rPr lang="it-IT" sz="2200">
                <a:cs typeface="Arial" charset="0"/>
                <a:sym typeface="Symbol" pitchFamily="18" charset="2"/>
              </a:rPr>
              <a:t>N  AE      densità di linee N/A  E  q</a:t>
            </a:r>
          </a:p>
          <a:p>
            <a:pPr lvl="1"/>
            <a:r>
              <a:rPr lang="it-IT" sz="2200">
                <a:cs typeface="Arial" charset="0"/>
                <a:sym typeface="Symbol" pitchFamily="18" charset="2"/>
              </a:rPr>
              <a:t>linee simmetriche, carica puntif.</a:t>
            </a:r>
          </a:p>
          <a:p>
            <a:pPr lvl="1"/>
            <a:r>
              <a:rPr lang="it-IT" sz="2200">
                <a:cs typeface="Arial" charset="0"/>
                <a:sym typeface="Symbol" pitchFamily="18" charset="2"/>
              </a:rPr>
              <a:t>originano da +q, finiscono in –q: non si intersecano mai, esclusi i poli (le cariche o sorgenti) </a:t>
            </a:r>
          </a:p>
        </p:txBody>
      </p:sp>
      <p:pic>
        <p:nvPicPr>
          <p:cNvPr id="203780" name="Picture 4" descr="img0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96975"/>
            <a:ext cx="2879725" cy="226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1" name="Line 5"/>
          <p:cNvSpPr>
            <a:spLocks noChangeShapeType="1"/>
          </p:cNvSpPr>
          <p:nvPr/>
        </p:nvSpPr>
        <p:spPr bwMode="auto">
          <a:xfrm flipV="1">
            <a:off x="2700338" y="3789363"/>
            <a:ext cx="358775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 flipV="1">
            <a:off x="3492500" y="3789363"/>
            <a:ext cx="358775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8532813" y="17732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800" b="1">
                <a:solidFill>
                  <a:srgbClr val="CC00CC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CBAB-5A7C-44F6-A0A2-1B3A69E5E779}" type="slidenum">
              <a:rPr lang="en-US"/>
              <a:pPr/>
              <a:t>12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Linee di forza (2)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distribuzioni di cariche e linee di campo</a:t>
            </a:r>
          </a:p>
        </p:txBody>
      </p:sp>
      <p:pic>
        <p:nvPicPr>
          <p:cNvPr id="204804" name="Picture 4" descr="img1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3925887" cy="18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5" name="Picture 5" descr="img1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4048125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6" name="Picture 6" descr="img1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24175"/>
            <a:ext cx="3986212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2916238" y="3573463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 dirty="0"/>
              <a:t>dipolo, +q, -q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519113" y="5969000"/>
            <a:ext cx="1790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/>
              <a:t>due cariche +q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3111500" y="5897563"/>
            <a:ext cx="927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/>
              <a:t>+2q, -q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5148263" y="4581525"/>
            <a:ext cx="190308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 dirty="0"/>
              <a:t>piano </a:t>
            </a:r>
            <a:r>
              <a:rPr lang="it-IT" sz="1800" b="1" dirty="0" smtClean="0"/>
              <a:t>carico</a:t>
            </a:r>
          </a:p>
          <a:p>
            <a:pPr algn="l"/>
            <a:r>
              <a:rPr lang="it-IT" sz="1800" b="1" dirty="0" smtClean="0"/>
              <a:t>uniformemente</a:t>
            </a:r>
          </a:p>
          <a:p>
            <a:pPr algn="l"/>
            <a:r>
              <a:rPr lang="it-IT" sz="1800" b="1" dirty="0" smtClean="0"/>
              <a:t>visto in sezione</a:t>
            </a:r>
            <a:endParaRPr lang="it-IT" sz="1800" b="1" dirty="0"/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7164388" y="4652963"/>
            <a:ext cx="18517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 dirty="0"/>
              <a:t>2 piani </a:t>
            </a:r>
            <a:r>
              <a:rPr lang="it-IT" sz="1800" b="1" dirty="0" smtClean="0"/>
              <a:t>carichi</a:t>
            </a:r>
          </a:p>
          <a:p>
            <a:pPr algn="l"/>
            <a:r>
              <a:rPr lang="it-IT" sz="1800" b="1" dirty="0" smtClean="0"/>
              <a:t>uniformemente</a:t>
            </a:r>
            <a:endParaRPr lang="it-IT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1905" y="3619631"/>
            <a:ext cx="1757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+q </a:t>
            </a:r>
            <a:r>
              <a:rPr lang="en-US" dirty="0" err="1" smtClean="0"/>
              <a:t>puntiforme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02BF-7929-40AE-85D5-781AB94DA2D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Linee di forza (3)</a:t>
            </a:r>
          </a:p>
        </p:txBody>
      </p:sp>
      <p:pic>
        <p:nvPicPr>
          <p:cNvPr id="206852" name="Picture 4" descr="img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52513"/>
            <a:ext cx="6408737" cy="5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179512" y="4045551"/>
            <a:ext cx="245131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dirty="0" smtClean="0"/>
              <a:t>sfera carica: Q in </a:t>
            </a:r>
          </a:p>
          <a:p>
            <a:pPr algn="l"/>
            <a:r>
              <a:rPr lang="it-IT" dirty="0" smtClean="0"/>
              <a:t>superficie soltanto</a:t>
            </a:r>
            <a:r>
              <a:rPr lang="it-IT" dirty="0"/>
              <a:t>: </a:t>
            </a:r>
            <a:endParaRPr lang="it-IT" dirty="0" smtClean="0"/>
          </a:p>
          <a:p>
            <a:pPr algn="l"/>
            <a:r>
              <a:rPr lang="it-IT" dirty="0" smtClean="0"/>
              <a:t>E nullo all’interno,</a:t>
            </a:r>
          </a:p>
          <a:p>
            <a:pPr algn="l"/>
            <a:r>
              <a:rPr lang="it-IT" dirty="0" smtClean="0"/>
              <a:t>altrimenti le </a:t>
            </a:r>
            <a:r>
              <a:rPr lang="it-IT" dirty="0"/>
              <a:t>linee di </a:t>
            </a:r>
          </a:p>
          <a:p>
            <a:pPr algn="l"/>
            <a:r>
              <a:rPr lang="it-IT" dirty="0" smtClean="0"/>
              <a:t>E </a:t>
            </a:r>
            <a:r>
              <a:rPr lang="it-IT" dirty="0"/>
              <a:t>si </a:t>
            </a:r>
            <a:r>
              <a:rPr lang="it-IT" dirty="0" smtClean="0"/>
              <a:t>dovrebbero</a:t>
            </a:r>
            <a:endParaRPr lang="it-IT" dirty="0"/>
          </a:p>
          <a:p>
            <a:pPr algn="l"/>
            <a:r>
              <a:rPr lang="it-IT" dirty="0"/>
              <a:t>incrociare fuori </a:t>
            </a:r>
          </a:p>
          <a:p>
            <a:pPr algn="l"/>
            <a:r>
              <a:rPr lang="it-IT" dirty="0"/>
              <a:t>dalle cariche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468313" y="1628775"/>
            <a:ext cx="26844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/>
              <a:t>nel caso del dipolo</a:t>
            </a:r>
          </a:p>
          <a:p>
            <a:pPr algn="l"/>
            <a:r>
              <a:rPr lang="it-IT"/>
              <a:t>il flusso cambia a </a:t>
            </a:r>
          </a:p>
          <a:p>
            <a:pPr algn="l"/>
            <a:r>
              <a:rPr lang="it-IT"/>
              <a:t>seconda della scelta</a:t>
            </a:r>
          </a:p>
          <a:p>
            <a:pPr algn="l"/>
            <a:r>
              <a:rPr lang="it-IT"/>
              <a:t>della superficie chiusa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6877050" y="5516563"/>
            <a:ext cx="1841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it-IT" sz="800"/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6948488" y="6092825"/>
            <a:ext cx="1841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it-IT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93D3-9417-49C8-915D-8D8C20A09158}" type="slidenum">
              <a:rPr lang="en-US"/>
              <a:pPr/>
              <a:t>14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Teorema di Gauss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5905500" cy="5400675"/>
          </a:xfrm>
        </p:spPr>
        <p:txBody>
          <a:bodyPr/>
          <a:lstStyle/>
          <a:p>
            <a:r>
              <a:rPr lang="it-IT" sz="2600" dirty="0"/>
              <a:t>es. carica </a:t>
            </a:r>
            <a:r>
              <a:rPr lang="it-IT" sz="2600" dirty="0" err="1"/>
              <a:t>puntif</a:t>
            </a:r>
            <a:r>
              <a:rPr lang="it-IT" sz="2600" dirty="0"/>
              <a:t>.: abbiamo già visto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el-GR" sz="2600" dirty="0">
                <a:cs typeface="Arial" charset="0"/>
              </a:rPr>
              <a:t>Φ</a:t>
            </a:r>
            <a:r>
              <a:rPr lang="it-IT" sz="2600" dirty="0">
                <a:cs typeface="Arial" charset="0"/>
              </a:rPr>
              <a:t>(E) = EA = q/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   sfera, </a:t>
            </a:r>
            <a:r>
              <a:rPr lang="it-IT" sz="2600" dirty="0">
                <a:cs typeface="Arial" charset="0"/>
                <a:sym typeface="Symbol" pitchFamily="18" charset="2"/>
              </a:rPr>
              <a:t>r</a:t>
            </a:r>
            <a:r>
              <a:rPr lang="it-IT" sz="2600" dirty="0"/>
              <a:t>  </a:t>
            </a:r>
          </a:p>
          <a:p>
            <a:pPr>
              <a:buFontTx/>
              <a:buNone/>
            </a:pPr>
            <a:r>
              <a:rPr lang="it-IT" sz="2600" dirty="0"/>
              <a:t>	la proprietà è vera per </a:t>
            </a:r>
            <a:r>
              <a:rPr lang="it-IT" sz="2600" dirty="0">
                <a:sym typeface="Symbol" pitchFamily="18" charset="2"/>
              </a:rPr>
              <a:t> superficie                      chiusa con q al suo interno; si vede che resta vera deformando comunque la superficie</a:t>
            </a:r>
          </a:p>
          <a:p>
            <a:pPr>
              <a:buFontTx/>
              <a:buNone/>
            </a:pPr>
            <a:r>
              <a:rPr lang="it-IT" sz="2600" dirty="0">
                <a:sym typeface="Symbol" pitchFamily="18" charset="2"/>
              </a:rPr>
              <a:t>	</a:t>
            </a:r>
            <a:r>
              <a:rPr lang="el-GR" sz="2600" dirty="0">
                <a:cs typeface="Arial" charset="0"/>
                <a:sym typeface="Symbol" pitchFamily="18" charset="2"/>
              </a:rPr>
              <a:t>Φ</a:t>
            </a:r>
            <a:r>
              <a:rPr lang="it-IT" sz="2600" baseline="-25000" dirty="0" smtClean="0">
                <a:cs typeface="Arial" charset="0"/>
                <a:sym typeface="Symbol" pitchFamily="18" charset="2"/>
              </a:rPr>
              <a:t>tot</a:t>
            </a:r>
            <a:r>
              <a:rPr lang="it-IT" sz="2600" dirty="0" smtClean="0">
                <a:cs typeface="Arial" charset="0"/>
                <a:sym typeface="Symbol" pitchFamily="18" charset="2"/>
              </a:rPr>
              <a:t>(E)= </a:t>
            </a:r>
            <a:r>
              <a:rPr lang="it-IT" sz="2600" dirty="0">
                <a:cs typeface="Arial" charset="0"/>
                <a:sym typeface="Symbol" pitchFamily="18" charset="2"/>
              </a:rPr>
              <a:t>q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int</a:t>
            </a:r>
            <a:r>
              <a:rPr lang="it-IT" sz="2600" dirty="0">
                <a:cs typeface="Arial" charset="0"/>
                <a:sym typeface="Symbol" pitchFamily="18" charset="2"/>
              </a:rPr>
              <a:t>/</a:t>
            </a:r>
            <a:r>
              <a:rPr lang="el-GR" sz="2600" dirty="0">
                <a:cs typeface="Arial" charset="0"/>
                <a:sym typeface="Symbol" pitchFamily="18" charset="2"/>
              </a:rPr>
              <a:t>ε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  <a:sym typeface="Symbol" pitchFamily="18" charset="2"/>
              </a:rPr>
              <a:t>	</a:t>
            </a:r>
            <a:r>
              <a:rPr lang="it-IT" sz="2600" dirty="0">
                <a:solidFill>
                  <a:srgbClr val="990033"/>
                </a:solidFill>
                <a:cs typeface="Arial" charset="0"/>
                <a:sym typeface="Symbol" pitchFamily="18" charset="2"/>
              </a:rPr>
              <a:t>tot</a:t>
            </a:r>
            <a:r>
              <a:rPr lang="it-IT" sz="2600" dirty="0">
                <a:cs typeface="Arial" charset="0"/>
                <a:sym typeface="Symbol" pitchFamily="18" charset="2"/>
              </a:rPr>
              <a:t> - </a:t>
            </a:r>
            <a:r>
              <a:rPr lang="it-IT" sz="2600" dirty="0" err="1">
                <a:cs typeface="Arial" charset="0"/>
                <a:sym typeface="Symbol" pitchFamily="18" charset="2"/>
              </a:rPr>
              <a:t>sup</a:t>
            </a:r>
            <a:r>
              <a:rPr lang="it-IT" sz="2600" dirty="0">
                <a:cs typeface="Arial" charset="0"/>
                <a:sym typeface="Symbol" pitchFamily="18" charset="2"/>
              </a:rPr>
              <a:t>. chiusa, </a:t>
            </a:r>
            <a:r>
              <a:rPr lang="it-IT" sz="2600" dirty="0" err="1">
                <a:solidFill>
                  <a:srgbClr val="990033"/>
                </a:solidFill>
                <a:cs typeface="Arial" charset="0"/>
                <a:sym typeface="Symbol" pitchFamily="18" charset="2"/>
              </a:rPr>
              <a:t>int</a:t>
            </a:r>
            <a:r>
              <a:rPr lang="it-IT" sz="2600" dirty="0">
                <a:cs typeface="Arial" charset="0"/>
                <a:sym typeface="Symbol" pitchFamily="18" charset="2"/>
              </a:rPr>
              <a:t> – somma algebrica delle q all’interno (</a:t>
            </a:r>
            <a:r>
              <a:rPr lang="it-IT" sz="26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teorema di Gauss</a:t>
            </a:r>
            <a:r>
              <a:rPr lang="it-IT" sz="2600" dirty="0">
                <a:cs typeface="Arial" charset="0"/>
                <a:sym typeface="Symbol" pitchFamily="18" charset="2"/>
              </a:rPr>
              <a:t>, una delle </a:t>
            </a:r>
            <a:r>
              <a:rPr lang="it-IT" sz="2600" dirty="0" smtClean="0">
                <a:cs typeface="Arial" charset="0"/>
                <a:sym typeface="Symbol" pitchFamily="18" charset="2"/>
              </a:rPr>
              <a:t>4 leggi </a:t>
            </a:r>
            <a:r>
              <a:rPr lang="it-IT" sz="2600" dirty="0">
                <a:cs typeface="Arial" charset="0"/>
                <a:sym typeface="Symbol" pitchFamily="18" charset="2"/>
              </a:rPr>
              <a:t>fondamentali dell’</a:t>
            </a:r>
            <a:r>
              <a:rPr lang="it-IT" sz="2600" dirty="0" err="1">
                <a:cs typeface="Arial" charset="0"/>
                <a:sym typeface="Symbol" pitchFamily="18" charset="2"/>
              </a:rPr>
              <a:t>e.m</a:t>
            </a:r>
            <a:r>
              <a:rPr lang="it-IT" sz="2600" dirty="0">
                <a:cs typeface="Arial" charset="0"/>
                <a:sym typeface="Symbol" pitchFamily="18" charset="2"/>
              </a:rPr>
              <a:t>.)</a:t>
            </a:r>
          </a:p>
          <a:p>
            <a:r>
              <a:rPr lang="it-IT" sz="2600" i="1" dirty="0">
                <a:cs typeface="Arial" charset="0"/>
                <a:sym typeface="Symbol" pitchFamily="18" charset="2"/>
              </a:rPr>
              <a:t>viceversa</a:t>
            </a:r>
            <a:r>
              <a:rPr lang="it-IT" sz="2600" dirty="0">
                <a:cs typeface="Arial" charset="0"/>
                <a:sym typeface="Symbol" pitchFamily="18" charset="2"/>
              </a:rPr>
              <a:t>, </a:t>
            </a:r>
            <a:r>
              <a:rPr lang="it-IT" sz="2600" dirty="0" smtClean="0">
                <a:cs typeface="Arial" charset="0"/>
                <a:sym typeface="Symbol" pitchFamily="18" charset="2"/>
              </a:rPr>
              <a:t>in presenza di </a:t>
            </a:r>
            <a:r>
              <a:rPr lang="it-IT" sz="2600" dirty="0">
                <a:cs typeface="Arial" charset="0"/>
                <a:sym typeface="Symbol" pitchFamily="18" charset="2"/>
              </a:rPr>
              <a:t>simmetria, date le q si può ricavare </a:t>
            </a:r>
            <a:r>
              <a:rPr lang="it-IT" sz="2600" b="1" dirty="0">
                <a:cs typeface="Arial" charset="0"/>
                <a:sym typeface="Symbol" pitchFamily="18" charset="2"/>
              </a:rPr>
              <a:t>E</a:t>
            </a:r>
            <a:endParaRPr lang="it-IT" b="1" dirty="0"/>
          </a:p>
        </p:txBody>
      </p:sp>
      <p:pic>
        <p:nvPicPr>
          <p:cNvPr id="207876" name="Picture 4" descr="img0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81075"/>
            <a:ext cx="2763838" cy="17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7" name="Picture 5" descr="img0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24175"/>
            <a:ext cx="2852737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539750" y="3500438"/>
            <a:ext cx="2232050" cy="4556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it-IT" sz="2200"/>
          </a:p>
        </p:txBody>
      </p:sp>
      <p:pic>
        <p:nvPicPr>
          <p:cNvPr id="207879" name="Picture 7" descr="gau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868863"/>
            <a:ext cx="1144588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7AB3-6FF3-4F54-B0D6-257950A2D977}" type="slidenum">
              <a:rPr lang="en-US"/>
              <a:pPr/>
              <a:t>15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Applicazione: piano uniformemente carico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5976937" cy="5184775"/>
          </a:xfrm>
        </p:spPr>
        <p:txBody>
          <a:bodyPr/>
          <a:lstStyle/>
          <a:p>
            <a:r>
              <a:rPr lang="it-IT" sz="2600"/>
              <a:t>piano carico (o quadrato di lato L&gt;&gt;d):    </a:t>
            </a:r>
            <a:r>
              <a:rPr lang="el-GR" sz="2600">
                <a:cs typeface="Arial" charset="0"/>
              </a:rPr>
              <a:t>σ</a:t>
            </a:r>
            <a:r>
              <a:rPr lang="it-IT" sz="2600">
                <a:cs typeface="Arial" charset="0"/>
              </a:rPr>
              <a:t>(C/m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) = q/A densità superficiale di carica</a:t>
            </a:r>
          </a:p>
          <a:p>
            <a:r>
              <a:rPr lang="it-IT" sz="2600">
                <a:cs typeface="Arial" charset="0"/>
              </a:rPr>
              <a:t>per simmetria: </a:t>
            </a:r>
            <a:r>
              <a:rPr lang="it-IT" sz="2600" b="1">
                <a:cs typeface="Arial" charset="0"/>
              </a:rPr>
              <a:t>E</a:t>
            </a:r>
            <a:r>
              <a:rPr lang="it-IT" sz="2600">
                <a:cs typeface="Arial" charset="0"/>
              </a:rPr>
              <a:t> </a:t>
            </a:r>
            <a:r>
              <a:rPr lang="it-IT" sz="2600">
                <a:cs typeface="Arial" charset="0"/>
                <a:sym typeface="Symbol" pitchFamily="18" charset="2"/>
              </a:rPr>
              <a:t> piano [e costante (uniforme) su un  piano parallelo]</a:t>
            </a:r>
          </a:p>
          <a:p>
            <a:r>
              <a:rPr lang="it-IT" sz="2600">
                <a:cs typeface="Arial" charset="0"/>
                <a:sym typeface="Symbol" pitchFamily="18" charset="2"/>
              </a:rPr>
              <a:t>applico t. di Gauss al parallelepipedo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</a:t>
            </a:r>
            <a:r>
              <a:rPr lang="el-GR" sz="2600">
                <a:cs typeface="Arial" charset="0"/>
                <a:sym typeface="Symbol" pitchFamily="18" charset="2"/>
              </a:rPr>
              <a:t>Φ</a:t>
            </a:r>
            <a:r>
              <a:rPr lang="it-IT" sz="2600" baseline="-25000">
                <a:cs typeface="Arial" charset="0"/>
                <a:sym typeface="Symbol" pitchFamily="18" charset="2"/>
              </a:rPr>
              <a:t>tot</a:t>
            </a:r>
            <a:r>
              <a:rPr lang="it-IT" sz="2600">
                <a:cs typeface="Arial" charset="0"/>
                <a:sym typeface="Symbol" pitchFamily="18" charset="2"/>
              </a:rPr>
              <a:t> = EA + 0 + EA = q</a:t>
            </a:r>
            <a:r>
              <a:rPr lang="it-IT" sz="2600" baseline="-25000">
                <a:cs typeface="Arial" charset="0"/>
                <a:sym typeface="Symbol" pitchFamily="18" charset="2"/>
              </a:rPr>
              <a:t>int</a:t>
            </a:r>
            <a:r>
              <a:rPr lang="it-IT" sz="2600">
                <a:cs typeface="Arial" charset="0"/>
                <a:sym typeface="Symbol" pitchFamily="18" charset="2"/>
              </a:rPr>
              <a:t>/</a:t>
            </a:r>
            <a:r>
              <a:rPr lang="el-GR" sz="2600">
                <a:cs typeface="Arial" charset="0"/>
                <a:sym typeface="Symbol" pitchFamily="18" charset="2"/>
              </a:rPr>
              <a:t>ε</a:t>
            </a:r>
            <a:r>
              <a:rPr lang="it-IT" sz="2600" baseline="-25000">
                <a:cs typeface="Arial" charset="0"/>
                <a:sym typeface="Symbol" pitchFamily="18" charset="2"/>
              </a:rPr>
              <a:t>0</a:t>
            </a:r>
            <a:r>
              <a:rPr lang="it-IT" sz="2600">
                <a:cs typeface="Arial" charset="0"/>
                <a:sym typeface="Symbol" pitchFamily="18" charset="2"/>
              </a:rPr>
              <a:t> = </a:t>
            </a:r>
            <a:r>
              <a:rPr lang="el-GR" sz="2600">
                <a:cs typeface="Arial" charset="0"/>
                <a:sym typeface="Symbol" pitchFamily="18" charset="2"/>
              </a:rPr>
              <a:t>σ</a:t>
            </a:r>
            <a:r>
              <a:rPr lang="it-IT" sz="2600">
                <a:cs typeface="Arial" charset="0"/>
                <a:sym typeface="Symbol" pitchFamily="18" charset="2"/>
              </a:rPr>
              <a:t>A/</a:t>
            </a:r>
            <a:r>
              <a:rPr lang="el-GR" sz="2600">
                <a:cs typeface="Arial" charset="0"/>
                <a:sym typeface="Symbol" pitchFamily="18" charset="2"/>
              </a:rPr>
              <a:t>ε</a:t>
            </a:r>
            <a:r>
              <a:rPr lang="it-IT" sz="2600" baseline="-25000">
                <a:cs typeface="Arial" charset="0"/>
                <a:sym typeface="Symbol" pitchFamily="18" charset="2"/>
              </a:rPr>
              <a:t>0</a:t>
            </a:r>
            <a:r>
              <a:rPr lang="it-IT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>
                <a:cs typeface="Arial" charset="0"/>
              </a:rPr>
              <a:t>	→ E = </a:t>
            </a:r>
            <a:r>
              <a:rPr lang="el-GR">
                <a:cs typeface="Arial" charset="0"/>
              </a:rPr>
              <a:t>σ</a:t>
            </a:r>
            <a:r>
              <a:rPr lang="it-IT">
                <a:cs typeface="Arial" charset="0"/>
              </a:rPr>
              <a:t>/(2ε</a:t>
            </a:r>
            <a:r>
              <a:rPr lang="it-IT" baseline="-25000">
                <a:cs typeface="Arial" charset="0"/>
              </a:rPr>
              <a:t>0</a:t>
            </a:r>
            <a:r>
              <a:rPr lang="it-IT">
                <a:cs typeface="Arial" charset="0"/>
              </a:rPr>
              <a:t>)</a:t>
            </a:r>
          </a:p>
          <a:p>
            <a:pPr>
              <a:buFontTx/>
              <a:buNone/>
            </a:pPr>
            <a:r>
              <a:rPr lang="it-IT">
                <a:cs typeface="Arial" charset="0"/>
              </a:rPr>
              <a:t>	che non dipende dalla distanza dal piano (campo uniforme), come deve essere per simmetria </a:t>
            </a:r>
            <a:endParaRPr lang="el-GR">
              <a:cs typeface="Arial" charset="0"/>
            </a:endParaRPr>
          </a:p>
        </p:txBody>
      </p:sp>
      <p:pic>
        <p:nvPicPr>
          <p:cNvPr id="208900" name="Picture 4" descr="img0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25538"/>
            <a:ext cx="25019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F64-474B-4122-9C24-A98FFF33F36D}" type="slidenum">
              <a:rPr lang="en-US"/>
              <a:pPr/>
              <a:t>16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Potenziale elettrostatico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573463"/>
            <a:ext cx="8785225" cy="2663825"/>
          </a:xfrm>
        </p:spPr>
        <p:txBody>
          <a:bodyPr/>
          <a:lstStyle/>
          <a:p>
            <a:r>
              <a:rPr lang="it-IT" sz="2500"/>
              <a:t>consideriamo una q</a:t>
            </a:r>
            <a:r>
              <a:rPr lang="it-IT" sz="2500" baseline="-25000"/>
              <a:t>0</a:t>
            </a:r>
            <a:r>
              <a:rPr lang="it-IT" sz="2500"/>
              <a:t> allontanata da un piano –vo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el-GR" sz="2500">
                <a:cs typeface="Arial" charset="0"/>
              </a:rPr>
              <a:t>Δ</a:t>
            </a:r>
            <a:r>
              <a:rPr lang="en-US" sz="2500">
                <a:latin typeface="Script MT Bold" pitchFamily="66" charset="0"/>
                <a:cs typeface="Arial" charset="0"/>
              </a:rPr>
              <a:t>L </a:t>
            </a:r>
            <a:r>
              <a:rPr lang="en-US" sz="2500">
                <a:cs typeface="Arial" charset="0"/>
              </a:rPr>
              <a:t>= -q</a:t>
            </a:r>
            <a:r>
              <a:rPr lang="en-US" sz="2500" baseline="-25000">
                <a:cs typeface="Arial" charset="0"/>
              </a:rPr>
              <a:t>0</a:t>
            </a:r>
            <a:r>
              <a:rPr lang="en-US" sz="2500">
                <a:cs typeface="Arial" charset="0"/>
              </a:rPr>
              <a:t>E</a:t>
            </a:r>
            <a:r>
              <a:rPr lang="el-GR" sz="2500">
                <a:cs typeface="Arial" charset="0"/>
              </a:rPr>
              <a:t>Δ</a:t>
            </a:r>
            <a:r>
              <a:rPr lang="it-IT" sz="2500">
                <a:cs typeface="Arial" charset="0"/>
              </a:rPr>
              <a:t>x = q</a:t>
            </a:r>
            <a:r>
              <a:rPr lang="it-IT" sz="2500" baseline="-25000">
                <a:cs typeface="Arial" charset="0"/>
              </a:rPr>
              <a:t>0</a:t>
            </a:r>
            <a:r>
              <a:rPr lang="it-IT" sz="2500">
                <a:cs typeface="Arial" charset="0"/>
              </a:rPr>
              <a:t>E</a:t>
            </a:r>
            <a:r>
              <a:rPr lang="it-IT" sz="2500" baseline="-25000">
                <a:cs typeface="Arial" charset="0"/>
              </a:rPr>
              <a:t>x</a:t>
            </a:r>
            <a:r>
              <a:rPr lang="el-GR" sz="2500">
                <a:cs typeface="Arial" charset="0"/>
              </a:rPr>
              <a:t>Δ</a:t>
            </a:r>
            <a:r>
              <a:rPr lang="it-IT" sz="2500">
                <a:cs typeface="Arial" charset="0"/>
              </a:rPr>
              <a:t>x            </a:t>
            </a:r>
            <a:r>
              <a:rPr lang="it-IT" sz="2500">
                <a:solidFill>
                  <a:schemeClr val="accent2"/>
                </a:solidFill>
                <a:cs typeface="Arial" charset="0"/>
              </a:rPr>
              <a:t>(cfr </a:t>
            </a:r>
            <a:r>
              <a:rPr lang="el-GR" sz="250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en-US" sz="2500">
                <a:solidFill>
                  <a:schemeClr val="accent2"/>
                </a:solidFill>
                <a:latin typeface="Script MT Bold" pitchFamily="66" charset="0"/>
                <a:cs typeface="Arial" charset="0"/>
              </a:rPr>
              <a:t>L </a:t>
            </a:r>
            <a:r>
              <a:rPr lang="en-US" sz="2500">
                <a:solidFill>
                  <a:schemeClr val="accent2"/>
                </a:solidFill>
                <a:cs typeface="Arial" charset="0"/>
              </a:rPr>
              <a:t>= -mg</a:t>
            </a:r>
            <a:r>
              <a:rPr lang="el-GR" sz="250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it-IT" sz="2500">
                <a:solidFill>
                  <a:schemeClr val="accent2"/>
                </a:solidFill>
                <a:cs typeface="Arial" charset="0"/>
              </a:rPr>
              <a:t>h)</a:t>
            </a:r>
            <a:r>
              <a:rPr lang="it-IT" sz="2500">
                <a:cs typeface="Arial" charset="0"/>
              </a:rPr>
              <a:t>  </a:t>
            </a:r>
          </a:p>
          <a:p>
            <a:pPr>
              <a:buFontTx/>
              <a:buNone/>
            </a:pPr>
            <a:r>
              <a:rPr lang="it-IT" sz="2500">
                <a:cs typeface="Arial" charset="0"/>
              </a:rPr>
              <a:t>	</a:t>
            </a:r>
            <a:r>
              <a:rPr lang="el-GR" sz="2500">
                <a:cs typeface="Arial" charset="0"/>
              </a:rPr>
              <a:t>Δ</a:t>
            </a:r>
            <a:r>
              <a:rPr lang="it-IT" sz="2500">
                <a:cs typeface="Arial" charset="0"/>
              </a:rPr>
              <a:t>W = -</a:t>
            </a:r>
            <a:r>
              <a:rPr lang="el-GR" sz="2500">
                <a:cs typeface="Arial" charset="0"/>
              </a:rPr>
              <a:t>Δ</a:t>
            </a:r>
            <a:r>
              <a:rPr lang="en-US" sz="2500">
                <a:latin typeface="Script MT Bold" pitchFamily="66" charset="0"/>
                <a:cs typeface="Arial" charset="0"/>
              </a:rPr>
              <a:t>L </a:t>
            </a:r>
            <a:r>
              <a:rPr lang="it-IT" sz="2500">
                <a:cs typeface="Arial" charset="0"/>
              </a:rPr>
              <a:t>= -q</a:t>
            </a:r>
            <a:r>
              <a:rPr lang="it-IT" sz="2500" baseline="-25000">
                <a:cs typeface="Arial" charset="0"/>
              </a:rPr>
              <a:t>0</a:t>
            </a:r>
            <a:r>
              <a:rPr lang="it-IT" sz="2500">
                <a:cs typeface="Arial" charset="0"/>
              </a:rPr>
              <a:t>E</a:t>
            </a:r>
            <a:r>
              <a:rPr lang="it-IT" sz="2500" baseline="-25000">
                <a:cs typeface="Arial" charset="0"/>
              </a:rPr>
              <a:t>x</a:t>
            </a:r>
            <a:r>
              <a:rPr lang="el-GR" sz="2500">
                <a:cs typeface="Arial" charset="0"/>
              </a:rPr>
              <a:t>Δ</a:t>
            </a:r>
            <a:r>
              <a:rPr lang="it-IT" sz="2500">
                <a:cs typeface="Arial" charset="0"/>
              </a:rPr>
              <a:t>x </a:t>
            </a:r>
          </a:p>
          <a:p>
            <a:pPr>
              <a:buFontTx/>
              <a:buNone/>
            </a:pPr>
            <a:r>
              <a:rPr lang="it-IT" sz="2500">
                <a:cs typeface="Arial" charset="0"/>
              </a:rPr>
              <a:t>	W =  ∫</a:t>
            </a:r>
            <a:r>
              <a:rPr lang="it-IT" sz="2500" baseline="-25000">
                <a:cs typeface="Arial" charset="0"/>
              </a:rPr>
              <a:t>0</a:t>
            </a:r>
            <a:r>
              <a:rPr lang="it-IT" sz="2500" baseline="30000">
                <a:cs typeface="Arial" charset="0"/>
              </a:rPr>
              <a:t>x</a:t>
            </a:r>
            <a:r>
              <a:rPr lang="it-IT" sz="2500">
                <a:cs typeface="Arial" charset="0"/>
              </a:rPr>
              <a:t>(-q</a:t>
            </a:r>
            <a:r>
              <a:rPr lang="it-IT" sz="2500" baseline="-25000">
                <a:cs typeface="Arial" charset="0"/>
              </a:rPr>
              <a:t>0</a:t>
            </a:r>
            <a:r>
              <a:rPr lang="it-IT" sz="2500">
                <a:cs typeface="Arial" charset="0"/>
              </a:rPr>
              <a:t>E</a:t>
            </a:r>
            <a:r>
              <a:rPr lang="it-IT" sz="2500" baseline="-25000">
                <a:cs typeface="Arial" charset="0"/>
              </a:rPr>
              <a:t>x</a:t>
            </a:r>
            <a:r>
              <a:rPr lang="it-IT" sz="2500">
                <a:cs typeface="Arial" charset="0"/>
              </a:rPr>
              <a:t>)dx = -q</a:t>
            </a:r>
            <a:r>
              <a:rPr lang="it-IT" sz="2500" baseline="-25000">
                <a:cs typeface="Arial" charset="0"/>
              </a:rPr>
              <a:t>0</a:t>
            </a:r>
            <a:r>
              <a:rPr lang="it-IT" sz="2500">
                <a:cs typeface="Arial" charset="0"/>
              </a:rPr>
              <a:t>E</a:t>
            </a:r>
            <a:r>
              <a:rPr lang="it-IT" sz="2500" baseline="-25000">
                <a:cs typeface="Arial" charset="0"/>
              </a:rPr>
              <a:t>x</a:t>
            </a:r>
            <a:r>
              <a:rPr lang="it-IT" sz="2500">
                <a:cs typeface="Arial" charset="0"/>
              </a:rPr>
              <a:t>x       </a:t>
            </a:r>
            <a:r>
              <a:rPr lang="it-IT" sz="2500">
                <a:solidFill>
                  <a:schemeClr val="accent2"/>
                </a:solidFill>
                <a:cs typeface="Arial" charset="0"/>
              </a:rPr>
              <a:t>(cfr W = mgh  con W(0) = 0)</a:t>
            </a:r>
            <a:endParaRPr lang="it-IT" sz="2500">
              <a:cs typeface="Arial" charset="0"/>
            </a:endParaRPr>
          </a:p>
          <a:p>
            <a:pPr>
              <a:buFontTx/>
              <a:buNone/>
            </a:pPr>
            <a:r>
              <a:rPr lang="it-IT" sz="2500">
                <a:cs typeface="Arial" charset="0"/>
              </a:rPr>
              <a:t>	</a:t>
            </a:r>
            <a:r>
              <a:rPr lang="el-GR" sz="2500">
                <a:cs typeface="Arial" charset="0"/>
              </a:rPr>
              <a:t>Δ</a:t>
            </a:r>
            <a:r>
              <a:rPr lang="it-IT" sz="2500">
                <a:cs typeface="Arial" charset="0"/>
              </a:rPr>
              <a:t>V = </a:t>
            </a:r>
            <a:r>
              <a:rPr lang="el-GR" sz="2500">
                <a:cs typeface="Arial" charset="0"/>
              </a:rPr>
              <a:t>Δ</a:t>
            </a:r>
            <a:r>
              <a:rPr lang="it-IT" sz="2500">
                <a:cs typeface="Arial" charset="0"/>
              </a:rPr>
              <a:t>W/q</a:t>
            </a:r>
            <a:r>
              <a:rPr lang="it-IT" sz="2500" baseline="-25000">
                <a:cs typeface="Arial" charset="0"/>
              </a:rPr>
              <a:t>0</a:t>
            </a:r>
            <a:r>
              <a:rPr lang="it-IT" sz="2500">
                <a:cs typeface="Arial" charset="0"/>
              </a:rPr>
              <a:t> = -E</a:t>
            </a:r>
            <a:r>
              <a:rPr lang="it-IT" sz="2500" baseline="-25000">
                <a:cs typeface="Arial" charset="0"/>
              </a:rPr>
              <a:t>x</a:t>
            </a:r>
            <a:r>
              <a:rPr lang="el-GR" sz="2500">
                <a:cs typeface="Arial" charset="0"/>
              </a:rPr>
              <a:t>Δ</a:t>
            </a:r>
            <a:r>
              <a:rPr lang="it-IT" sz="2500">
                <a:cs typeface="Arial" charset="0"/>
              </a:rPr>
              <a:t>x         </a:t>
            </a:r>
            <a:r>
              <a:rPr lang="it-IT" sz="2500">
                <a:solidFill>
                  <a:srgbClr val="FF0000"/>
                </a:solidFill>
                <a:cs typeface="Arial" charset="0"/>
              </a:rPr>
              <a:t>differenza di potenziale e.s.</a:t>
            </a:r>
          </a:p>
          <a:p>
            <a:pPr>
              <a:buFontTx/>
              <a:buNone/>
            </a:pPr>
            <a:r>
              <a:rPr lang="it-IT" sz="2500">
                <a:cs typeface="Arial" charset="0"/>
              </a:rPr>
              <a:t>	E</a:t>
            </a:r>
            <a:r>
              <a:rPr lang="it-IT" sz="2500" baseline="-25000">
                <a:cs typeface="Arial" charset="0"/>
              </a:rPr>
              <a:t>x</a:t>
            </a:r>
            <a:r>
              <a:rPr lang="it-IT" sz="2500">
                <a:cs typeface="Arial" charset="0"/>
              </a:rPr>
              <a:t> = -</a:t>
            </a:r>
            <a:r>
              <a:rPr lang="el-GR" sz="2500">
                <a:cs typeface="Arial" charset="0"/>
              </a:rPr>
              <a:t>Δ</a:t>
            </a:r>
            <a:r>
              <a:rPr lang="it-IT" sz="2500">
                <a:cs typeface="Arial" charset="0"/>
              </a:rPr>
              <a:t>V/</a:t>
            </a:r>
            <a:r>
              <a:rPr lang="el-GR" sz="2500">
                <a:cs typeface="Arial" charset="0"/>
              </a:rPr>
              <a:t>Δ</a:t>
            </a:r>
            <a:r>
              <a:rPr lang="it-IT" sz="2500">
                <a:cs typeface="Arial" charset="0"/>
              </a:rPr>
              <a:t>x            il potenz. cresce in verso opposto ad </a:t>
            </a:r>
            <a:r>
              <a:rPr lang="it-IT" sz="2500" b="1">
                <a:cs typeface="Arial" charset="0"/>
              </a:rPr>
              <a:t>E</a:t>
            </a:r>
            <a:endParaRPr lang="el-GR" sz="2500" b="1">
              <a:cs typeface="Arial" charset="0"/>
            </a:endParaRPr>
          </a:p>
        </p:txBody>
      </p:sp>
      <p:pic>
        <p:nvPicPr>
          <p:cNvPr id="209924" name="Picture 4" descr="img0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6184900" cy="24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539750" y="5445125"/>
            <a:ext cx="3024188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/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7142163" y="2349500"/>
            <a:ext cx="187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8000"/>
                </a:solidFill>
              </a:rPr>
              <a:t>E modulo di </a:t>
            </a:r>
            <a:r>
              <a:rPr lang="it-IT" b="1">
                <a:solidFill>
                  <a:srgbClr val="008000"/>
                </a:solidFill>
              </a:rPr>
              <a:t>E</a:t>
            </a:r>
            <a:r>
              <a:rPr lang="it-IT">
                <a:solidFill>
                  <a:srgbClr val="008000"/>
                </a:solidFill>
              </a:rPr>
              <a:t>,</a:t>
            </a:r>
          </a:p>
          <a:p>
            <a:r>
              <a:rPr lang="it-IT">
                <a:solidFill>
                  <a:srgbClr val="008000"/>
                </a:solidFill>
              </a:rPr>
              <a:t>E</a:t>
            </a:r>
            <a:r>
              <a:rPr lang="it-IT" baseline="-25000">
                <a:solidFill>
                  <a:srgbClr val="008000"/>
                </a:solidFill>
              </a:rPr>
              <a:t>x </a:t>
            </a:r>
            <a:r>
              <a:rPr lang="it-IT">
                <a:solidFill>
                  <a:srgbClr val="008000"/>
                </a:solidFill>
              </a:rPr>
              <a:t>componente</a:t>
            </a:r>
          </a:p>
          <a:p>
            <a:r>
              <a:rPr lang="it-IT">
                <a:solidFill>
                  <a:srgbClr val="008000"/>
                </a:solidFill>
              </a:rPr>
              <a:t>x di </a:t>
            </a:r>
            <a:r>
              <a:rPr lang="it-IT" b="1">
                <a:solidFill>
                  <a:srgbClr val="008000"/>
                </a:solidFill>
              </a:rPr>
              <a:t>E</a:t>
            </a: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7164388" y="981075"/>
            <a:ext cx="1822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la </a:t>
            </a:r>
            <a:r>
              <a:rPr lang="it-IT" b="1">
                <a:solidFill>
                  <a:srgbClr val="FF0000"/>
                </a:solidFill>
              </a:rPr>
              <a:t>F</a:t>
            </a:r>
            <a:r>
              <a:rPr lang="it-IT">
                <a:solidFill>
                  <a:srgbClr val="FF0000"/>
                </a:solidFill>
              </a:rPr>
              <a:t> è</a:t>
            </a:r>
          </a:p>
          <a:p>
            <a:r>
              <a:rPr lang="it-IT">
                <a:solidFill>
                  <a:srgbClr val="FF0000"/>
                </a:solidFill>
              </a:rPr>
              <a:t>conservativa,</a:t>
            </a:r>
          </a:p>
          <a:p>
            <a:r>
              <a:rPr lang="it-IT">
                <a:solidFill>
                  <a:srgbClr val="FF0000"/>
                </a:solidFill>
              </a:rPr>
              <a:t>funzione della </a:t>
            </a:r>
          </a:p>
          <a:p>
            <a:r>
              <a:rPr lang="it-IT">
                <a:solidFill>
                  <a:srgbClr val="FF0000"/>
                </a:solidFill>
              </a:rPr>
              <a:t>posizione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144-6AC3-4212-97D3-D6950599F22D}" type="slidenum">
              <a:rPr lang="en-US"/>
              <a:pPr/>
              <a:t>17</a:t>
            </a:fld>
            <a:endParaRPr lang="en-U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Potenziale elettrostatico (2)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496300" cy="5184775"/>
          </a:xfrm>
        </p:spPr>
        <p:txBody>
          <a:bodyPr/>
          <a:lstStyle/>
          <a:p>
            <a:r>
              <a:rPr lang="it-IT" sz="2400"/>
              <a:t>unità SI:    1 volt(V) = 1 J/1 C             E in V/m                 [1J = 1Nm;  1 N/C = 1 N</a:t>
            </a:r>
            <a:r>
              <a:rPr lang="it-IT" sz="2400">
                <a:solidFill>
                  <a:srgbClr val="FF0066"/>
                </a:solidFill>
              </a:rPr>
              <a:t>m</a:t>
            </a:r>
            <a:r>
              <a:rPr lang="it-IT" sz="2400"/>
              <a:t>/(1 C</a:t>
            </a:r>
            <a:r>
              <a:rPr lang="it-IT" sz="2400">
                <a:solidFill>
                  <a:srgbClr val="FF0066"/>
                </a:solidFill>
              </a:rPr>
              <a:t>m</a:t>
            </a:r>
            <a:r>
              <a:rPr lang="it-IT" sz="2400"/>
              <a:t>) = 1 J/(Cm) = 1 V/m]</a:t>
            </a:r>
          </a:p>
          <a:p>
            <a:r>
              <a:rPr lang="it-IT" sz="2400"/>
              <a:t>es. potenziale fra due piani carichi,                       spostando q</a:t>
            </a:r>
            <a:r>
              <a:rPr lang="it-IT" sz="2400" baseline="-25000"/>
              <a:t>0</a:t>
            </a:r>
            <a:r>
              <a:rPr lang="it-IT" sz="2400"/>
              <a:t> dal – al + </a:t>
            </a:r>
          </a:p>
          <a:p>
            <a:pPr>
              <a:buFontTx/>
              <a:buNone/>
            </a:pPr>
            <a:r>
              <a:rPr lang="it-IT" sz="2400"/>
              <a:t>	</a:t>
            </a:r>
            <a:r>
              <a:rPr lang="en-US" sz="2400">
                <a:latin typeface="Script MT Bold" pitchFamily="66" charset="0"/>
              </a:rPr>
              <a:t>L </a:t>
            </a:r>
            <a:r>
              <a:rPr lang="it-IT" sz="2400"/>
              <a:t>= -q</a:t>
            </a:r>
            <a:r>
              <a:rPr lang="it-IT" sz="2400" baseline="-25000"/>
              <a:t>0</a:t>
            </a:r>
            <a:r>
              <a:rPr lang="it-IT" sz="2400"/>
              <a:t>Ed = -q</a:t>
            </a:r>
            <a:r>
              <a:rPr lang="it-IT" sz="2400" baseline="-25000"/>
              <a:t>0</a:t>
            </a:r>
            <a:r>
              <a:rPr lang="el-GR" sz="2400">
                <a:cs typeface="Arial" charset="0"/>
              </a:rPr>
              <a:t>Δ</a:t>
            </a:r>
            <a:r>
              <a:rPr lang="it-IT" sz="2400">
                <a:cs typeface="Arial" charset="0"/>
              </a:rPr>
              <a:t>V</a:t>
            </a:r>
            <a:endParaRPr lang="el-GR" sz="2400">
              <a:cs typeface="Arial" charset="0"/>
            </a:endParaRPr>
          </a:p>
          <a:p>
            <a:pPr>
              <a:buFontTx/>
              <a:buNone/>
            </a:pPr>
            <a:r>
              <a:rPr lang="it-IT" sz="2400"/>
              <a:t>	ad es. V</a:t>
            </a:r>
            <a:r>
              <a:rPr lang="it-IT" sz="2400" baseline="-25000"/>
              <a:t>+</a:t>
            </a:r>
            <a:r>
              <a:rPr lang="it-IT" sz="2400"/>
              <a:t> = Ed    con   V</a:t>
            </a:r>
            <a:r>
              <a:rPr lang="it-IT" sz="2400" baseline="-25000">
                <a:cs typeface="Arial" charset="0"/>
              </a:rPr>
              <a:t>–</a:t>
            </a:r>
            <a:r>
              <a:rPr lang="it-IT" sz="2400"/>
              <a:t> = 0                                                       </a:t>
            </a:r>
            <a:r>
              <a:rPr lang="it-IT" sz="2400" b="1"/>
              <a:t>NB</a:t>
            </a:r>
            <a:r>
              <a:rPr lang="it-IT" sz="2400"/>
              <a:t> è definito solo </a:t>
            </a:r>
            <a:r>
              <a:rPr lang="el-GR" sz="2400">
                <a:cs typeface="Arial" charset="0"/>
              </a:rPr>
              <a:t>Δ</a:t>
            </a:r>
            <a:r>
              <a:rPr lang="it-IT" sz="2400">
                <a:cs typeface="Arial" charset="0"/>
              </a:rPr>
              <a:t>V = V</a:t>
            </a:r>
            <a:r>
              <a:rPr lang="it-IT" sz="2400" baseline="-25000">
                <a:cs typeface="Arial" charset="0"/>
              </a:rPr>
              <a:t>+</a:t>
            </a:r>
            <a:r>
              <a:rPr lang="it-IT" sz="2400">
                <a:cs typeface="Arial" charset="0"/>
              </a:rPr>
              <a:t>– V</a:t>
            </a:r>
            <a:r>
              <a:rPr lang="it-IT" sz="2400" baseline="-25000">
                <a:cs typeface="Arial" charset="0"/>
              </a:rPr>
              <a:t>–</a:t>
            </a:r>
            <a:r>
              <a:rPr lang="it-IT" sz="2400">
                <a:cs typeface="Arial" charset="0"/>
              </a:rPr>
              <a:t> = Ed </a:t>
            </a:r>
          </a:p>
          <a:p>
            <a:r>
              <a:rPr lang="it-IT" sz="2400">
                <a:cs typeface="Arial" charset="0"/>
              </a:rPr>
              <a:t>su una q in un campo </a:t>
            </a:r>
            <a:r>
              <a:rPr lang="it-IT" sz="2400" b="1">
                <a:cs typeface="Arial" charset="0"/>
              </a:rPr>
              <a:t>E</a:t>
            </a:r>
            <a:r>
              <a:rPr lang="it-IT" sz="2400">
                <a:cs typeface="Arial" charset="0"/>
              </a:rPr>
              <a:t>:     </a:t>
            </a:r>
            <a:r>
              <a:rPr lang="it-IT" sz="2400" b="1">
                <a:cs typeface="Arial" charset="0"/>
              </a:rPr>
              <a:t>F</a:t>
            </a:r>
            <a:r>
              <a:rPr lang="it-IT" sz="2400">
                <a:cs typeface="Arial" charset="0"/>
              </a:rPr>
              <a:t> = q</a:t>
            </a:r>
            <a:r>
              <a:rPr lang="it-IT" sz="2400" b="1">
                <a:cs typeface="Arial" charset="0"/>
              </a:rPr>
              <a:t>E</a:t>
            </a:r>
            <a:r>
              <a:rPr lang="it-IT" sz="2400">
                <a:cs typeface="Arial" charset="0"/>
              </a:rPr>
              <a:t>                               tende a spostare q&gt;0 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(q&lt;0)</a:t>
            </a:r>
            <a:r>
              <a:rPr lang="it-IT" sz="2400">
                <a:cs typeface="Arial" charset="0"/>
              </a:rPr>
              <a:t> verso una regione di minore 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(minore)</a:t>
            </a:r>
            <a:r>
              <a:rPr lang="it-IT" sz="2400">
                <a:cs typeface="Arial" charset="0"/>
              </a:rPr>
              <a:t> W ossia di minore 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(maggiore)</a:t>
            </a:r>
            <a:r>
              <a:rPr lang="it-IT" sz="2400">
                <a:cs typeface="Arial" charset="0"/>
              </a:rPr>
              <a:t> V</a:t>
            </a:r>
          </a:p>
          <a:p>
            <a:r>
              <a:rPr lang="it-IT" sz="2400">
                <a:cs typeface="Arial" charset="0"/>
              </a:rPr>
              <a:t>superfici equipotenziali </a:t>
            </a:r>
            <a:r>
              <a:rPr lang="it-IT" sz="2400" b="1">
                <a:cs typeface="Arial" charset="0"/>
                <a:sym typeface="Symbol" pitchFamily="18" charset="2"/>
              </a:rPr>
              <a:t></a:t>
            </a:r>
            <a:r>
              <a:rPr lang="it-IT" sz="2400">
                <a:cs typeface="Arial" charset="0"/>
                <a:sym typeface="Symbol" pitchFamily="18" charset="2"/>
              </a:rPr>
              <a:t> ad </a:t>
            </a:r>
            <a:r>
              <a:rPr lang="it-IT" sz="2400" b="1">
                <a:cs typeface="Arial" charset="0"/>
                <a:sym typeface="Symbol" pitchFamily="18" charset="2"/>
              </a:rPr>
              <a:t>E</a:t>
            </a:r>
            <a:r>
              <a:rPr lang="it-IT" sz="2400">
                <a:cs typeface="Arial" charset="0"/>
                <a:sym typeface="Symbol" pitchFamily="18" charset="2"/>
              </a:rPr>
              <a:t> </a:t>
            </a:r>
            <a:r>
              <a:rPr lang="it-IT" sz="2400">
                <a:cs typeface="Arial" charset="0"/>
              </a:rPr>
              <a:t>                                          es.1     campo uniforme </a:t>
            </a:r>
            <a:r>
              <a:rPr lang="el-GR" sz="2400">
                <a:cs typeface="Arial" charset="0"/>
              </a:rPr>
              <a:t>Δ</a:t>
            </a:r>
            <a:r>
              <a:rPr lang="it-IT" sz="2400">
                <a:cs typeface="Arial" charset="0"/>
              </a:rPr>
              <a:t>V = -E</a:t>
            </a:r>
            <a:r>
              <a:rPr lang="it-IT" sz="2400" baseline="-25000">
                <a:cs typeface="Arial" charset="0"/>
              </a:rPr>
              <a:t>x</a:t>
            </a:r>
            <a:r>
              <a:rPr lang="el-GR" sz="2400">
                <a:cs typeface="Arial" charset="0"/>
              </a:rPr>
              <a:t>Δ</a:t>
            </a:r>
            <a:r>
              <a:rPr lang="it-IT" sz="2400">
                <a:cs typeface="Arial" charset="0"/>
              </a:rPr>
              <a:t>x</a:t>
            </a:r>
            <a:endParaRPr lang="el-GR" sz="2400">
              <a:cs typeface="Arial" charset="0"/>
            </a:endParaRPr>
          </a:p>
          <a:p>
            <a:pPr>
              <a:buFontTx/>
              <a:buNone/>
            </a:pPr>
            <a:endParaRPr lang="it-IT" sz="2500"/>
          </a:p>
        </p:txBody>
      </p:sp>
      <p:sp>
        <p:nvSpPr>
          <p:cNvPr id="210948" name="AutoShape 4"/>
          <p:cNvSpPr>
            <a:spLocks noChangeArrowheads="1"/>
          </p:cNvSpPr>
          <p:nvPr/>
        </p:nvSpPr>
        <p:spPr bwMode="auto">
          <a:xfrm>
            <a:off x="4787900" y="1125538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10949" name="Picture 5" descr="img0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89138"/>
            <a:ext cx="1911350" cy="20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50" name="Line 6"/>
          <p:cNvSpPr>
            <a:spLocks noChangeShapeType="1"/>
          </p:cNvSpPr>
          <p:nvPr/>
        </p:nvSpPr>
        <p:spPr bwMode="auto">
          <a:xfrm>
            <a:off x="6804025" y="5013325"/>
            <a:ext cx="0" cy="1223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51" name="Line 7"/>
          <p:cNvSpPr>
            <a:spLocks noChangeShapeType="1"/>
          </p:cNvSpPr>
          <p:nvPr/>
        </p:nvSpPr>
        <p:spPr bwMode="auto">
          <a:xfrm>
            <a:off x="7019925" y="5013325"/>
            <a:ext cx="0" cy="1223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>
            <a:off x="7235825" y="5013325"/>
            <a:ext cx="0" cy="1223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53" name="Line 9"/>
          <p:cNvSpPr>
            <a:spLocks noChangeShapeType="1"/>
          </p:cNvSpPr>
          <p:nvPr/>
        </p:nvSpPr>
        <p:spPr bwMode="auto">
          <a:xfrm>
            <a:off x="7451725" y="5013325"/>
            <a:ext cx="0" cy="1223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54" name="Line 10"/>
          <p:cNvSpPr>
            <a:spLocks noChangeShapeType="1"/>
          </p:cNvSpPr>
          <p:nvPr/>
        </p:nvSpPr>
        <p:spPr bwMode="auto">
          <a:xfrm>
            <a:off x="6372225" y="5229225"/>
            <a:ext cx="15843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55" name="Line 11"/>
          <p:cNvSpPr>
            <a:spLocks noChangeShapeType="1"/>
          </p:cNvSpPr>
          <p:nvPr/>
        </p:nvSpPr>
        <p:spPr bwMode="auto">
          <a:xfrm>
            <a:off x="6372225" y="5445125"/>
            <a:ext cx="15843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56" name="Line 12"/>
          <p:cNvSpPr>
            <a:spLocks noChangeShapeType="1"/>
          </p:cNvSpPr>
          <p:nvPr/>
        </p:nvSpPr>
        <p:spPr bwMode="auto">
          <a:xfrm>
            <a:off x="6372225" y="5661025"/>
            <a:ext cx="15843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57" name="Line 13"/>
          <p:cNvSpPr>
            <a:spLocks noChangeShapeType="1"/>
          </p:cNvSpPr>
          <p:nvPr/>
        </p:nvSpPr>
        <p:spPr bwMode="auto">
          <a:xfrm>
            <a:off x="6372225" y="5876925"/>
            <a:ext cx="15843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58" name="Text Box 14"/>
          <p:cNvSpPr txBox="1">
            <a:spLocks noChangeArrowheads="1"/>
          </p:cNvSpPr>
          <p:nvPr/>
        </p:nvSpPr>
        <p:spPr bwMode="auto">
          <a:xfrm>
            <a:off x="8224838" y="5222875"/>
            <a:ext cx="722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>
                <a:solidFill>
                  <a:srgbClr val="008000"/>
                </a:solidFill>
              </a:rPr>
              <a:t>linee</a:t>
            </a:r>
          </a:p>
          <a:p>
            <a:pPr algn="l"/>
            <a:r>
              <a:rPr lang="it-IT">
                <a:solidFill>
                  <a:srgbClr val="008000"/>
                </a:solidFill>
              </a:rPr>
              <a:t>di </a:t>
            </a:r>
            <a:r>
              <a:rPr lang="it-IT" b="1">
                <a:solidFill>
                  <a:srgbClr val="008000"/>
                </a:solidFill>
              </a:rPr>
              <a:t>E</a:t>
            </a:r>
          </a:p>
        </p:txBody>
      </p:sp>
      <p:sp>
        <p:nvSpPr>
          <p:cNvPr id="210959" name="Text Box 15"/>
          <p:cNvSpPr txBox="1">
            <a:spLocks noChangeArrowheads="1"/>
          </p:cNvSpPr>
          <p:nvPr/>
        </p:nvSpPr>
        <p:spPr bwMode="auto">
          <a:xfrm>
            <a:off x="4479925" y="5872163"/>
            <a:ext cx="2347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>
                <a:solidFill>
                  <a:srgbClr val="FF0000"/>
                </a:solidFill>
              </a:rPr>
              <a:t>piani equipotenziali</a:t>
            </a:r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7019925" y="6308725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>
            <a:off x="7451725" y="6308725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62" name="Text Box 18"/>
          <p:cNvSpPr txBox="1">
            <a:spLocks noChangeArrowheads="1"/>
          </p:cNvSpPr>
          <p:nvPr/>
        </p:nvSpPr>
        <p:spPr bwMode="auto">
          <a:xfrm>
            <a:off x="7575550" y="6230938"/>
            <a:ext cx="481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FF0000"/>
                </a:solidFill>
                <a:cs typeface="Arial" charset="0"/>
              </a:rPr>
              <a:t>Δ</a:t>
            </a:r>
            <a:r>
              <a:rPr lang="it-IT">
                <a:solidFill>
                  <a:srgbClr val="FF0000"/>
                </a:solidFill>
                <a:cs typeface="Arial" charset="0"/>
              </a:rPr>
              <a:t>x</a:t>
            </a:r>
            <a:endParaRPr lang="el-GR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821C-7925-411C-B210-03FDBB93796A}" type="slidenum">
              <a:rPr lang="en-US"/>
              <a:pPr/>
              <a:t>18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Potenziale elettrico (3)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184775"/>
          </a:xfrm>
        </p:spPr>
        <p:txBody>
          <a:bodyPr/>
          <a:lstStyle/>
          <a:p>
            <a:r>
              <a:rPr lang="it-IT" sz="2600"/>
              <a:t>es.2      conduttori in equilibrio: equipot. su tutto il volume (</a:t>
            </a:r>
            <a:r>
              <a:rPr lang="it-IT" sz="2600" b="1"/>
              <a:t>E</a:t>
            </a:r>
            <a:r>
              <a:rPr lang="it-IT" sz="2600"/>
              <a:t> e le sue linee escono </a:t>
            </a:r>
            <a:r>
              <a:rPr lang="el-GR" sz="2600" b="1">
                <a:cs typeface="Arial" charset="0"/>
                <a:sym typeface="Symbol" pitchFamily="18" charset="2"/>
              </a:rPr>
              <a:t></a:t>
            </a:r>
            <a:r>
              <a:rPr lang="it-IT" sz="2600"/>
              <a:t> alla superficie)</a:t>
            </a:r>
          </a:p>
          <a:p>
            <a:r>
              <a:rPr lang="it-IT" sz="2600"/>
              <a:t>es.3     potenziale prodotto da una carica puntiforme</a:t>
            </a:r>
          </a:p>
          <a:p>
            <a:pPr>
              <a:buFontTx/>
              <a:buNone/>
            </a:pPr>
            <a:r>
              <a:rPr lang="it-IT" sz="2600"/>
              <a:t>	E</a:t>
            </a:r>
            <a:r>
              <a:rPr lang="it-IT" sz="2600" baseline="-25000"/>
              <a:t>r</a:t>
            </a:r>
            <a:r>
              <a:rPr lang="it-IT" sz="2600"/>
              <a:t> = kq/r</a:t>
            </a:r>
            <a:r>
              <a:rPr lang="it-IT" sz="2600" baseline="30000"/>
              <a:t>2</a:t>
            </a:r>
            <a:r>
              <a:rPr lang="it-IT" sz="2600"/>
              <a:t>       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V = -E</a:t>
            </a:r>
            <a:r>
              <a:rPr lang="it-IT" sz="2600" baseline="-25000">
                <a:cs typeface="Arial" charset="0"/>
              </a:rPr>
              <a:t>r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r = -kq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r/r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               prendiamo 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r piccolo   </a:t>
            </a:r>
            <a:r>
              <a:rPr lang="it-IT" sz="2000">
                <a:solidFill>
                  <a:schemeClr val="accent2"/>
                </a:solidFill>
                <a:cs typeface="Arial" charset="0"/>
              </a:rPr>
              <a:t>ossia r</a:t>
            </a:r>
            <a:r>
              <a:rPr lang="it-IT" sz="2000" baseline="-25000">
                <a:solidFill>
                  <a:schemeClr val="accent2"/>
                </a:solidFill>
                <a:cs typeface="Arial" charset="0"/>
              </a:rPr>
              <a:t>1</a:t>
            </a:r>
            <a:r>
              <a:rPr lang="it-IT" sz="200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~ r</a:t>
            </a:r>
            <a:r>
              <a:rPr lang="en-US" sz="2000" baseline="-25000">
                <a:solidFill>
                  <a:schemeClr val="accent2"/>
                </a:solidFill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                                   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r = r</a:t>
            </a:r>
            <a:r>
              <a:rPr lang="it-IT" sz="2600" baseline="-25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-r</a:t>
            </a:r>
            <a:r>
              <a:rPr lang="it-IT" sz="2600" baseline="-25000">
                <a:cs typeface="Arial" charset="0"/>
              </a:rPr>
              <a:t>1</a:t>
            </a:r>
            <a:r>
              <a:rPr lang="it-IT">
                <a:cs typeface="Arial" charset="0"/>
              </a:rPr>
              <a:t> &lt;&lt; r</a:t>
            </a:r>
            <a:r>
              <a:rPr lang="it-IT" baseline="-25000">
                <a:cs typeface="Arial" charset="0"/>
              </a:rPr>
              <a:t>1</a:t>
            </a:r>
            <a:r>
              <a:rPr lang="it-IT">
                <a:cs typeface="Arial" charset="0"/>
              </a:rPr>
              <a:t>,r</a:t>
            </a:r>
            <a:r>
              <a:rPr lang="it-IT" baseline="-25000">
                <a:cs typeface="Arial" charset="0"/>
              </a:rPr>
              <a:t>2</a:t>
            </a:r>
            <a:r>
              <a:rPr lang="it-IT">
                <a:cs typeface="Arial" charset="0"/>
              </a:rPr>
              <a:t>                                                      r</a:t>
            </a:r>
            <a:r>
              <a:rPr lang="it-IT" baseline="30000">
                <a:cs typeface="Arial" charset="0"/>
              </a:rPr>
              <a:t>2</a:t>
            </a:r>
            <a:r>
              <a:rPr lang="it-IT">
                <a:cs typeface="Arial" charset="0"/>
              </a:rPr>
              <a:t> </a:t>
            </a:r>
            <a:r>
              <a:rPr lang="en-US">
                <a:cs typeface="Arial" charset="0"/>
              </a:rPr>
              <a:t>~</a:t>
            </a:r>
            <a:r>
              <a:rPr lang="it-IT">
                <a:cs typeface="Arial" charset="0"/>
              </a:rPr>
              <a:t> r</a:t>
            </a:r>
            <a:r>
              <a:rPr lang="it-IT" baseline="-25000">
                <a:cs typeface="Arial" charset="0"/>
              </a:rPr>
              <a:t>1</a:t>
            </a:r>
            <a:r>
              <a:rPr lang="it-IT">
                <a:cs typeface="Arial" charset="0"/>
              </a:rPr>
              <a:t>r</a:t>
            </a:r>
            <a:r>
              <a:rPr lang="it-IT" baseline="-25000">
                <a:cs typeface="Arial" charset="0"/>
              </a:rPr>
              <a:t>2    </a:t>
            </a:r>
            <a:r>
              <a:rPr lang="it-IT" sz="2000">
                <a:solidFill>
                  <a:srgbClr val="FF0000"/>
                </a:solidFill>
                <a:cs typeface="Arial" charset="0"/>
              </a:rPr>
              <a:t>media geometrica, approx.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0000"/>
                </a:solidFill>
                <a:cs typeface="Arial" charset="0"/>
              </a:rPr>
              <a:t>	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V = -kq(r</a:t>
            </a:r>
            <a:r>
              <a:rPr lang="it-IT" sz="2600" baseline="-25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-r</a:t>
            </a:r>
            <a:r>
              <a:rPr lang="it-IT" sz="2600" baseline="-25000">
                <a:cs typeface="Arial" charset="0"/>
              </a:rPr>
              <a:t>1</a:t>
            </a:r>
            <a:r>
              <a:rPr lang="it-IT" sz="2600">
                <a:cs typeface="Arial" charset="0"/>
              </a:rPr>
              <a:t>)/(r</a:t>
            </a:r>
            <a:r>
              <a:rPr lang="it-IT" sz="2600" baseline="-25000">
                <a:cs typeface="Arial" charset="0"/>
              </a:rPr>
              <a:t>1</a:t>
            </a:r>
            <a:r>
              <a:rPr lang="it-IT" sz="2600">
                <a:cs typeface="Arial" charset="0"/>
              </a:rPr>
              <a:t>r</a:t>
            </a:r>
            <a:r>
              <a:rPr lang="it-IT" sz="2600" baseline="-25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) = -kq(1/r</a:t>
            </a:r>
            <a:r>
              <a:rPr lang="it-IT" sz="2600" baseline="-25000">
                <a:cs typeface="Arial" charset="0"/>
              </a:rPr>
              <a:t>1</a:t>
            </a:r>
            <a:r>
              <a:rPr lang="it-IT" sz="2600">
                <a:cs typeface="Arial" charset="0"/>
              </a:rPr>
              <a:t>-1/r</a:t>
            </a:r>
            <a:r>
              <a:rPr lang="it-IT" sz="2600" baseline="-25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)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V</a:t>
            </a:r>
            <a:r>
              <a:rPr lang="it-IT" sz="2600" baseline="-25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-V</a:t>
            </a:r>
            <a:r>
              <a:rPr lang="it-IT" sz="2600" baseline="-25000">
                <a:cs typeface="Arial" charset="0"/>
              </a:rPr>
              <a:t>1</a:t>
            </a:r>
            <a:r>
              <a:rPr lang="it-IT" sz="2600">
                <a:cs typeface="Arial" charset="0"/>
              </a:rPr>
              <a:t> = kq/r</a:t>
            </a:r>
            <a:r>
              <a:rPr lang="it-IT" sz="2600" baseline="-25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– kq/r</a:t>
            </a:r>
            <a:r>
              <a:rPr lang="it-IT" sz="2600" baseline="-25000">
                <a:cs typeface="Arial" charset="0"/>
              </a:rPr>
              <a:t>1</a:t>
            </a:r>
            <a:r>
              <a:rPr lang="it-IT" sz="2600">
                <a:cs typeface="Arial" charset="0"/>
              </a:rPr>
              <a:t>      cioè   V(r) = q/(4</a:t>
            </a:r>
            <a:r>
              <a:rPr lang="el-GR" sz="2600">
                <a:cs typeface="Arial" charset="0"/>
              </a:rPr>
              <a:t>πε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r)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V(P) = –</a:t>
            </a:r>
            <a:r>
              <a:rPr lang="en-US" sz="2600">
                <a:latin typeface="Script MT Bold" pitchFamily="66" charset="0"/>
                <a:cs typeface="Arial" charset="0"/>
              </a:rPr>
              <a:t>L</a:t>
            </a:r>
            <a:r>
              <a:rPr lang="it-IT" sz="2600">
                <a:cs typeface="Arial" charset="0"/>
              </a:rPr>
              <a:t>/q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    </a:t>
            </a:r>
            <a:r>
              <a:rPr lang="it-IT" sz="2400">
                <a:solidFill>
                  <a:srgbClr val="FF0000"/>
                </a:solidFill>
                <a:cs typeface="Arial" charset="0"/>
              </a:rPr>
              <a:t>–lavoro(/q</a:t>
            </a:r>
            <a:r>
              <a:rPr lang="it-IT" sz="2400" baseline="-25000">
                <a:solidFill>
                  <a:srgbClr val="FF0000"/>
                </a:solidFill>
                <a:cs typeface="Arial" charset="0"/>
              </a:rPr>
              <a:t>0</a:t>
            </a:r>
            <a:r>
              <a:rPr lang="it-IT" sz="2400">
                <a:solidFill>
                  <a:srgbClr val="FF0000"/>
                </a:solidFill>
                <a:cs typeface="Arial" charset="0"/>
              </a:rPr>
              <a:t>) necessario per portare  una q</a:t>
            </a:r>
            <a:r>
              <a:rPr lang="it-IT" sz="2400" baseline="-25000">
                <a:solidFill>
                  <a:srgbClr val="FF0000"/>
                </a:solidFill>
                <a:cs typeface="Arial" charset="0"/>
              </a:rPr>
              <a:t>0</a:t>
            </a:r>
            <a:r>
              <a:rPr lang="it-IT" sz="2400">
                <a:solidFill>
                  <a:srgbClr val="FF0000"/>
                </a:solidFill>
                <a:cs typeface="Arial" charset="0"/>
              </a:rPr>
              <a:t> +va dall’</a:t>
            </a:r>
            <a:r>
              <a:rPr lang="it-IT" sz="2400">
                <a:solidFill>
                  <a:srgbClr val="FF0000"/>
                </a:solidFill>
                <a:cs typeface="Arial" charset="0"/>
                <a:sym typeface="Symbol" pitchFamily="18" charset="2"/>
              </a:rPr>
              <a:t></a:t>
            </a:r>
            <a:r>
              <a:rPr lang="it-IT" sz="2400">
                <a:solidFill>
                  <a:srgbClr val="FF0000"/>
                </a:solidFill>
                <a:cs typeface="Arial" charset="0"/>
              </a:rPr>
              <a:t> al punto P</a:t>
            </a:r>
            <a:endParaRPr lang="it-IT" sz="2400">
              <a:solidFill>
                <a:srgbClr val="FF0000"/>
              </a:solidFill>
            </a:endParaRPr>
          </a:p>
        </p:txBody>
      </p:sp>
      <p:sp>
        <p:nvSpPr>
          <p:cNvPr id="212996" name="AutoShape 4"/>
          <p:cNvSpPr>
            <a:spLocks noChangeArrowheads="1"/>
          </p:cNvSpPr>
          <p:nvPr/>
        </p:nvSpPr>
        <p:spPr bwMode="auto">
          <a:xfrm>
            <a:off x="250825" y="3573463"/>
            <a:ext cx="360363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12997" name="Picture 5" descr="img0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36838"/>
            <a:ext cx="245903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7740650" y="4292600"/>
            <a:ext cx="1173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>
                <a:solidFill>
                  <a:srgbClr val="990033"/>
                </a:solidFill>
              </a:rPr>
              <a:t>ponendo</a:t>
            </a:r>
          </a:p>
          <a:p>
            <a:pPr algn="l"/>
            <a:r>
              <a:rPr lang="it-IT">
                <a:solidFill>
                  <a:srgbClr val="990033"/>
                </a:solidFill>
              </a:rPr>
              <a:t>V(</a:t>
            </a:r>
            <a:r>
              <a:rPr lang="it-IT">
                <a:solidFill>
                  <a:srgbClr val="990033"/>
                </a:solidFill>
                <a:sym typeface="Symbol" pitchFamily="18" charset="2"/>
              </a:rPr>
              <a:t></a:t>
            </a:r>
            <a:r>
              <a:rPr lang="it-IT">
                <a:solidFill>
                  <a:srgbClr val="990033"/>
                </a:solidFill>
              </a:rPr>
              <a:t>) = 0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5003800" y="4508500"/>
            <a:ext cx="2374900" cy="4556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sz="2200"/>
          </a:p>
        </p:txBody>
      </p:sp>
      <p:pic>
        <p:nvPicPr>
          <p:cNvPr id="213000" name="Picture 8" descr="img0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373688"/>
            <a:ext cx="4608513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3959-8DD5-4330-B36E-26ACDE9599A7}" type="slidenum">
              <a:rPr lang="en-US"/>
              <a:pPr/>
              <a:t>19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Potenziale elettrico (4)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it-IT" sz="2600"/>
          </a:p>
          <a:p>
            <a:endParaRPr lang="it-IT" sz="2600"/>
          </a:p>
          <a:p>
            <a:endParaRPr lang="it-IT" sz="2600"/>
          </a:p>
          <a:p>
            <a:endParaRPr lang="it-IT" sz="2600"/>
          </a:p>
          <a:p>
            <a:endParaRPr lang="it-IT" sz="2600"/>
          </a:p>
          <a:p>
            <a:endParaRPr lang="it-IT" sz="2600"/>
          </a:p>
          <a:p>
            <a:endParaRPr lang="it-IT" sz="2600"/>
          </a:p>
        </p:txBody>
      </p:sp>
      <p:pic>
        <p:nvPicPr>
          <p:cNvPr id="214020" name="Picture 4" descr="img0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6408738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21" name="Picture 5" descr="img0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005263"/>
            <a:ext cx="6408738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5A0C-E309-4B32-857A-86E3E9563CF2}" type="slidenum">
              <a:rPr lang="en-US"/>
              <a:pPr/>
              <a:t>2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5084763"/>
            <a:ext cx="4248150" cy="720725"/>
          </a:xfrm>
        </p:spPr>
        <p:txBody>
          <a:bodyPr/>
          <a:lstStyle/>
          <a:p>
            <a:r>
              <a:rPr lang="it-IT" sz="3400">
                <a:solidFill>
                  <a:schemeClr val="accent2"/>
                </a:solidFill>
              </a:rPr>
              <a:t>Elettrostatica</a:t>
            </a:r>
          </a:p>
        </p:txBody>
      </p:sp>
      <p:pic>
        <p:nvPicPr>
          <p:cNvPr id="109582" name="Picture 14" descr="150px-Lightning_striking_the_Eiffel_Tower_-_NO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1052513"/>
            <a:ext cx="2566988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6AD7-AA7D-4D23-8C8E-6BA6DA1C3BE4}" type="slidenum">
              <a:rPr lang="en-US"/>
              <a:pPr/>
              <a:t>20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L’elettronvolt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l’elettronvolt (eV) è una unità energia: en. acquistata da un e</a:t>
            </a:r>
            <a:r>
              <a:rPr lang="it-IT" sz="2600" baseline="30000">
                <a:cs typeface="Arial" charset="0"/>
              </a:rPr>
              <a:t>–</a:t>
            </a:r>
            <a:r>
              <a:rPr lang="it-IT" sz="2600"/>
              <a:t> sottoposto alla d.d.p. di 1 V</a:t>
            </a:r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it-IT" sz="2600">
                <a:solidFill>
                  <a:srgbClr val="FF0000"/>
                </a:solidFill>
              </a:rPr>
              <a:t>1 eV = 1.602 10</a:t>
            </a:r>
            <a:r>
              <a:rPr lang="it-IT" sz="2600" baseline="30000">
                <a:solidFill>
                  <a:srgbClr val="FF0000"/>
                </a:solidFill>
              </a:rPr>
              <a:t>-19</a:t>
            </a:r>
            <a:r>
              <a:rPr lang="it-IT" sz="2600">
                <a:solidFill>
                  <a:srgbClr val="FF0000"/>
                </a:solidFill>
              </a:rPr>
              <a:t> C </a:t>
            </a:r>
            <a:r>
              <a:rPr lang="it-IT" sz="2600">
                <a:solidFill>
                  <a:srgbClr val="FF0000"/>
                </a:solidFill>
                <a:cs typeface="Arial" charset="0"/>
              </a:rPr>
              <a:t>∙ 1 V = 1.602 10</a:t>
            </a:r>
            <a:r>
              <a:rPr lang="it-IT" sz="2600" baseline="30000">
                <a:solidFill>
                  <a:srgbClr val="FF0000"/>
                </a:solidFill>
                <a:cs typeface="Arial" charset="0"/>
              </a:rPr>
              <a:t>-19</a:t>
            </a:r>
            <a:r>
              <a:rPr lang="it-IT" sz="2600">
                <a:solidFill>
                  <a:srgbClr val="FF0000"/>
                </a:solidFill>
                <a:cs typeface="Arial" charset="0"/>
              </a:rPr>
              <a:t> J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l’eV è l’energia tipica dei processi atomici (es. l’en. di ionizzazione dell’atomo di H è 13.6 eV)</a:t>
            </a:r>
          </a:p>
          <a:p>
            <a:r>
              <a:rPr lang="it-IT" sz="2600">
                <a:cs typeface="Arial" charset="0"/>
              </a:rPr>
              <a:t>esercizio:  velocità acquistata da un e</a:t>
            </a:r>
            <a:r>
              <a:rPr lang="it-IT" sz="2600" baseline="30000">
                <a:cs typeface="Arial" charset="0"/>
              </a:rPr>
              <a:t>–</a:t>
            </a:r>
            <a:r>
              <a:rPr lang="it-IT" sz="2600">
                <a:cs typeface="Arial" charset="0"/>
              </a:rPr>
              <a:t>                       in una ddp di 1 V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 b="1">
                <a:cs typeface="Arial" charset="0"/>
              </a:rPr>
              <a:t>F</a:t>
            </a:r>
            <a:r>
              <a:rPr lang="it-IT" sz="2600">
                <a:cs typeface="Arial" charset="0"/>
              </a:rPr>
              <a:t> = –e</a:t>
            </a:r>
            <a:r>
              <a:rPr lang="it-IT" sz="2600" b="1">
                <a:cs typeface="Arial" charset="0"/>
              </a:rPr>
              <a:t>E</a:t>
            </a:r>
            <a:r>
              <a:rPr lang="it-IT" sz="2600">
                <a:cs typeface="Arial" charset="0"/>
              </a:rPr>
              <a:t>            </a:t>
            </a:r>
            <a:r>
              <a:rPr lang="it-IT" sz="2200">
                <a:solidFill>
                  <a:srgbClr val="008000"/>
                </a:solidFill>
                <a:cs typeface="Arial" charset="0"/>
              </a:rPr>
              <a:t>m.r.u.a./II principio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 b="1">
                <a:cs typeface="Arial" charset="0"/>
              </a:rPr>
              <a:t>a</a:t>
            </a:r>
            <a:r>
              <a:rPr lang="it-IT" sz="2600">
                <a:cs typeface="Arial" charset="0"/>
              </a:rPr>
              <a:t> = </a:t>
            </a:r>
            <a:r>
              <a:rPr lang="it-IT" sz="2600" b="1">
                <a:cs typeface="Arial" charset="0"/>
              </a:rPr>
              <a:t>F</a:t>
            </a:r>
            <a:r>
              <a:rPr lang="it-IT" sz="2600">
                <a:cs typeface="Arial" charset="0"/>
              </a:rPr>
              <a:t>/m = –e</a:t>
            </a:r>
            <a:r>
              <a:rPr lang="it-IT" sz="2600" b="1">
                <a:cs typeface="Arial" charset="0"/>
              </a:rPr>
              <a:t>E</a:t>
            </a:r>
            <a:r>
              <a:rPr lang="it-IT" sz="2600">
                <a:cs typeface="Arial" charset="0"/>
              </a:rPr>
              <a:t>/m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en-US" sz="2600">
                <a:cs typeface="Arial" charset="0"/>
              </a:rPr>
              <a:t>½mv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= e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V    </a:t>
            </a:r>
            <a:r>
              <a:rPr lang="it-IT" sz="2200">
                <a:solidFill>
                  <a:srgbClr val="008000"/>
                </a:solidFill>
                <a:cs typeface="Arial" charset="0"/>
              </a:rPr>
              <a:t>cons. energia, f. conserv.</a:t>
            </a:r>
            <a:r>
              <a:rPr lang="it-IT" sz="2600">
                <a:cs typeface="Arial" charset="0"/>
              </a:rPr>
              <a:t>    v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= 2e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V/m</a:t>
            </a:r>
            <a:endParaRPr lang="el-GR" sz="2600">
              <a:cs typeface="Arial" charset="0"/>
            </a:endParaRPr>
          </a:p>
          <a:p>
            <a:pPr>
              <a:buFontTx/>
              <a:buNone/>
            </a:pPr>
            <a:endParaRPr lang="it-IT" sz="2600">
              <a:cs typeface="Arial" charset="0"/>
            </a:endParaRPr>
          </a:p>
        </p:txBody>
      </p:sp>
      <p:pic>
        <p:nvPicPr>
          <p:cNvPr id="215044" name="Picture 4" descr="img0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84538"/>
            <a:ext cx="2011363" cy="16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5045" name="Object 5"/>
          <p:cNvGraphicFramePr>
            <a:graphicFrameLocks noChangeAspect="1"/>
          </p:cNvGraphicFramePr>
          <p:nvPr/>
        </p:nvGraphicFramePr>
        <p:xfrm>
          <a:off x="684213" y="5589588"/>
          <a:ext cx="4610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5" name="Equation" r:id="rId4" imgW="2476440" imgH="457200" progId="Equation.3">
                  <p:embed/>
                </p:oleObj>
              </mc:Choice>
              <mc:Fallback>
                <p:oleObj name="Equation" r:id="rId4" imgW="24764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589588"/>
                        <a:ext cx="46101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10AE-4942-4841-9963-44199B779C93}" type="slidenum">
              <a:rPr lang="en-US"/>
              <a:pPr/>
              <a:t>21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Capacità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616575"/>
          </a:xfrm>
        </p:spPr>
        <p:txBody>
          <a:bodyPr/>
          <a:lstStyle/>
          <a:p>
            <a:r>
              <a:rPr lang="it-IT" sz="2600"/>
              <a:t>conduttore in equilibrio: stesso V (equipotenziale), cariche in superficie, </a:t>
            </a:r>
            <a:r>
              <a:rPr lang="it-IT" sz="2600" b="1"/>
              <a:t>E</a:t>
            </a:r>
            <a:r>
              <a:rPr lang="it-IT" sz="2600"/>
              <a:t> esterno </a:t>
            </a:r>
            <a:r>
              <a:rPr lang="it-IT" sz="2600">
                <a:sym typeface="Symbol" pitchFamily="18" charset="2"/>
              </a:rPr>
              <a:t> superficie</a:t>
            </a:r>
          </a:p>
          <a:p>
            <a:r>
              <a:rPr lang="it-IT" sz="2600">
                <a:sym typeface="Symbol" pitchFamily="18" charset="2"/>
              </a:rPr>
              <a:t>se aumento q, aumenta V </a:t>
            </a:r>
            <a:r>
              <a:rPr lang="it-IT" sz="2600">
                <a:cs typeface="Arial" charset="0"/>
                <a:sym typeface="Symbol" pitchFamily="18" charset="2"/>
              </a:rPr>
              <a:t>– si def. capacità elettrica la carica divisa per il potenziale stesso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C = q/V            </a:t>
            </a:r>
            <a:r>
              <a:rPr lang="it-IT" sz="2600">
                <a:solidFill>
                  <a:srgbClr val="33CC33"/>
                </a:solidFill>
                <a:cs typeface="Arial" charset="0"/>
                <a:sym typeface="Symbol" pitchFamily="18" charset="2"/>
              </a:rPr>
              <a:t>[</a:t>
            </a:r>
            <a:r>
              <a:rPr lang="it-IT" sz="2000">
                <a:solidFill>
                  <a:srgbClr val="33CC33"/>
                </a:solidFill>
                <a:cs typeface="Arial" charset="0"/>
                <a:sym typeface="Symbol" pitchFamily="18" charset="2"/>
              </a:rPr>
              <a:t>conduttore sferico:  </a:t>
            </a:r>
            <a:r>
              <a:rPr lang="it-IT" sz="2600">
                <a:solidFill>
                  <a:srgbClr val="33CC33"/>
                </a:solidFill>
                <a:cs typeface="Arial" charset="0"/>
                <a:sym typeface="Symbol" pitchFamily="18" charset="2"/>
              </a:rPr>
              <a:t>V = q/(4</a:t>
            </a:r>
            <a:r>
              <a:rPr lang="el-GR" sz="2600">
                <a:solidFill>
                  <a:srgbClr val="33CC33"/>
                </a:solidFill>
                <a:cs typeface="Arial" charset="0"/>
                <a:sym typeface="Symbol" pitchFamily="18" charset="2"/>
              </a:rPr>
              <a:t>πε</a:t>
            </a:r>
            <a:r>
              <a:rPr lang="it-IT" sz="2600" baseline="-25000">
                <a:solidFill>
                  <a:srgbClr val="33CC33"/>
                </a:solidFill>
                <a:cs typeface="Arial" charset="0"/>
                <a:sym typeface="Symbol" pitchFamily="18" charset="2"/>
              </a:rPr>
              <a:t>0</a:t>
            </a:r>
            <a:r>
              <a:rPr lang="it-IT" sz="2600">
                <a:solidFill>
                  <a:srgbClr val="33CC33"/>
                </a:solidFill>
                <a:cs typeface="Arial" charset="0"/>
                <a:sym typeface="Symbol" pitchFamily="18" charset="2"/>
              </a:rPr>
              <a:t>r),  C = </a:t>
            </a:r>
            <a:r>
              <a:rPr lang="it-IT" sz="2600">
                <a:solidFill>
                  <a:srgbClr val="33CC33"/>
                </a:solidFill>
                <a:cs typeface="Arial" charset="0"/>
              </a:rPr>
              <a:t>4</a:t>
            </a:r>
            <a:r>
              <a:rPr lang="el-GR" sz="2600">
                <a:solidFill>
                  <a:srgbClr val="33CC33"/>
                </a:solidFill>
                <a:cs typeface="Arial" charset="0"/>
              </a:rPr>
              <a:t>πε</a:t>
            </a:r>
            <a:r>
              <a:rPr lang="it-IT" sz="2600" baseline="-25000">
                <a:solidFill>
                  <a:srgbClr val="33CC33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33CC33"/>
                </a:solidFill>
                <a:cs typeface="Arial" charset="0"/>
              </a:rPr>
              <a:t>r]</a:t>
            </a:r>
            <a:endParaRPr lang="it-IT" sz="2600">
              <a:solidFill>
                <a:srgbClr val="33CC33"/>
              </a:solidFill>
              <a:cs typeface="Arial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</a:t>
            </a:r>
            <a:r>
              <a:rPr lang="it-IT" sz="2400">
                <a:cs typeface="Arial" charset="0"/>
                <a:sym typeface="Symbol" pitchFamily="18" charset="2"/>
              </a:rPr>
              <a:t>unità SI: farad (F) – </a:t>
            </a:r>
            <a:r>
              <a:rPr lang="it-IT" sz="2000">
                <a:solidFill>
                  <a:srgbClr val="FF0000"/>
                </a:solidFill>
                <a:cs typeface="Arial" charset="0"/>
                <a:sym typeface="Symbol" pitchFamily="18" charset="2"/>
              </a:rPr>
              <a:t>molto grande</a:t>
            </a:r>
            <a:r>
              <a:rPr lang="it-IT" sz="2400">
                <a:cs typeface="Arial" charset="0"/>
                <a:sym typeface="Symbol" pitchFamily="18" charset="2"/>
              </a:rPr>
              <a:t>, sottomultipli usati </a:t>
            </a:r>
            <a:r>
              <a:rPr lang="el-GR" sz="2400">
                <a:cs typeface="Arial" charset="0"/>
                <a:sym typeface="Symbol" pitchFamily="18" charset="2"/>
              </a:rPr>
              <a:t>μ</a:t>
            </a:r>
            <a:r>
              <a:rPr lang="it-IT" sz="2400">
                <a:cs typeface="Arial" charset="0"/>
                <a:sym typeface="Symbol" pitchFamily="18" charset="2"/>
              </a:rPr>
              <a:t>F, nF, pF</a:t>
            </a:r>
          </a:p>
          <a:p>
            <a:r>
              <a:rPr lang="it-IT" sz="2600">
                <a:cs typeface="Arial" charset="0"/>
                <a:sym typeface="Symbol" pitchFamily="18" charset="2"/>
              </a:rPr>
              <a:t>condensatore: due conduttori                               affacciati, carichi di segno                                   opposto, es. </a:t>
            </a:r>
            <a:r>
              <a:rPr lang="it-IT" sz="2600" i="1">
                <a:cs typeface="Arial" charset="0"/>
                <a:sym typeface="Symbol" pitchFamily="18" charset="2"/>
              </a:rPr>
              <a:t>facce piane e                                   parallele</a:t>
            </a:r>
            <a:r>
              <a:rPr lang="it-IT" sz="2600">
                <a:cs typeface="Arial" charset="0"/>
                <a:sym typeface="Symbol" pitchFamily="18" charset="2"/>
              </a:rPr>
              <a:t> (V = Ed = </a:t>
            </a:r>
            <a:r>
              <a:rPr lang="el-GR" sz="2600">
                <a:cs typeface="Arial" charset="0"/>
                <a:sym typeface="Symbol" pitchFamily="18" charset="2"/>
              </a:rPr>
              <a:t>σ</a:t>
            </a:r>
            <a:r>
              <a:rPr lang="it-IT" sz="2600">
                <a:cs typeface="Arial" charset="0"/>
                <a:sym typeface="Symbol" pitchFamily="18" charset="2"/>
              </a:rPr>
              <a:t>d/</a:t>
            </a:r>
            <a:r>
              <a:rPr lang="el-GR" sz="2600">
                <a:cs typeface="Arial" charset="0"/>
                <a:sym typeface="Symbol" pitchFamily="18" charset="2"/>
              </a:rPr>
              <a:t>ε</a:t>
            </a:r>
            <a:r>
              <a:rPr lang="it-IT" sz="2600" baseline="-25000">
                <a:cs typeface="Arial" charset="0"/>
                <a:sym typeface="Symbol" pitchFamily="18" charset="2"/>
              </a:rPr>
              <a:t>0</a:t>
            </a:r>
            <a:r>
              <a:rPr lang="it-IT" sz="2600">
                <a:cs typeface="Arial" charset="0"/>
                <a:sym typeface="Symbol" pitchFamily="18" charset="2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C = q/V = </a:t>
            </a:r>
            <a:r>
              <a:rPr lang="el-GR" sz="2600">
                <a:solidFill>
                  <a:srgbClr val="FF0000"/>
                </a:solidFill>
                <a:cs typeface="Arial" charset="0"/>
                <a:sym typeface="Symbol" pitchFamily="18" charset="2"/>
              </a:rPr>
              <a:t>σ</a:t>
            </a:r>
            <a:r>
              <a:rPr lang="it-IT" sz="2600">
                <a:cs typeface="Arial" charset="0"/>
                <a:sym typeface="Symbol" pitchFamily="18" charset="2"/>
              </a:rPr>
              <a:t>A/(</a:t>
            </a:r>
            <a:r>
              <a:rPr lang="el-GR" sz="2600">
                <a:solidFill>
                  <a:srgbClr val="FF0000"/>
                </a:solidFill>
                <a:cs typeface="Arial" charset="0"/>
                <a:sym typeface="Symbol" pitchFamily="18" charset="2"/>
              </a:rPr>
              <a:t>σ</a:t>
            </a:r>
            <a:r>
              <a:rPr lang="it-IT" sz="2600">
                <a:cs typeface="Arial" charset="0"/>
                <a:sym typeface="Symbol" pitchFamily="18" charset="2"/>
              </a:rPr>
              <a:t>d/</a:t>
            </a:r>
            <a:r>
              <a:rPr lang="el-GR" sz="2600">
                <a:cs typeface="Arial" charset="0"/>
                <a:sym typeface="Symbol" pitchFamily="18" charset="2"/>
              </a:rPr>
              <a:t>ε</a:t>
            </a:r>
            <a:r>
              <a:rPr lang="it-IT" sz="2600" baseline="-25000">
                <a:cs typeface="Arial" charset="0"/>
                <a:sym typeface="Symbol" pitchFamily="18" charset="2"/>
              </a:rPr>
              <a:t>0</a:t>
            </a:r>
            <a:r>
              <a:rPr lang="it-IT" sz="2600">
                <a:cs typeface="Arial" charset="0"/>
                <a:sym typeface="Symbol" pitchFamily="18" charset="2"/>
              </a:rPr>
              <a:t>) = </a:t>
            </a:r>
            <a:r>
              <a:rPr lang="el-GR" sz="2600">
                <a:cs typeface="Arial" charset="0"/>
                <a:sym typeface="Symbol" pitchFamily="18" charset="2"/>
              </a:rPr>
              <a:t>ε</a:t>
            </a:r>
            <a:r>
              <a:rPr lang="it-IT" sz="2600" baseline="-25000">
                <a:cs typeface="Arial" charset="0"/>
                <a:sym typeface="Symbol" pitchFamily="18" charset="2"/>
              </a:rPr>
              <a:t>0</a:t>
            </a:r>
            <a:r>
              <a:rPr lang="it-IT" sz="2600">
                <a:cs typeface="Arial" charset="0"/>
                <a:sym typeface="Symbol" pitchFamily="18" charset="2"/>
              </a:rPr>
              <a:t>A/d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</a:t>
            </a:r>
            <a:r>
              <a:rPr lang="it-IT" sz="2400">
                <a:cs typeface="Arial" charset="0"/>
                <a:sym typeface="Symbol" pitchFamily="18" charset="2"/>
              </a:rPr>
              <a:t>con </a:t>
            </a:r>
            <a:r>
              <a:rPr lang="el-GR" sz="2400">
                <a:cs typeface="Arial" charset="0"/>
                <a:sym typeface="Symbol" pitchFamily="18" charset="2"/>
              </a:rPr>
              <a:t>σ</a:t>
            </a:r>
            <a:r>
              <a:rPr lang="it-IT" sz="2400">
                <a:cs typeface="Arial" charset="0"/>
                <a:sym typeface="Symbol" pitchFamily="18" charset="2"/>
              </a:rPr>
              <a:t> = q/A dens. sup. di carica</a:t>
            </a:r>
            <a:endParaRPr lang="el-GR" sz="2400">
              <a:cs typeface="Arial" charset="0"/>
              <a:sym typeface="Symbol" pitchFamily="18" charset="2"/>
            </a:endParaRPr>
          </a:p>
        </p:txBody>
      </p:sp>
      <p:pic>
        <p:nvPicPr>
          <p:cNvPr id="216069" name="Picture 5" descr="img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89363"/>
            <a:ext cx="3600450" cy="24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514350" y="2800350"/>
            <a:ext cx="13208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 flipV="1">
            <a:off x="2124075" y="5516563"/>
            <a:ext cx="144463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 flipV="1">
            <a:off x="2771775" y="5516563"/>
            <a:ext cx="144463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074" name="Text Box 10"/>
          <p:cNvSpPr txBox="1">
            <a:spLocks noChangeArrowheads="1"/>
          </p:cNvSpPr>
          <p:nvPr/>
        </p:nvSpPr>
        <p:spPr bwMode="auto">
          <a:xfrm>
            <a:off x="539750" y="5480050"/>
            <a:ext cx="4248150" cy="49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600"/>
              <a:t>                     </a:t>
            </a:r>
          </a:p>
        </p:txBody>
      </p:sp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1106488" y="5373688"/>
            <a:ext cx="2684462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400"/>
              <a:t>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16076" name="Text Box 12"/>
          <p:cNvSpPr txBox="1">
            <a:spLocks noChangeArrowheads="1"/>
          </p:cNvSpPr>
          <p:nvPr/>
        </p:nvSpPr>
        <p:spPr bwMode="auto">
          <a:xfrm>
            <a:off x="1096963" y="5949950"/>
            <a:ext cx="2684462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400"/>
              <a:t>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83D5-03AC-4987-A414-28B90BE91267}" type="slidenum">
              <a:rPr lang="en-US"/>
              <a:pPr/>
              <a:t>22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Capacità (2)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640638" cy="5184775"/>
          </a:xfrm>
        </p:spPr>
        <p:txBody>
          <a:bodyPr/>
          <a:lstStyle/>
          <a:p>
            <a:r>
              <a:rPr lang="it-IT" sz="2600" dirty="0"/>
              <a:t>limite alla carica accumulabile su un conduttore / condensatore: dipende dalla forma dei conduttori, dal mezzo in cui sono immersi;                                       </a:t>
            </a:r>
            <a:r>
              <a:rPr lang="it-IT" sz="2600" dirty="0" smtClean="0"/>
              <a:t>   </a:t>
            </a:r>
            <a:r>
              <a:rPr lang="it-IT" sz="2600" dirty="0">
                <a:solidFill>
                  <a:srgbClr val="008000"/>
                </a:solidFill>
              </a:rPr>
              <a:t>se E cresce troppo           scarica                                 </a:t>
            </a:r>
            <a:r>
              <a:rPr lang="it-IT" sz="2600" dirty="0"/>
              <a:t>es. aria secca  </a:t>
            </a:r>
            <a:r>
              <a:rPr lang="it-IT" sz="2600" dirty="0" err="1"/>
              <a:t>E</a:t>
            </a:r>
            <a:r>
              <a:rPr lang="it-IT" sz="2600" baseline="-25000" dirty="0" err="1"/>
              <a:t>max</a:t>
            </a:r>
            <a:r>
              <a:rPr lang="it-IT" sz="2600" dirty="0"/>
              <a:t> </a:t>
            </a:r>
            <a:r>
              <a:rPr lang="en-US" sz="2600" dirty="0">
                <a:cs typeface="Arial" charset="0"/>
              </a:rPr>
              <a:t>~ 3 10</a:t>
            </a:r>
            <a:r>
              <a:rPr lang="en-US" sz="2600" baseline="30000" dirty="0">
                <a:cs typeface="Arial" charset="0"/>
              </a:rPr>
              <a:t>6</a:t>
            </a:r>
            <a:r>
              <a:rPr lang="en-US" sz="2600" dirty="0">
                <a:cs typeface="Arial" charset="0"/>
              </a:rPr>
              <a:t> V/m, </a:t>
            </a:r>
            <a:r>
              <a:rPr lang="en-US" sz="2600" dirty="0" err="1">
                <a:cs typeface="Arial" charset="0"/>
              </a:rPr>
              <a:t>vetro</a:t>
            </a:r>
            <a:r>
              <a:rPr lang="en-US" sz="2600" dirty="0">
                <a:cs typeface="Arial" charset="0"/>
              </a:rPr>
              <a:t> ~ 25-100 10</a:t>
            </a:r>
            <a:r>
              <a:rPr lang="en-US" sz="2600" baseline="30000" dirty="0">
                <a:cs typeface="Arial" charset="0"/>
              </a:rPr>
              <a:t>6</a:t>
            </a:r>
            <a:r>
              <a:rPr lang="en-US" sz="2600" dirty="0">
                <a:cs typeface="Arial" charset="0"/>
              </a:rPr>
              <a:t>  V/m, </a:t>
            </a:r>
            <a:r>
              <a:rPr lang="en-US" sz="2600" dirty="0" err="1">
                <a:cs typeface="Arial" charset="0"/>
              </a:rPr>
              <a:t>gomma</a:t>
            </a:r>
            <a:r>
              <a:rPr lang="en-US" sz="2600" dirty="0">
                <a:cs typeface="Arial" charset="0"/>
              </a:rPr>
              <a:t> ~ 20-40 10</a:t>
            </a:r>
            <a:r>
              <a:rPr lang="en-US" sz="2600" baseline="30000" dirty="0">
                <a:cs typeface="Arial" charset="0"/>
              </a:rPr>
              <a:t>6 </a:t>
            </a:r>
            <a:r>
              <a:rPr lang="en-US" sz="2600" dirty="0">
                <a:cs typeface="Arial" charset="0"/>
              </a:rPr>
              <a:t>V/m </a:t>
            </a:r>
            <a:r>
              <a:rPr lang="en-US" sz="2600" dirty="0">
                <a:solidFill>
                  <a:srgbClr val="CC3300"/>
                </a:solidFill>
                <a:cs typeface="Arial" charset="0"/>
              </a:rPr>
              <a:t>(</a:t>
            </a:r>
            <a:r>
              <a:rPr lang="en-US" sz="2600" dirty="0" err="1">
                <a:solidFill>
                  <a:srgbClr val="CC3300"/>
                </a:solidFill>
                <a:cs typeface="Arial" charset="0"/>
              </a:rPr>
              <a:t>rigidità</a:t>
            </a:r>
            <a:r>
              <a:rPr lang="en-US" sz="2600" dirty="0">
                <a:solidFill>
                  <a:srgbClr val="CC3300"/>
                </a:solidFill>
                <a:cs typeface="Arial" charset="0"/>
              </a:rPr>
              <a:t> </a:t>
            </a:r>
            <a:r>
              <a:rPr lang="en-US" sz="2600" dirty="0" err="1">
                <a:solidFill>
                  <a:srgbClr val="CC3300"/>
                </a:solidFill>
                <a:cs typeface="Arial" charset="0"/>
              </a:rPr>
              <a:t>dielettrica</a:t>
            </a:r>
            <a:r>
              <a:rPr lang="en-US" sz="2600" dirty="0">
                <a:solidFill>
                  <a:srgbClr val="CC3300"/>
                </a:solidFill>
                <a:cs typeface="Arial" charset="0"/>
              </a:rPr>
              <a:t>)</a:t>
            </a:r>
            <a:r>
              <a:rPr lang="en-US" sz="2600" dirty="0">
                <a:cs typeface="Arial" charset="0"/>
              </a:rPr>
              <a:t>                                                  [</a:t>
            </a:r>
            <a:r>
              <a:rPr lang="en-US" sz="2600" dirty="0" err="1">
                <a:cs typeface="Arial" charset="0"/>
              </a:rPr>
              <a:t>sulle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punte</a:t>
            </a:r>
            <a:r>
              <a:rPr lang="en-US" sz="2600" dirty="0">
                <a:cs typeface="Arial" charset="0"/>
              </a:rPr>
              <a:t> </a:t>
            </a:r>
            <a:r>
              <a:rPr lang="el-GR" sz="2600" dirty="0">
                <a:cs typeface="Arial" charset="0"/>
              </a:rPr>
              <a:t>σ</a:t>
            </a:r>
            <a:r>
              <a:rPr lang="it-IT" sz="2600" dirty="0">
                <a:cs typeface="Arial" charset="0"/>
              </a:rPr>
              <a:t> locale è maggiore, E è maggiore e la scarica avviene prima]</a:t>
            </a:r>
          </a:p>
          <a:p>
            <a:r>
              <a:rPr lang="it-IT" sz="2600" dirty="0">
                <a:cs typeface="Arial" charset="0"/>
              </a:rPr>
              <a:t>inserendo un dielettrico, la capacità del condensatore aumenta (ed aumenta anche la rigidità dielettrica), es. condensatore piano (vedi oltre per la </a:t>
            </a:r>
            <a:r>
              <a:rPr lang="it-IT" sz="2600" dirty="0" err="1" smtClean="0">
                <a:cs typeface="Arial" charset="0"/>
              </a:rPr>
              <a:t>dimostr</a:t>
            </a:r>
            <a:r>
              <a:rPr lang="it-IT" sz="2600" dirty="0" smtClean="0">
                <a:cs typeface="Arial" charset="0"/>
              </a:rPr>
              <a:t>. </a:t>
            </a:r>
            <a:r>
              <a:rPr lang="it-IT" sz="2600" dirty="0">
                <a:cs typeface="Arial" charset="0"/>
              </a:rPr>
              <a:t>che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r</a:t>
            </a:r>
            <a:r>
              <a:rPr lang="it-IT" sz="2600" dirty="0">
                <a:cs typeface="Arial" charset="0"/>
              </a:rPr>
              <a:t>&gt;1)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C =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dirty="0">
                <a:cs typeface="Arial" charset="0"/>
              </a:rPr>
              <a:t>A/d =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r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A/d =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r</a:t>
            </a:r>
            <a:r>
              <a:rPr lang="it-IT" sz="2600" dirty="0">
                <a:cs typeface="Arial" charset="0"/>
              </a:rPr>
              <a:t>C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                  (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r</a:t>
            </a:r>
            <a:r>
              <a:rPr lang="it-IT" sz="2600" dirty="0">
                <a:cs typeface="Arial" charset="0"/>
              </a:rPr>
              <a:t> &gt; 1)</a:t>
            </a:r>
            <a:endParaRPr lang="el-GR" sz="2600" dirty="0">
              <a:cs typeface="Arial" charset="0"/>
            </a:endParaRPr>
          </a:p>
          <a:p>
            <a:endParaRPr lang="el-GR" sz="2600" dirty="0">
              <a:cs typeface="Arial" charset="0"/>
            </a:endParaRPr>
          </a:p>
        </p:txBody>
      </p:sp>
      <p:sp>
        <p:nvSpPr>
          <p:cNvPr id="217092" name="AutoShape 4"/>
          <p:cNvSpPr>
            <a:spLocks noChangeArrowheads="1"/>
          </p:cNvSpPr>
          <p:nvPr/>
        </p:nvSpPr>
        <p:spPr bwMode="auto">
          <a:xfrm>
            <a:off x="3635375" y="2349500"/>
            <a:ext cx="719138" cy="360363"/>
          </a:xfrm>
          <a:prstGeom prst="right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EA3C-5E1D-4924-8A87-5930CF5518F2}" type="slidenum">
              <a:rPr lang="en-US"/>
              <a:pPr/>
              <a:t>23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Materiali immersi in </a:t>
            </a:r>
            <a:r>
              <a:rPr lang="it-IT" b="1"/>
              <a:t>E</a:t>
            </a:r>
            <a:r>
              <a:rPr lang="it-IT"/>
              <a:t> esterno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 dirty="0"/>
              <a:t>conduttori / metalli: all’interno                                        il campo </a:t>
            </a:r>
            <a:r>
              <a:rPr lang="it-IT" sz="2600" b="1" dirty="0"/>
              <a:t>E</a:t>
            </a:r>
            <a:r>
              <a:rPr lang="it-IT" sz="2600" dirty="0"/>
              <a:t> + </a:t>
            </a:r>
            <a:r>
              <a:rPr lang="it-IT" sz="2600" b="1" dirty="0"/>
              <a:t>E</a:t>
            </a:r>
            <a:r>
              <a:rPr lang="it-IT" sz="2600" b="1" baseline="-25000" dirty="0"/>
              <a:t>i</a:t>
            </a:r>
            <a:r>
              <a:rPr lang="it-IT" sz="2600" dirty="0"/>
              <a:t>(indotto) = 0</a:t>
            </a:r>
          </a:p>
          <a:p>
            <a:endParaRPr lang="it-IT" sz="2600" dirty="0"/>
          </a:p>
        </p:txBody>
      </p:sp>
      <p:pic>
        <p:nvPicPr>
          <p:cNvPr id="218116" name="Picture 4" descr="img1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25538"/>
            <a:ext cx="3662363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8" name="Picture 6" descr="img1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46529"/>
            <a:ext cx="6754813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042988" y="4508500"/>
            <a:ext cx="1655762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rgbClr val="990099"/>
                </a:solidFill>
              </a:rPr>
              <a:t>E</a:t>
            </a:r>
            <a:r>
              <a:rPr lang="it-IT">
                <a:solidFill>
                  <a:srgbClr val="990099"/>
                </a:solidFill>
              </a:rPr>
              <a:t> = 0</a:t>
            </a: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323850" y="5468938"/>
            <a:ext cx="8294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400"/>
              <a:t>il dipolo indotto produce un campo </a:t>
            </a:r>
            <a:r>
              <a:rPr lang="it-IT" sz="2400" b="1"/>
              <a:t>E</a:t>
            </a:r>
            <a:r>
              <a:rPr lang="it-IT" sz="2400" b="1" baseline="-25000"/>
              <a:t>i</a:t>
            </a:r>
            <a:r>
              <a:rPr lang="it-IT" sz="2400"/>
              <a:t> in verso opposto ad </a:t>
            </a:r>
            <a:r>
              <a:rPr lang="it-IT" sz="2400" b="1"/>
              <a:t>E</a:t>
            </a:r>
            <a:r>
              <a:rPr lang="it-IT" sz="2400"/>
              <a:t>,</a:t>
            </a:r>
          </a:p>
          <a:p>
            <a:pPr algn="l"/>
            <a:r>
              <a:rPr lang="it-IT" sz="2400"/>
              <a:t>il campo risultante è ridotto rispetto a </a:t>
            </a:r>
            <a:r>
              <a:rPr lang="it-IT" sz="2400" b="1"/>
              <a:t>E</a:t>
            </a:r>
            <a:r>
              <a:rPr lang="it-IT" sz="2400"/>
              <a:t>   </a:t>
            </a:r>
          </a:p>
        </p:txBody>
      </p:sp>
      <p:sp>
        <p:nvSpPr>
          <p:cNvPr id="218122" name="Text Box 10"/>
          <p:cNvSpPr txBox="1">
            <a:spLocks noChangeArrowheads="1"/>
          </p:cNvSpPr>
          <p:nvPr/>
        </p:nvSpPr>
        <p:spPr bwMode="auto">
          <a:xfrm>
            <a:off x="8388350" y="1125538"/>
            <a:ext cx="412750" cy="427037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200">
                <a:solidFill>
                  <a:srgbClr val="CC00FF"/>
                </a:solidFill>
              </a:rPr>
              <a:t>E</a:t>
            </a:r>
            <a:r>
              <a:rPr lang="it-IT" sz="2200" baseline="-25000">
                <a:solidFill>
                  <a:srgbClr val="CC00FF"/>
                </a:solidFill>
              </a:rPr>
              <a:t>i</a:t>
            </a:r>
          </a:p>
        </p:txBody>
      </p:sp>
      <p:sp>
        <p:nvSpPr>
          <p:cNvPr id="218123" name="Line 11"/>
          <p:cNvSpPr>
            <a:spLocks noChangeShapeType="1"/>
          </p:cNvSpPr>
          <p:nvPr/>
        </p:nvSpPr>
        <p:spPr bwMode="auto">
          <a:xfrm>
            <a:off x="8459788" y="1125538"/>
            <a:ext cx="288925" cy="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43325" y="2850302"/>
            <a:ext cx="3425939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err="1" smtClean="0"/>
              <a:t>molecole</a:t>
            </a:r>
            <a:r>
              <a:rPr lang="en-US" sz="2600" dirty="0" smtClean="0"/>
              <a:t> non </a:t>
            </a:r>
            <a:r>
              <a:rPr lang="en-US" sz="2600" dirty="0" err="1" smtClean="0"/>
              <a:t>polari</a:t>
            </a: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ED6F-3575-41EF-A06A-1D553B2DE82A}" type="slidenum">
              <a:rPr lang="en-US"/>
              <a:pPr/>
              <a:t>24</a:t>
            </a:fld>
            <a:endParaRPr lang="en-US"/>
          </a:p>
        </p:txBody>
      </p:sp>
      <p:pic>
        <p:nvPicPr>
          <p:cNvPr id="219141" name="Picture 5" descr="img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860800"/>
            <a:ext cx="6265863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Materiali in </a:t>
            </a:r>
            <a:r>
              <a:rPr lang="it-IT" b="1"/>
              <a:t>E</a:t>
            </a:r>
            <a:r>
              <a:rPr lang="it-IT"/>
              <a:t> esterno (2)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2089150" cy="5184775"/>
          </a:xfrm>
        </p:spPr>
        <p:txBody>
          <a:bodyPr/>
          <a:lstStyle/>
          <a:p>
            <a:r>
              <a:rPr lang="it-IT" sz="2400">
                <a:solidFill>
                  <a:srgbClr val="990099"/>
                </a:solidFill>
              </a:rPr>
              <a:t>molecole non polari (continua)</a:t>
            </a:r>
          </a:p>
          <a:p>
            <a:endParaRPr lang="it-IT" sz="2400">
              <a:solidFill>
                <a:srgbClr val="990099"/>
              </a:solidFill>
            </a:endParaRPr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pPr>
              <a:spcBef>
                <a:spcPct val="100000"/>
              </a:spcBef>
            </a:pPr>
            <a:r>
              <a:rPr lang="it-IT" sz="2400">
                <a:solidFill>
                  <a:srgbClr val="FF3300"/>
                </a:solidFill>
              </a:rPr>
              <a:t>molecole polari con dipoli permanenti</a:t>
            </a:r>
          </a:p>
        </p:txBody>
      </p:sp>
      <p:pic>
        <p:nvPicPr>
          <p:cNvPr id="219140" name="Picture 4" descr="img1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81075"/>
            <a:ext cx="6264275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AB80-7618-46A4-8B49-9738FC36D845}" type="slidenum">
              <a:rPr lang="en-US"/>
              <a:pPr/>
              <a:t>25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Dielettrici in un campo esterno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13787" cy="5184775"/>
          </a:xfrm>
        </p:spPr>
        <p:txBody>
          <a:bodyPr/>
          <a:lstStyle/>
          <a:p>
            <a:r>
              <a:rPr lang="it-IT" sz="2600" dirty="0"/>
              <a:t>dielettrici / </a:t>
            </a:r>
            <a:r>
              <a:rPr lang="en-US" sz="2600" dirty="0" err="1">
                <a:cs typeface="Arial" charset="0"/>
              </a:rPr>
              <a:t>isolanti</a:t>
            </a:r>
            <a:r>
              <a:rPr lang="en-US" sz="2600" dirty="0">
                <a:cs typeface="Arial" charset="0"/>
              </a:rPr>
              <a:t>: </a:t>
            </a:r>
            <a:r>
              <a:rPr lang="en-US" sz="2600" b="1" dirty="0">
                <a:cs typeface="Arial" charset="0"/>
              </a:rPr>
              <a:t>E’</a:t>
            </a:r>
            <a:r>
              <a:rPr lang="en-US" sz="2600" dirty="0">
                <a:cs typeface="Arial" charset="0"/>
              </a:rPr>
              <a:t> = </a:t>
            </a:r>
            <a:r>
              <a:rPr lang="en-US" sz="2600" b="1" dirty="0" err="1">
                <a:cs typeface="Arial" charset="0"/>
              </a:rPr>
              <a:t>E</a:t>
            </a:r>
            <a:r>
              <a:rPr lang="en-US" sz="2600" dirty="0" err="1">
                <a:cs typeface="Arial" charset="0"/>
              </a:rPr>
              <a:t>+</a:t>
            </a:r>
            <a:r>
              <a:rPr lang="en-US" sz="2600" b="1" dirty="0" err="1">
                <a:cs typeface="Arial" charset="0"/>
              </a:rPr>
              <a:t>E</a:t>
            </a:r>
            <a:r>
              <a:rPr lang="en-US" sz="2600" b="1" baseline="-25000" dirty="0" err="1">
                <a:cs typeface="Arial" charset="0"/>
              </a:rPr>
              <a:t>i</a:t>
            </a:r>
            <a:r>
              <a:rPr lang="en-US" sz="2600" dirty="0">
                <a:cs typeface="Arial" charset="0"/>
              </a:rPr>
              <a:t>;     E’ = E–</a:t>
            </a:r>
            <a:r>
              <a:rPr lang="en-US" sz="2600" dirty="0" err="1">
                <a:cs typeface="Arial" charset="0"/>
              </a:rPr>
              <a:t>E</a:t>
            </a:r>
            <a:r>
              <a:rPr lang="en-US" sz="2600" baseline="-25000" dirty="0" err="1">
                <a:cs typeface="Arial" charset="0"/>
              </a:rPr>
              <a:t>i</a:t>
            </a:r>
            <a:r>
              <a:rPr lang="en-US" sz="2600" dirty="0">
                <a:cs typeface="Arial" charset="0"/>
              </a:rPr>
              <a:t> = E/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r</a:t>
            </a:r>
            <a:r>
              <a:rPr lang="it-IT" sz="2600" dirty="0">
                <a:cs typeface="Arial" charset="0"/>
              </a:rPr>
              <a:t> </a:t>
            </a:r>
            <a:r>
              <a:rPr lang="en-US" sz="2600" dirty="0">
                <a:cs typeface="Arial" charset="0"/>
              </a:rPr>
              <a:t>&lt; E</a:t>
            </a:r>
          </a:p>
          <a:p>
            <a:endParaRPr lang="en-US" sz="2600" dirty="0">
              <a:cs typeface="Arial" charset="0"/>
            </a:endParaRPr>
          </a:p>
          <a:p>
            <a:pPr marL="0" indent="0">
              <a:buNone/>
            </a:pPr>
            <a:endParaRPr lang="en-US" sz="2600" dirty="0">
              <a:cs typeface="Arial" charset="0"/>
            </a:endParaRPr>
          </a:p>
          <a:p>
            <a:endParaRPr lang="en-US" sz="2600" dirty="0">
              <a:cs typeface="Arial" charset="0"/>
            </a:endParaRPr>
          </a:p>
          <a:p>
            <a:endParaRPr lang="en-US" sz="2600" dirty="0">
              <a:cs typeface="Arial" charset="0"/>
            </a:endParaRPr>
          </a:p>
          <a:p>
            <a:endParaRPr lang="en-US" sz="2600" dirty="0">
              <a:cs typeface="Arial" charset="0"/>
            </a:endParaRPr>
          </a:p>
          <a:p>
            <a:endParaRPr lang="en-US" sz="2600" dirty="0">
              <a:cs typeface="Arial" charset="0"/>
            </a:endParaRPr>
          </a:p>
          <a:p>
            <a:endParaRPr lang="en-US" sz="2600" dirty="0">
              <a:cs typeface="Arial" charset="0"/>
            </a:endParaRPr>
          </a:p>
          <a:p>
            <a:pPr>
              <a:spcBef>
                <a:spcPct val="69000"/>
              </a:spcBef>
              <a:buFontTx/>
              <a:buNone/>
            </a:pPr>
            <a:r>
              <a:rPr lang="en-US" sz="2600" dirty="0">
                <a:cs typeface="Arial" charset="0"/>
              </a:rPr>
              <a:t>	V’ = </a:t>
            </a:r>
            <a:r>
              <a:rPr lang="en-US" sz="2600" dirty="0" err="1">
                <a:cs typeface="Arial" charset="0"/>
              </a:rPr>
              <a:t>E’d</a:t>
            </a:r>
            <a:r>
              <a:rPr lang="en-US" sz="2600" dirty="0">
                <a:cs typeface="Arial" charset="0"/>
              </a:rPr>
              <a:t> = Ed/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r</a:t>
            </a:r>
            <a:r>
              <a:rPr lang="it-IT" sz="2600" dirty="0">
                <a:cs typeface="Arial" charset="0"/>
              </a:rPr>
              <a:t> = V/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r</a:t>
            </a:r>
            <a:r>
              <a:rPr lang="en-US" sz="2600" dirty="0">
                <a:cs typeface="Arial" charset="0"/>
              </a:rPr>
              <a:t>                       (q = cost)</a:t>
            </a:r>
          </a:p>
          <a:p>
            <a:pPr>
              <a:buFontTx/>
              <a:buNone/>
            </a:pPr>
            <a:r>
              <a:rPr lang="en-US" sz="2600" dirty="0">
                <a:cs typeface="Arial" charset="0"/>
              </a:rPr>
              <a:t>	C’ = q/V’ =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 err="1">
                <a:cs typeface="Arial" charset="0"/>
              </a:rPr>
              <a:t>r</a:t>
            </a:r>
            <a:r>
              <a:rPr lang="it-IT" sz="2600" dirty="0" err="1">
                <a:cs typeface="Arial" charset="0"/>
              </a:rPr>
              <a:t>q</a:t>
            </a:r>
            <a:r>
              <a:rPr lang="it-IT" sz="2600" dirty="0">
                <a:cs typeface="Arial" charset="0"/>
              </a:rPr>
              <a:t>/V =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 err="1">
                <a:cs typeface="Arial" charset="0"/>
              </a:rPr>
              <a:t>r</a:t>
            </a:r>
            <a:r>
              <a:rPr lang="it-IT" sz="2600" dirty="0" err="1">
                <a:cs typeface="Arial" charset="0"/>
              </a:rPr>
              <a:t>C</a:t>
            </a:r>
            <a:r>
              <a:rPr lang="it-IT" dirty="0">
                <a:cs typeface="Arial" charset="0"/>
              </a:rPr>
              <a:t>    </a:t>
            </a:r>
            <a:r>
              <a:rPr lang="it-IT" sz="2000" dirty="0">
                <a:solidFill>
                  <a:srgbClr val="996633"/>
                </a:solidFill>
                <a:cs typeface="Arial" charset="0"/>
              </a:rPr>
              <a:t>inserendo un dielettrico C aumenta</a:t>
            </a:r>
            <a:endParaRPr lang="el-GR" sz="2000" dirty="0">
              <a:solidFill>
                <a:srgbClr val="996633"/>
              </a:solidFill>
              <a:cs typeface="Arial" charset="0"/>
            </a:endParaRPr>
          </a:p>
        </p:txBody>
      </p:sp>
      <p:pic>
        <p:nvPicPr>
          <p:cNvPr id="220164" name="Picture 4" descr="img1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450012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2463800" y="4148138"/>
            <a:ext cx="184150" cy="2143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800"/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5795963" y="4221163"/>
            <a:ext cx="184150" cy="2143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800"/>
          </a:p>
        </p:txBody>
      </p:sp>
      <p:sp>
        <p:nvSpPr>
          <p:cNvPr id="220167" name="AutoShape 7"/>
          <p:cNvSpPr>
            <a:spLocks noChangeArrowheads="1"/>
          </p:cNvSpPr>
          <p:nvPr/>
        </p:nvSpPr>
        <p:spPr bwMode="auto">
          <a:xfrm>
            <a:off x="3224213" y="1662113"/>
            <a:ext cx="647700" cy="4318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6588125" y="3716338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 i="1">
                <a:solidFill>
                  <a:srgbClr val="996633"/>
                </a:solidFill>
              </a:rPr>
              <a:t>mezzi</a:t>
            </a:r>
          </a:p>
        </p:txBody>
      </p: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6488113" y="3598863"/>
            <a:ext cx="184150" cy="2143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800"/>
          </a:p>
        </p:txBody>
      </p:sp>
      <p:sp>
        <p:nvSpPr>
          <p:cNvPr id="220170" name="Line 10"/>
          <p:cNvSpPr>
            <a:spLocks noChangeShapeType="1"/>
          </p:cNvSpPr>
          <p:nvPr/>
        </p:nvSpPr>
        <p:spPr bwMode="auto">
          <a:xfrm>
            <a:off x="3419475" y="10890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171" name="Line 11"/>
          <p:cNvSpPr>
            <a:spLocks noChangeShapeType="1"/>
          </p:cNvSpPr>
          <p:nvPr/>
        </p:nvSpPr>
        <p:spPr bwMode="auto">
          <a:xfrm>
            <a:off x="4067175" y="10890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172" name="Line 12"/>
          <p:cNvSpPr>
            <a:spLocks noChangeShapeType="1"/>
          </p:cNvSpPr>
          <p:nvPr/>
        </p:nvSpPr>
        <p:spPr bwMode="auto">
          <a:xfrm>
            <a:off x="4500563" y="10890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701148" y="1477903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 - </a:t>
            </a:r>
            <a:r>
              <a:rPr lang="en-US" dirty="0" err="1" smtClean="0"/>
              <a:t>indotto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2F90-863B-4291-9AD9-BFC96F7A6C2B}" type="slidenum">
              <a:rPr lang="en-US"/>
              <a:pPr/>
              <a:t>26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costante dielettrica relativa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il dielettrico aumenta C ed aumenta la rigidità dielettrica (da 10</a:t>
            </a:r>
            <a:r>
              <a:rPr lang="it-IT" sz="2600">
                <a:cs typeface="Arial" charset="0"/>
              </a:rPr>
              <a:t> a 100 volte)</a:t>
            </a:r>
            <a:r>
              <a:rPr lang="it-IT" sz="2600"/>
              <a:t>                                                es. mica   </a:t>
            </a:r>
            <a:r>
              <a:rPr lang="el-GR" sz="2600">
                <a:cs typeface="Arial" charset="0"/>
              </a:rPr>
              <a:t>ε</a:t>
            </a:r>
            <a:r>
              <a:rPr lang="it-IT" sz="2600" baseline="-25000">
                <a:cs typeface="Arial" charset="0"/>
              </a:rPr>
              <a:t>r</a:t>
            </a:r>
            <a:r>
              <a:rPr lang="it-IT" sz="2600">
                <a:cs typeface="Arial" charset="0"/>
              </a:rPr>
              <a:t> = 7.0   E</a:t>
            </a:r>
            <a:r>
              <a:rPr lang="it-IT" sz="2600" baseline="-25000">
                <a:cs typeface="Arial" charset="0"/>
              </a:rPr>
              <a:t>max</a:t>
            </a:r>
            <a:r>
              <a:rPr lang="it-IT" sz="2600">
                <a:cs typeface="Arial" charset="0"/>
              </a:rPr>
              <a:t> </a:t>
            </a:r>
            <a:r>
              <a:rPr lang="en-US" sz="2600">
                <a:cs typeface="Arial" charset="0"/>
              </a:rPr>
              <a:t>~ 50–120 10</a:t>
            </a:r>
            <a:r>
              <a:rPr lang="en-US" sz="2600" baseline="30000">
                <a:cs typeface="Arial" charset="0"/>
              </a:rPr>
              <a:t>6</a:t>
            </a:r>
            <a:r>
              <a:rPr lang="en-US" sz="2600">
                <a:cs typeface="Arial" charset="0"/>
              </a:rPr>
              <a:t> V/m         kapton     </a:t>
            </a:r>
            <a:r>
              <a:rPr lang="el-GR" sz="2600">
                <a:cs typeface="Arial" charset="0"/>
              </a:rPr>
              <a:t>ε</a:t>
            </a:r>
            <a:r>
              <a:rPr lang="it-IT" sz="2600" baseline="-25000">
                <a:cs typeface="Arial" charset="0"/>
              </a:rPr>
              <a:t>r</a:t>
            </a:r>
            <a:r>
              <a:rPr lang="it-IT" sz="2600">
                <a:cs typeface="Arial" charset="0"/>
              </a:rPr>
              <a:t> </a:t>
            </a:r>
            <a:r>
              <a:rPr lang="en-US" sz="2600">
                <a:cs typeface="Arial" charset="0"/>
              </a:rPr>
              <a:t>~ 7      E</a:t>
            </a:r>
            <a:r>
              <a:rPr lang="en-US" sz="2600" baseline="-25000">
                <a:cs typeface="Arial" charset="0"/>
              </a:rPr>
              <a:t>max</a:t>
            </a:r>
            <a:r>
              <a:rPr lang="en-US" sz="2600">
                <a:cs typeface="Arial" charset="0"/>
              </a:rPr>
              <a:t> ~ 300 10</a:t>
            </a:r>
            <a:r>
              <a:rPr lang="en-US" sz="2600" baseline="30000">
                <a:cs typeface="Arial" charset="0"/>
              </a:rPr>
              <a:t>6</a:t>
            </a:r>
            <a:r>
              <a:rPr lang="en-US" sz="2600">
                <a:cs typeface="Arial" charset="0"/>
              </a:rPr>
              <a:t> V/m</a:t>
            </a:r>
          </a:p>
          <a:p>
            <a:r>
              <a:rPr lang="en-US" sz="2600">
                <a:cs typeface="Arial" charset="0"/>
              </a:rPr>
              <a:t>altri materiali                                                   polietilene  </a:t>
            </a:r>
            <a:r>
              <a:rPr lang="el-GR" sz="2600">
                <a:cs typeface="Arial" charset="0"/>
              </a:rPr>
              <a:t>ε</a:t>
            </a:r>
            <a:r>
              <a:rPr lang="it-IT" sz="2600" baseline="-25000">
                <a:cs typeface="Arial" charset="0"/>
              </a:rPr>
              <a:t>r</a:t>
            </a:r>
            <a:r>
              <a:rPr lang="it-IT" sz="2600">
                <a:cs typeface="Arial" charset="0"/>
              </a:rPr>
              <a:t> = 2.3; aria   </a:t>
            </a:r>
            <a:r>
              <a:rPr lang="el-GR" sz="2600">
                <a:cs typeface="Arial" charset="0"/>
              </a:rPr>
              <a:t>ε</a:t>
            </a:r>
            <a:r>
              <a:rPr lang="it-IT" sz="2600" baseline="-25000">
                <a:cs typeface="Arial" charset="0"/>
              </a:rPr>
              <a:t>r</a:t>
            </a:r>
            <a:r>
              <a:rPr lang="it-IT" sz="2600">
                <a:cs typeface="Arial" charset="0"/>
              </a:rPr>
              <a:t> = 1.00059  (</a:t>
            </a:r>
            <a:r>
              <a:rPr lang="el-GR" sz="2600">
                <a:cs typeface="Arial" charset="0"/>
              </a:rPr>
              <a:t>ε</a:t>
            </a:r>
            <a:r>
              <a:rPr lang="it-IT" sz="2600">
                <a:cs typeface="Arial" charset="0"/>
              </a:rPr>
              <a:t> </a:t>
            </a:r>
            <a:r>
              <a:rPr lang="en-US" sz="2600">
                <a:cs typeface="Arial" charset="0"/>
              </a:rPr>
              <a:t>~ </a:t>
            </a:r>
            <a:r>
              <a:rPr lang="el-GR" sz="2600">
                <a:cs typeface="Arial" charset="0"/>
              </a:rPr>
              <a:t>ε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);      H</a:t>
            </a:r>
            <a:r>
              <a:rPr lang="it-IT" sz="2600" baseline="-25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O  </a:t>
            </a:r>
            <a:r>
              <a:rPr lang="el-GR" sz="2600">
                <a:cs typeface="Arial" charset="0"/>
              </a:rPr>
              <a:t>ε</a:t>
            </a:r>
            <a:r>
              <a:rPr lang="it-IT" sz="2600" baseline="-25000">
                <a:cs typeface="Arial" charset="0"/>
              </a:rPr>
              <a:t>r </a:t>
            </a:r>
            <a:r>
              <a:rPr lang="it-IT" sz="2600">
                <a:cs typeface="Arial" charset="0"/>
              </a:rPr>
              <a:t>= 81</a:t>
            </a:r>
          </a:p>
          <a:p>
            <a:r>
              <a:rPr lang="it-IT" sz="2600">
                <a:cs typeface="Arial" charset="0"/>
              </a:rPr>
              <a:t>la grande costante dielettrica dell’acqua favorisce la dissociazione dei composti ionici (al suo interno il campo è fortemente ridotto)</a:t>
            </a:r>
          </a:p>
          <a:p>
            <a:r>
              <a:rPr lang="it-IT" sz="2600">
                <a:cs typeface="Arial" charset="0"/>
              </a:rPr>
              <a:t>eserc.: 10x10x0.01 cm</a:t>
            </a:r>
            <a:r>
              <a:rPr lang="it-IT" sz="2600" baseline="30000">
                <a:cs typeface="Arial" charset="0"/>
              </a:rPr>
              <a:t>3</a:t>
            </a:r>
            <a:r>
              <a:rPr lang="it-IT" sz="2600">
                <a:cs typeface="Arial" charset="0"/>
              </a:rPr>
              <a:t> in aria                                     C = </a:t>
            </a:r>
            <a:r>
              <a:rPr lang="el-GR" sz="2600">
                <a:cs typeface="Arial" charset="0"/>
              </a:rPr>
              <a:t>ε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A/d = 8.85x10</a:t>
            </a:r>
            <a:r>
              <a:rPr lang="it-IT" sz="2600" baseline="30000">
                <a:cs typeface="Arial" charset="0"/>
              </a:rPr>
              <a:t>-12</a:t>
            </a:r>
            <a:r>
              <a:rPr lang="it-IT" sz="2600">
                <a:cs typeface="Arial" charset="0"/>
              </a:rPr>
              <a:t>x10</a:t>
            </a:r>
            <a:r>
              <a:rPr lang="it-IT" sz="2600" baseline="30000">
                <a:cs typeface="Arial" charset="0"/>
              </a:rPr>
              <a:t>-2</a:t>
            </a:r>
            <a:r>
              <a:rPr lang="it-IT" sz="2600">
                <a:cs typeface="Arial" charset="0"/>
              </a:rPr>
              <a:t>/10</a:t>
            </a:r>
            <a:r>
              <a:rPr lang="it-IT" sz="2600" baseline="30000">
                <a:cs typeface="Arial" charset="0"/>
              </a:rPr>
              <a:t>-4</a:t>
            </a:r>
            <a:r>
              <a:rPr lang="it-IT" sz="2600">
                <a:cs typeface="Arial" charset="0"/>
              </a:rPr>
              <a:t> = 885 pF       V</a:t>
            </a:r>
            <a:r>
              <a:rPr lang="it-IT" sz="2600" baseline="-25000">
                <a:cs typeface="Arial" charset="0"/>
              </a:rPr>
              <a:t>max</a:t>
            </a:r>
            <a:r>
              <a:rPr lang="it-IT" sz="2600">
                <a:cs typeface="Arial" charset="0"/>
              </a:rPr>
              <a:t> = ?</a:t>
            </a:r>
            <a:endParaRPr lang="el-GR" sz="2600">
              <a:cs typeface="Arial" charset="0"/>
            </a:endParaRP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7380288" y="6165850"/>
            <a:ext cx="84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66"/>
                </a:solidFill>
              </a:rPr>
              <a:t>300 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EC75-45B4-44DF-BE9B-DD1B00960345}" type="slidenum">
              <a:rPr lang="en-US"/>
              <a:pPr/>
              <a:t>27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Condensatori in parallelo ed in serie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 dirty="0">
                <a:solidFill>
                  <a:srgbClr val="CC0000"/>
                </a:solidFill>
              </a:rPr>
              <a:t>parallelo</a:t>
            </a:r>
            <a:r>
              <a:rPr lang="it-IT" sz="2600" dirty="0"/>
              <a:t>:  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V = V</a:t>
            </a:r>
            <a:r>
              <a:rPr lang="it-IT" sz="2600" baseline="-25000" dirty="0">
                <a:cs typeface="Arial" charset="0"/>
              </a:rPr>
              <a:t>a</a:t>
            </a:r>
            <a:r>
              <a:rPr lang="it-IT" sz="2600" dirty="0">
                <a:cs typeface="Arial" charset="0"/>
              </a:rPr>
              <a:t>-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b</a:t>
            </a:r>
            <a:r>
              <a:rPr lang="it-IT" sz="2600" dirty="0">
                <a:cs typeface="Arial" charset="0"/>
              </a:rPr>
              <a:t> è lo stesso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q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it-IT" sz="2600" dirty="0">
                <a:cs typeface="Arial" charset="0"/>
              </a:rPr>
              <a:t> = C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V; q</a:t>
            </a:r>
            <a:r>
              <a:rPr lang="it-IT" sz="2600" baseline="-25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 = C</a:t>
            </a:r>
            <a:r>
              <a:rPr lang="it-IT" sz="2600" baseline="-25000" dirty="0">
                <a:cs typeface="Arial" charset="0"/>
              </a:rPr>
              <a:t>2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V; </a:t>
            </a:r>
            <a:r>
              <a:rPr lang="it-IT" sz="2600" dirty="0" err="1">
                <a:cs typeface="Arial" charset="0"/>
              </a:rPr>
              <a:t>q</a:t>
            </a:r>
            <a:r>
              <a:rPr lang="it-IT" sz="2600" baseline="-25000" dirty="0" err="1">
                <a:cs typeface="Arial" charset="0"/>
              </a:rPr>
              <a:t>n</a:t>
            </a:r>
            <a:r>
              <a:rPr lang="it-IT" sz="2600" dirty="0">
                <a:cs typeface="Arial" charset="0"/>
              </a:rPr>
              <a:t> = </a:t>
            </a:r>
            <a:r>
              <a:rPr lang="it-IT" sz="2600" dirty="0" err="1">
                <a:cs typeface="Arial" charset="0"/>
              </a:rPr>
              <a:t>C</a:t>
            </a:r>
            <a:r>
              <a:rPr lang="it-IT" sz="2600" baseline="-25000" dirty="0" err="1">
                <a:cs typeface="Arial" charset="0"/>
              </a:rPr>
              <a:t>n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V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it-IT" sz="2600" dirty="0" err="1">
                <a:cs typeface="Arial" charset="0"/>
              </a:rPr>
              <a:t>q</a:t>
            </a:r>
            <a:r>
              <a:rPr lang="it-IT" sz="2600" baseline="-25000" dirty="0" err="1">
                <a:cs typeface="Arial" charset="0"/>
              </a:rPr>
              <a:t>tot</a:t>
            </a:r>
            <a:r>
              <a:rPr lang="it-IT" sz="2600" dirty="0">
                <a:cs typeface="Arial" charset="0"/>
              </a:rPr>
              <a:t> = q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it-IT" sz="2600" dirty="0">
                <a:cs typeface="Arial" charset="0"/>
              </a:rPr>
              <a:t> + q</a:t>
            </a:r>
            <a:r>
              <a:rPr lang="it-IT" sz="2600" baseline="-25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 + ... + </a:t>
            </a:r>
            <a:r>
              <a:rPr lang="it-IT" sz="2600" dirty="0" err="1">
                <a:cs typeface="Arial" charset="0"/>
              </a:rPr>
              <a:t>q</a:t>
            </a:r>
            <a:r>
              <a:rPr lang="it-IT" sz="2600" baseline="-25000" dirty="0" err="1">
                <a:cs typeface="Arial" charset="0"/>
              </a:rPr>
              <a:t>n</a:t>
            </a:r>
            <a:r>
              <a:rPr lang="it-IT" sz="2600" dirty="0">
                <a:cs typeface="Arial" charset="0"/>
              </a:rPr>
              <a:t> =                                                       = (C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it-IT" sz="2600" dirty="0">
                <a:cs typeface="Arial" charset="0"/>
              </a:rPr>
              <a:t>+C</a:t>
            </a:r>
            <a:r>
              <a:rPr lang="it-IT" sz="2600" baseline="-25000" dirty="0">
                <a:cs typeface="Arial" charset="0"/>
              </a:rPr>
              <a:t>2 </a:t>
            </a:r>
            <a:r>
              <a:rPr lang="it-IT" sz="2600" dirty="0">
                <a:cs typeface="Arial" charset="0"/>
              </a:rPr>
              <a:t>+ ... + </a:t>
            </a:r>
            <a:r>
              <a:rPr lang="it-IT" sz="2600" dirty="0" err="1">
                <a:cs typeface="Arial" charset="0"/>
              </a:rPr>
              <a:t>C</a:t>
            </a:r>
            <a:r>
              <a:rPr lang="it-IT" sz="2600" baseline="-25000" dirty="0" err="1">
                <a:cs typeface="Arial" charset="0"/>
              </a:rPr>
              <a:t>n</a:t>
            </a:r>
            <a:r>
              <a:rPr lang="it-IT" sz="2600" dirty="0">
                <a:cs typeface="Arial" charset="0"/>
              </a:rPr>
              <a:t>)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V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	</a:t>
            </a:r>
            <a:r>
              <a:rPr lang="it-IT" sz="2600" dirty="0" err="1">
                <a:solidFill>
                  <a:srgbClr val="CC0000"/>
                </a:solidFill>
                <a:cs typeface="Arial" charset="0"/>
              </a:rPr>
              <a:t>C</a:t>
            </a:r>
            <a:r>
              <a:rPr lang="it-IT" sz="2600" baseline="-25000" dirty="0" err="1">
                <a:solidFill>
                  <a:srgbClr val="CC0000"/>
                </a:solidFill>
                <a:cs typeface="Arial" charset="0"/>
              </a:rPr>
              <a:t>eq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 = C</a:t>
            </a:r>
            <a:r>
              <a:rPr lang="it-IT" sz="2600" baseline="-25000" dirty="0">
                <a:solidFill>
                  <a:srgbClr val="CC0000"/>
                </a:solidFill>
                <a:cs typeface="Arial" charset="0"/>
              </a:rPr>
              <a:t>1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 + C</a:t>
            </a:r>
            <a:r>
              <a:rPr lang="it-IT" sz="2600" baseline="-25000" dirty="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 + ... + </a:t>
            </a:r>
            <a:r>
              <a:rPr lang="it-IT" sz="2600" dirty="0" err="1">
                <a:solidFill>
                  <a:srgbClr val="CC0000"/>
                </a:solidFill>
                <a:cs typeface="Arial" charset="0"/>
              </a:rPr>
              <a:t>C</a:t>
            </a:r>
            <a:r>
              <a:rPr lang="it-IT" sz="2600" baseline="-25000" dirty="0" err="1">
                <a:solidFill>
                  <a:srgbClr val="CC0000"/>
                </a:solidFill>
                <a:cs typeface="Arial" charset="0"/>
              </a:rPr>
              <a:t>n</a:t>
            </a:r>
            <a:r>
              <a:rPr lang="it-IT" sz="2600" dirty="0">
                <a:cs typeface="Arial" charset="0"/>
              </a:rPr>
              <a:t> </a:t>
            </a:r>
          </a:p>
          <a:p>
            <a:r>
              <a:rPr lang="it-IT" sz="2600" dirty="0">
                <a:solidFill>
                  <a:srgbClr val="CC0000"/>
                </a:solidFill>
                <a:cs typeface="Arial" charset="0"/>
              </a:rPr>
              <a:t>serie</a:t>
            </a:r>
            <a:r>
              <a:rPr lang="it-IT" sz="2600" dirty="0">
                <a:cs typeface="Arial" charset="0"/>
              </a:rPr>
              <a:t>: q è la stessa, ossia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(V</a:t>
            </a:r>
            <a:r>
              <a:rPr lang="it-IT" sz="2600" baseline="-25000" dirty="0">
                <a:cs typeface="Arial" charset="0"/>
              </a:rPr>
              <a:t>a</a:t>
            </a:r>
            <a:r>
              <a:rPr lang="it-IT" sz="2600" dirty="0">
                <a:cs typeface="Arial" charset="0"/>
              </a:rPr>
              <a:t>-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b</a:t>
            </a:r>
            <a:r>
              <a:rPr lang="it-IT" sz="2600" dirty="0">
                <a:cs typeface="Arial" charset="0"/>
              </a:rPr>
              <a:t>)=q/C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it-IT" sz="2600" dirty="0">
                <a:cs typeface="Arial" charset="0"/>
              </a:rPr>
              <a:t>;  (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b</a:t>
            </a:r>
            <a:r>
              <a:rPr lang="it-IT" sz="2600" dirty="0" err="1">
                <a:cs typeface="Arial" charset="0"/>
              </a:rPr>
              <a:t>-V</a:t>
            </a:r>
            <a:r>
              <a:rPr lang="it-IT" sz="2600" baseline="-25000" dirty="0" err="1">
                <a:cs typeface="Arial" charset="0"/>
              </a:rPr>
              <a:t>c</a:t>
            </a:r>
            <a:r>
              <a:rPr lang="it-IT" sz="2600" dirty="0">
                <a:cs typeface="Arial" charset="0"/>
              </a:rPr>
              <a:t>)=q/C</a:t>
            </a:r>
            <a:r>
              <a:rPr lang="it-IT" sz="2600" baseline="-25000" dirty="0">
                <a:cs typeface="Arial" charset="0"/>
              </a:rPr>
              <a:t>2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V</a:t>
            </a:r>
            <a:r>
              <a:rPr lang="it-IT" sz="2600" baseline="-25000" dirty="0">
                <a:cs typeface="Arial" charset="0"/>
              </a:rPr>
              <a:t>a</a:t>
            </a:r>
            <a:r>
              <a:rPr lang="it-IT" sz="2600" dirty="0">
                <a:cs typeface="Arial" charset="0"/>
              </a:rPr>
              <a:t>-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c</a:t>
            </a:r>
            <a:r>
              <a:rPr lang="it-IT" sz="2600" dirty="0">
                <a:cs typeface="Arial" charset="0"/>
              </a:rPr>
              <a:t> = (V</a:t>
            </a:r>
            <a:r>
              <a:rPr lang="it-IT" sz="2600" baseline="-25000" dirty="0">
                <a:cs typeface="Arial" charset="0"/>
              </a:rPr>
              <a:t>a</a:t>
            </a:r>
            <a:r>
              <a:rPr lang="it-IT" sz="2600" dirty="0">
                <a:cs typeface="Arial" charset="0"/>
              </a:rPr>
              <a:t>-</a:t>
            </a:r>
            <a:r>
              <a:rPr lang="it-IT" sz="2600" dirty="0" err="1">
                <a:solidFill>
                  <a:srgbClr val="FF3300"/>
                </a:solidFill>
                <a:cs typeface="Arial" charset="0"/>
              </a:rPr>
              <a:t>V</a:t>
            </a:r>
            <a:r>
              <a:rPr lang="it-IT" sz="2600" baseline="-25000" dirty="0" err="1">
                <a:solidFill>
                  <a:srgbClr val="FF3300"/>
                </a:solidFill>
                <a:cs typeface="Arial" charset="0"/>
              </a:rPr>
              <a:t>b</a:t>
            </a:r>
            <a:r>
              <a:rPr lang="it-IT" sz="2600" dirty="0">
                <a:cs typeface="Arial" charset="0"/>
              </a:rPr>
              <a:t>)+(</a:t>
            </a:r>
            <a:r>
              <a:rPr lang="it-IT" sz="2600" dirty="0" err="1">
                <a:solidFill>
                  <a:srgbClr val="FF3300"/>
                </a:solidFill>
                <a:cs typeface="Arial" charset="0"/>
              </a:rPr>
              <a:t>V</a:t>
            </a:r>
            <a:r>
              <a:rPr lang="it-IT" sz="2600" baseline="-25000" dirty="0" err="1">
                <a:solidFill>
                  <a:srgbClr val="FF3300"/>
                </a:solidFill>
                <a:cs typeface="Arial" charset="0"/>
              </a:rPr>
              <a:t>b</a:t>
            </a:r>
            <a:r>
              <a:rPr lang="it-IT" sz="2600" dirty="0" err="1">
                <a:cs typeface="Arial" charset="0"/>
              </a:rPr>
              <a:t>-V</a:t>
            </a:r>
            <a:r>
              <a:rPr lang="it-IT" sz="2600" baseline="-25000" dirty="0" err="1">
                <a:cs typeface="Arial" charset="0"/>
              </a:rPr>
              <a:t>c</a:t>
            </a:r>
            <a:r>
              <a:rPr lang="it-IT" sz="2600" dirty="0">
                <a:cs typeface="Arial" charset="0"/>
              </a:rPr>
              <a:t>) =                                                    = q(1/C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it-IT" sz="2600" dirty="0">
                <a:cs typeface="Arial" charset="0"/>
              </a:rPr>
              <a:t> + 1/C</a:t>
            </a:r>
            <a:r>
              <a:rPr lang="it-IT" sz="2600" baseline="-25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) 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	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1/</a:t>
            </a:r>
            <a:r>
              <a:rPr lang="it-IT" sz="2600" dirty="0" err="1">
                <a:solidFill>
                  <a:srgbClr val="CC0000"/>
                </a:solidFill>
                <a:cs typeface="Arial" charset="0"/>
              </a:rPr>
              <a:t>C</a:t>
            </a:r>
            <a:r>
              <a:rPr lang="it-IT" sz="2600" baseline="-25000" dirty="0" err="1">
                <a:solidFill>
                  <a:srgbClr val="CC0000"/>
                </a:solidFill>
                <a:cs typeface="Arial" charset="0"/>
              </a:rPr>
              <a:t>eq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 = 1/C</a:t>
            </a:r>
            <a:r>
              <a:rPr lang="it-IT" sz="2600" baseline="-25000" dirty="0">
                <a:solidFill>
                  <a:srgbClr val="CC0000"/>
                </a:solidFill>
                <a:cs typeface="Arial" charset="0"/>
              </a:rPr>
              <a:t>1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 + 1/ C</a:t>
            </a:r>
            <a:r>
              <a:rPr lang="it-IT" sz="2600" baseline="-25000" dirty="0">
                <a:solidFill>
                  <a:srgbClr val="CC0000"/>
                </a:solidFill>
                <a:cs typeface="Arial" charset="0"/>
              </a:rPr>
              <a:t>2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	</a:t>
            </a:r>
            <a:r>
              <a:rPr lang="it-IT" sz="2600" dirty="0" err="1">
                <a:cs typeface="Arial" charset="0"/>
              </a:rPr>
              <a:t>C</a:t>
            </a:r>
            <a:r>
              <a:rPr lang="it-IT" sz="2600" baseline="-25000" dirty="0" err="1">
                <a:cs typeface="Arial" charset="0"/>
              </a:rPr>
              <a:t>eq</a:t>
            </a:r>
            <a:r>
              <a:rPr lang="it-IT" sz="2600" dirty="0">
                <a:cs typeface="Arial" charset="0"/>
              </a:rPr>
              <a:t> = C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it-IT" sz="2600" dirty="0">
                <a:cs typeface="Arial" charset="0"/>
              </a:rPr>
              <a:t>C</a:t>
            </a:r>
            <a:r>
              <a:rPr lang="it-IT" sz="2600" baseline="-25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/(C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it-IT" sz="2600" dirty="0">
                <a:cs typeface="Arial" charset="0"/>
              </a:rPr>
              <a:t>+C</a:t>
            </a:r>
            <a:r>
              <a:rPr lang="it-IT" sz="2600" baseline="-25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)    </a:t>
            </a:r>
            <a:r>
              <a:rPr lang="it-IT" sz="2000" dirty="0">
                <a:solidFill>
                  <a:srgbClr val="990099"/>
                </a:solidFill>
                <a:cs typeface="Arial" charset="0"/>
              </a:rPr>
              <a:t>mcm</a:t>
            </a:r>
            <a:endParaRPr lang="el-GR" sz="2000" dirty="0">
              <a:solidFill>
                <a:srgbClr val="990099"/>
              </a:solidFill>
              <a:cs typeface="Arial" charset="0"/>
            </a:endParaRPr>
          </a:p>
        </p:txBody>
      </p:sp>
      <p:pic>
        <p:nvPicPr>
          <p:cNvPr id="222212" name="Picture 4" descr="img1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052513"/>
            <a:ext cx="2703513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5292725" y="2924175"/>
            <a:ext cx="3092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3300"/>
                </a:solidFill>
              </a:rPr>
              <a:t>condensatore equivalente</a:t>
            </a:r>
          </a:p>
          <a:p>
            <a:r>
              <a:rPr lang="it-IT">
                <a:solidFill>
                  <a:srgbClr val="FF3300"/>
                </a:solidFill>
              </a:rPr>
              <a:t>in parallelo</a:t>
            </a:r>
          </a:p>
        </p:txBody>
      </p:sp>
      <p:pic>
        <p:nvPicPr>
          <p:cNvPr id="222214" name="Picture 6" descr="img1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89363"/>
            <a:ext cx="2663825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5219700" y="5373688"/>
            <a:ext cx="3092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3300"/>
                </a:solidFill>
              </a:rPr>
              <a:t>condensatore equivalente</a:t>
            </a:r>
          </a:p>
          <a:p>
            <a:r>
              <a:rPr lang="it-IT">
                <a:solidFill>
                  <a:srgbClr val="FF3300"/>
                </a:solidFill>
              </a:rPr>
              <a:t>in serie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8459788" y="2386013"/>
            <a:ext cx="184150" cy="3667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1800"/>
          </a:p>
        </p:txBody>
      </p:sp>
      <p:sp>
        <p:nvSpPr>
          <p:cNvPr id="2" name="TextBox 1"/>
          <p:cNvSpPr txBox="1"/>
          <p:nvPr/>
        </p:nvSpPr>
        <p:spPr>
          <a:xfrm>
            <a:off x="831210" y="2939986"/>
            <a:ext cx="4347665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                                                     </a:t>
            </a:r>
            <a:endParaRPr lang="en-GB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1529" y="5232758"/>
            <a:ext cx="3426455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                                                   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B671-DDFB-4B64-B801-6B4BE74EA038}" type="slidenum">
              <a:rPr lang="en-US"/>
              <a:pPr/>
              <a:t>28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Carica del </a:t>
            </a:r>
            <a:r>
              <a:rPr lang="it-IT" dirty="0" smtClean="0"/>
              <a:t>condensatore(+)</a:t>
            </a:r>
            <a:endParaRPr lang="it-IT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184775"/>
          </a:xfrm>
        </p:spPr>
        <p:txBody>
          <a:bodyPr/>
          <a:lstStyle/>
          <a:p>
            <a:r>
              <a:rPr lang="it-IT" sz="2600"/>
              <a:t>q, v=q/C durante la carica (Q, V quantità finali, </a:t>
            </a:r>
            <a:r>
              <a:rPr lang="it-IT" sz="2600">
                <a:solidFill>
                  <a:srgbClr val="FF3300"/>
                </a:solidFill>
              </a:rPr>
              <a:t>carico</a:t>
            </a:r>
            <a:r>
              <a:rPr lang="it-IT" sz="2600"/>
              <a:t>)</a:t>
            </a:r>
          </a:p>
          <a:p>
            <a:r>
              <a:rPr lang="it-IT" sz="2600"/>
              <a:t>inizio (tasto aperto) q=0 v=0 (</a:t>
            </a:r>
            <a:r>
              <a:rPr lang="it-IT" sz="2600">
                <a:solidFill>
                  <a:srgbClr val="FF3300"/>
                </a:solidFill>
              </a:rPr>
              <a:t>scarico</a:t>
            </a:r>
            <a:r>
              <a:rPr lang="it-IT" sz="2600"/>
              <a:t>)</a:t>
            </a:r>
          </a:p>
          <a:p>
            <a:endParaRPr lang="it-IT" sz="2600"/>
          </a:p>
          <a:p>
            <a:endParaRPr lang="it-IT" sz="2600"/>
          </a:p>
          <a:p>
            <a:endParaRPr lang="it-IT" sz="2600"/>
          </a:p>
          <a:p>
            <a:endParaRPr lang="it-IT" sz="2600"/>
          </a:p>
          <a:p>
            <a:r>
              <a:rPr lang="it-IT" sz="2600"/>
              <a:t>lavoro (della pila) per spostare 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q: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-</a:t>
            </a:r>
            <a:r>
              <a:rPr lang="el-GR" sz="2600">
                <a:cs typeface="Arial" charset="0"/>
              </a:rPr>
              <a:t>Δ</a:t>
            </a:r>
            <a:r>
              <a:rPr lang="en-US" sz="2600">
                <a:latin typeface="Script MT Bold" pitchFamily="66" charset="0"/>
                <a:cs typeface="Arial" charset="0"/>
              </a:rPr>
              <a:t>L</a:t>
            </a:r>
            <a:r>
              <a:rPr lang="it-IT" sz="2600">
                <a:cs typeface="Arial" charset="0"/>
              </a:rPr>
              <a:t> = </a:t>
            </a:r>
            <a:r>
              <a:rPr lang="it-IT" sz="2600" u="sng">
                <a:cs typeface="Arial" charset="0"/>
              </a:rPr>
              <a:t>v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q =(1/C)</a:t>
            </a:r>
            <a:r>
              <a:rPr lang="it-IT" sz="2600" u="sng">
                <a:cs typeface="Arial" charset="0"/>
              </a:rPr>
              <a:t>q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q=(1/C)</a:t>
            </a:r>
            <a:r>
              <a:rPr lang="en-US" sz="2600">
                <a:cs typeface="Arial" charset="0"/>
              </a:rPr>
              <a:t>½</a:t>
            </a:r>
            <a:r>
              <a:rPr lang="it-IT" sz="2600">
                <a:cs typeface="Arial" charset="0"/>
              </a:rPr>
              <a:t>(q</a:t>
            </a:r>
            <a:r>
              <a:rPr lang="it-IT" sz="2600" baseline="-25000">
                <a:cs typeface="Arial" charset="0"/>
              </a:rPr>
              <a:t>1</a:t>
            </a:r>
            <a:r>
              <a:rPr lang="it-IT" sz="2600">
                <a:cs typeface="Arial" charset="0"/>
              </a:rPr>
              <a:t>+q</a:t>
            </a:r>
            <a:r>
              <a:rPr lang="it-IT" sz="2200" baseline="-25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)(q</a:t>
            </a:r>
            <a:r>
              <a:rPr lang="it-IT" sz="2600" baseline="-25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-q</a:t>
            </a:r>
            <a:r>
              <a:rPr lang="it-IT" sz="2600" baseline="-25000">
                <a:cs typeface="Arial" charset="0"/>
              </a:rPr>
              <a:t>1</a:t>
            </a:r>
            <a:r>
              <a:rPr lang="it-IT" sz="2600">
                <a:cs typeface="Arial" charset="0"/>
              </a:rPr>
              <a:t>)=</a:t>
            </a:r>
            <a:r>
              <a:rPr lang="en-US" sz="2600">
                <a:cs typeface="Arial" charset="0"/>
              </a:rPr>
              <a:t>½(q</a:t>
            </a:r>
            <a:r>
              <a:rPr lang="en-US" sz="2600" baseline="-25000">
                <a:cs typeface="Arial" charset="0"/>
              </a:rPr>
              <a:t>2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-q</a:t>
            </a:r>
            <a:r>
              <a:rPr lang="en-US" sz="2600" baseline="-25000">
                <a:cs typeface="Arial" charset="0"/>
              </a:rPr>
              <a:t>1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)/C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fra 0 e Q:      </a:t>
            </a:r>
            <a:r>
              <a:rPr lang="en-US" sz="2600">
                <a:latin typeface="Script MT Bold" pitchFamily="66" charset="0"/>
                <a:cs typeface="Arial" charset="0"/>
              </a:rPr>
              <a:t>L</a:t>
            </a:r>
            <a:r>
              <a:rPr lang="en-US" sz="2600">
                <a:cs typeface="Arial" charset="0"/>
              </a:rPr>
              <a:t> = -Q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/(2C) = -C 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W = Q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/(2C) = ½CV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 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    V è la d.d.p. ai capi del condensatore</a:t>
            </a:r>
          </a:p>
        </p:txBody>
      </p:sp>
      <p:pic>
        <p:nvPicPr>
          <p:cNvPr id="225284" name="Picture 4" descr="img1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33600"/>
            <a:ext cx="287972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5" name="Picture 5" descr="img1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692400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6516688" y="5157788"/>
            <a:ext cx="1892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3300"/>
                </a:solidFill>
              </a:rPr>
              <a:t>energia</a:t>
            </a:r>
          </a:p>
          <a:p>
            <a:r>
              <a:rPr lang="it-IT">
                <a:solidFill>
                  <a:srgbClr val="FF3300"/>
                </a:solidFill>
              </a:rPr>
              <a:t>immagazzinata</a:t>
            </a:r>
          </a:p>
          <a:p>
            <a:r>
              <a:rPr lang="it-IT">
                <a:solidFill>
                  <a:srgbClr val="FF3300"/>
                </a:solidFill>
              </a:rPr>
              <a:t>nella carica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514350" y="5392738"/>
            <a:ext cx="3336925" cy="3857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sz="1800"/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5867400" y="2133600"/>
            <a:ext cx="184150" cy="3048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1400"/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4408488" y="4864100"/>
            <a:ext cx="7397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" name="TextBox 1"/>
          <p:cNvSpPr txBox="1"/>
          <p:nvPr/>
        </p:nvSpPr>
        <p:spPr>
          <a:xfrm>
            <a:off x="235326" y="6381328"/>
            <a:ext cx="3395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(+) </a:t>
            </a:r>
            <a:r>
              <a:rPr lang="en-US" dirty="0" err="1" smtClean="0"/>
              <a:t>dimostrazione</a:t>
            </a:r>
            <a:r>
              <a:rPr lang="en-US" dirty="0" smtClean="0"/>
              <a:t> </a:t>
            </a:r>
            <a:r>
              <a:rPr lang="en-US" dirty="0" err="1" smtClean="0"/>
              <a:t>facoltativa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499C-FC64-42AB-AA05-9872ECEBAEEA}" type="slidenum">
              <a:rPr lang="en-US"/>
              <a:pPr/>
              <a:t>29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Energia immagazzinata nel campo elettrico 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 dirty="0"/>
              <a:t>es. condensatore piano nel vuoto</a:t>
            </a:r>
          </a:p>
          <a:p>
            <a:pPr>
              <a:buFontTx/>
              <a:buNone/>
            </a:pPr>
            <a:r>
              <a:rPr lang="it-IT" sz="2600" dirty="0"/>
              <a:t>	V = Ed                   C =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A/d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W = </a:t>
            </a:r>
            <a:r>
              <a:rPr lang="en-US" sz="2600" dirty="0">
                <a:cs typeface="Arial" charset="0"/>
              </a:rPr>
              <a:t>½CV</a:t>
            </a:r>
            <a:r>
              <a:rPr lang="en-US" sz="2600" baseline="30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= ½(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A/</a:t>
            </a:r>
            <a:r>
              <a:rPr lang="it-IT" sz="2600" dirty="0">
                <a:solidFill>
                  <a:srgbClr val="FF3300"/>
                </a:solidFill>
                <a:cs typeface="Arial" charset="0"/>
              </a:rPr>
              <a:t>d</a:t>
            </a:r>
            <a:r>
              <a:rPr lang="it-IT" sz="2600" dirty="0">
                <a:cs typeface="Arial" charset="0"/>
              </a:rPr>
              <a:t>)(E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d</a:t>
            </a:r>
            <a:r>
              <a:rPr lang="it-IT" sz="2600" baseline="30000" dirty="0">
                <a:solidFill>
                  <a:srgbClr val="FF3300"/>
                </a:solidFill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) = </a:t>
            </a:r>
            <a:r>
              <a:rPr lang="en-US" sz="2600" dirty="0">
                <a:cs typeface="Arial" charset="0"/>
              </a:rPr>
              <a:t>½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E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(</a:t>
            </a:r>
            <a:r>
              <a:rPr lang="it-IT" sz="2600" dirty="0">
                <a:solidFill>
                  <a:schemeClr val="hlink"/>
                </a:solidFill>
                <a:cs typeface="Arial" charset="0"/>
              </a:rPr>
              <a:t>Ad</a:t>
            </a:r>
            <a:r>
              <a:rPr lang="it-IT" sz="2600" dirty="0">
                <a:cs typeface="Arial" charset="0"/>
              </a:rPr>
              <a:t>)</a:t>
            </a:r>
          </a:p>
          <a:p>
            <a:r>
              <a:rPr lang="it-IT" sz="2600" dirty="0">
                <a:solidFill>
                  <a:srgbClr val="FF0000"/>
                </a:solidFill>
                <a:cs typeface="Arial" charset="0"/>
              </a:rPr>
              <a:t>energia per unità di volume (densità di en. potenziale)</a:t>
            </a:r>
          </a:p>
          <a:p>
            <a:pPr>
              <a:buFontTx/>
              <a:buNone/>
            </a:pPr>
            <a:r>
              <a:rPr lang="it-IT" sz="2600" dirty="0">
                <a:solidFill>
                  <a:srgbClr val="FF0000"/>
                </a:solidFill>
                <a:cs typeface="Arial" charset="0"/>
              </a:rPr>
              <a:t>	</a:t>
            </a:r>
            <a:r>
              <a:rPr lang="el-GR" sz="2600" dirty="0">
                <a:solidFill>
                  <a:srgbClr val="FF0000"/>
                </a:solidFill>
                <a:cs typeface="Arial" charset="0"/>
              </a:rPr>
              <a:t>η</a:t>
            </a:r>
            <a:r>
              <a:rPr lang="it-IT" sz="2600" dirty="0">
                <a:solidFill>
                  <a:srgbClr val="FF0000"/>
                </a:solidFill>
                <a:cs typeface="Arial" charset="0"/>
              </a:rPr>
              <a:t> = W/(Ad) = </a:t>
            </a:r>
            <a:r>
              <a:rPr lang="en-US" sz="2600" dirty="0">
                <a:solidFill>
                  <a:srgbClr val="FF0000"/>
                </a:solidFill>
                <a:cs typeface="Arial" charset="0"/>
              </a:rPr>
              <a:t>½</a:t>
            </a:r>
            <a:r>
              <a:rPr lang="el-GR" sz="2600" dirty="0">
                <a:solidFill>
                  <a:srgbClr val="FF0000"/>
                </a:solidFill>
                <a:cs typeface="Arial" charset="0"/>
              </a:rPr>
              <a:t>ε</a:t>
            </a:r>
            <a:r>
              <a:rPr lang="it-IT" sz="2600" baseline="-25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it-IT" sz="2600" dirty="0">
                <a:solidFill>
                  <a:srgbClr val="FF0000"/>
                </a:solidFill>
                <a:cs typeface="Arial" charset="0"/>
              </a:rPr>
              <a:t>E</a:t>
            </a:r>
            <a:r>
              <a:rPr lang="it-IT" sz="2600" baseline="3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(cfr. en. potenziale elastica di una molla spostata di x dalla posizione di equilibrio:   </a:t>
            </a:r>
            <a:r>
              <a:rPr lang="it-IT" sz="2600" dirty="0" err="1">
                <a:cs typeface="Arial" charset="0"/>
              </a:rPr>
              <a:t>W</a:t>
            </a:r>
            <a:r>
              <a:rPr lang="it-IT" sz="2600" baseline="-25000" dirty="0" err="1">
                <a:cs typeface="Arial" charset="0"/>
              </a:rPr>
              <a:t>molla</a:t>
            </a:r>
            <a:r>
              <a:rPr lang="it-IT" sz="2600" dirty="0">
                <a:cs typeface="Arial" charset="0"/>
              </a:rPr>
              <a:t> = </a:t>
            </a:r>
            <a:r>
              <a:rPr lang="en-US" sz="2600" dirty="0">
                <a:cs typeface="Arial" charset="0"/>
              </a:rPr>
              <a:t>½kx</a:t>
            </a:r>
            <a:r>
              <a:rPr lang="en-US" sz="2600" baseline="30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</a:t>
            </a:r>
            <a:r>
              <a:rPr lang="it-IT" sz="2600" dirty="0">
                <a:cs typeface="Arial" charset="0"/>
              </a:rPr>
              <a:t>  </a:t>
            </a:r>
          </a:p>
          <a:p>
            <a:r>
              <a:rPr lang="it-IT" sz="2600" dirty="0">
                <a:solidFill>
                  <a:srgbClr val="008000"/>
                </a:solidFill>
                <a:cs typeface="Arial" charset="0"/>
              </a:rPr>
              <a:t>la formula </a:t>
            </a:r>
            <a:r>
              <a:rPr lang="it-IT" sz="2600" dirty="0" smtClean="0">
                <a:solidFill>
                  <a:srgbClr val="008000"/>
                </a:solidFill>
                <a:cs typeface="Arial" charset="0"/>
              </a:rPr>
              <a:t>risulta valida 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anche per campi </a:t>
            </a:r>
            <a:r>
              <a:rPr lang="it-IT" sz="2600" b="1" dirty="0">
                <a:solidFill>
                  <a:srgbClr val="008000"/>
                </a:solidFill>
                <a:cs typeface="Arial" charset="0"/>
              </a:rPr>
              <a:t>E</a:t>
            </a:r>
            <a:r>
              <a:rPr lang="it-IT" sz="2600" dirty="0">
                <a:solidFill>
                  <a:srgbClr val="008000"/>
                </a:solidFill>
                <a:cs typeface="Arial" charset="0"/>
              </a:rPr>
              <a:t> comunque variabili</a:t>
            </a:r>
          </a:p>
          <a:p>
            <a:r>
              <a:rPr lang="it-IT" sz="2600" dirty="0">
                <a:cs typeface="Arial" charset="0"/>
              </a:rPr>
              <a:t>se c’è un dielettrico,  basta mettere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dirty="0">
                <a:cs typeface="Arial" charset="0"/>
              </a:rPr>
              <a:t> =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r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al posto di </a:t>
            </a:r>
            <a:r>
              <a:rPr lang="el-GR" sz="2600" dirty="0">
                <a:cs typeface="Arial" charset="0"/>
              </a:rPr>
              <a:t>ε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</a:t>
            </a:r>
            <a:endParaRPr lang="el-GR" sz="2600" dirty="0">
              <a:cs typeface="Arial" charset="0"/>
            </a:endParaRP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6804025" y="1412875"/>
            <a:ext cx="1525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>
                <a:solidFill>
                  <a:schemeClr val="hlink"/>
                </a:solidFill>
              </a:rPr>
              <a:t>volume di C</a:t>
            </a:r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 flipH="1">
            <a:off x="6659563" y="1844675"/>
            <a:ext cx="576262" cy="2159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238" name="Line 6"/>
          <p:cNvSpPr>
            <a:spLocks noChangeShapeType="1"/>
          </p:cNvSpPr>
          <p:nvPr/>
        </p:nvSpPr>
        <p:spPr bwMode="auto">
          <a:xfrm flipV="1">
            <a:off x="3670300" y="2097088"/>
            <a:ext cx="144463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 flipV="1">
            <a:off x="4572000" y="1989138"/>
            <a:ext cx="144463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01AA-F1F0-4D35-BB83-CEFBEC5EBD5C}" type="slidenum">
              <a:rPr lang="en-US"/>
              <a:pPr/>
              <a:t>3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Carica elettrica, preliminari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784976" cy="5184775"/>
          </a:xfrm>
        </p:spPr>
        <p:txBody>
          <a:bodyPr/>
          <a:lstStyle/>
          <a:p>
            <a:r>
              <a:rPr lang="it-IT" sz="2500" dirty="0">
                <a:solidFill>
                  <a:schemeClr val="accent2"/>
                </a:solidFill>
              </a:rPr>
              <a:t>la materia è costituita da atomi (</a:t>
            </a:r>
            <a:r>
              <a:rPr lang="en-US" sz="2500" dirty="0">
                <a:solidFill>
                  <a:schemeClr val="accent2"/>
                </a:solidFill>
                <a:cs typeface="Arial" charset="0"/>
              </a:rPr>
              <a:t>Ø</a:t>
            </a:r>
            <a:r>
              <a:rPr lang="it-IT" sz="2500" dirty="0">
                <a:solidFill>
                  <a:schemeClr val="accent2"/>
                </a:solidFill>
              </a:rPr>
              <a:t> </a:t>
            </a:r>
            <a:r>
              <a:rPr lang="en-US" sz="2500" dirty="0">
                <a:solidFill>
                  <a:schemeClr val="accent2"/>
                </a:solidFill>
                <a:cs typeface="Arial" charset="0"/>
              </a:rPr>
              <a:t>~1 Å = 10</a:t>
            </a:r>
            <a:r>
              <a:rPr lang="en-US" sz="2500" baseline="30000" dirty="0">
                <a:solidFill>
                  <a:schemeClr val="accent2"/>
                </a:solidFill>
                <a:cs typeface="Arial" charset="0"/>
              </a:rPr>
              <a:t>-10</a:t>
            </a:r>
            <a:r>
              <a:rPr lang="en-US" sz="2500" dirty="0">
                <a:solidFill>
                  <a:schemeClr val="accent2"/>
                </a:solidFill>
                <a:cs typeface="Arial" charset="0"/>
              </a:rPr>
              <a:t> m)</a:t>
            </a:r>
          </a:p>
          <a:p>
            <a:r>
              <a:rPr lang="en-US" sz="2500" dirty="0" err="1">
                <a:solidFill>
                  <a:srgbClr val="008000"/>
                </a:solidFill>
                <a:cs typeface="Arial" charset="0"/>
              </a:rPr>
              <a:t>atomo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: </a:t>
            </a:r>
            <a:r>
              <a:rPr lang="en-US" sz="2500" dirty="0" err="1">
                <a:solidFill>
                  <a:srgbClr val="008000"/>
                </a:solidFill>
                <a:cs typeface="Arial" charset="0"/>
              </a:rPr>
              <a:t>nucleo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it-IT" sz="2500" dirty="0">
                <a:solidFill>
                  <a:srgbClr val="008000"/>
                </a:solidFill>
              </a:rPr>
              <a:t>(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Ø</a:t>
            </a:r>
            <a:r>
              <a:rPr lang="it-IT" sz="2500" dirty="0">
                <a:solidFill>
                  <a:srgbClr val="008000"/>
                </a:solidFill>
              </a:rPr>
              <a:t> 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~ 10</a:t>
            </a:r>
            <a:r>
              <a:rPr lang="en-US" sz="2500" baseline="30000" dirty="0">
                <a:solidFill>
                  <a:srgbClr val="008000"/>
                </a:solidFill>
                <a:cs typeface="Arial" charset="0"/>
              </a:rPr>
              <a:t>-15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 m), </a:t>
            </a:r>
            <a:r>
              <a:rPr lang="en-US" sz="2500" dirty="0" err="1">
                <a:solidFill>
                  <a:srgbClr val="008000"/>
                </a:solidFill>
                <a:cs typeface="Arial" charset="0"/>
              </a:rPr>
              <a:t>composto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 di </a:t>
            </a:r>
            <a:r>
              <a:rPr lang="en-US" sz="2500" dirty="0" smtClean="0">
                <a:solidFill>
                  <a:srgbClr val="008000"/>
                </a:solidFill>
                <a:cs typeface="Arial" charset="0"/>
              </a:rPr>
              <a:t>p(</a:t>
            </a:r>
            <a:r>
              <a:rPr lang="en-US" sz="2500" dirty="0" err="1" smtClean="0">
                <a:solidFill>
                  <a:srgbClr val="008000"/>
                </a:solidFill>
                <a:cs typeface="Arial" charset="0"/>
              </a:rPr>
              <a:t>rotoni</a:t>
            </a:r>
            <a:r>
              <a:rPr lang="en-US" sz="2500" dirty="0" smtClean="0">
                <a:solidFill>
                  <a:srgbClr val="008000"/>
                </a:solidFill>
                <a:cs typeface="Arial" charset="0"/>
              </a:rPr>
              <a:t>) 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e </a:t>
            </a:r>
            <a:r>
              <a:rPr lang="en-US" sz="2500" dirty="0" smtClean="0">
                <a:solidFill>
                  <a:srgbClr val="008000"/>
                </a:solidFill>
                <a:cs typeface="Arial" charset="0"/>
              </a:rPr>
              <a:t>n(</a:t>
            </a:r>
            <a:r>
              <a:rPr lang="en-US" sz="2500" dirty="0" err="1" smtClean="0">
                <a:solidFill>
                  <a:srgbClr val="008000"/>
                </a:solidFill>
                <a:cs typeface="Arial" charset="0"/>
              </a:rPr>
              <a:t>eutroni</a:t>
            </a:r>
            <a:r>
              <a:rPr lang="en-US" sz="2500" dirty="0" smtClean="0">
                <a:solidFill>
                  <a:srgbClr val="008000"/>
                </a:solidFill>
                <a:cs typeface="Arial" charset="0"/>
              </a:rPr>
              <a:t>), </a:t>
            </a:r>
            <a:r>
              <a:rPr lang="en-US" sz="2500" dirty="0" err="1">
                <a:solidFill>
                  <a:srgbClr val="008000"/>
                </a:solidFill>
                <a:cs typeface="Arial" charset="0"/>
              </a:rPr>
              <a:t>attorno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 a cui </a:t>
            </a:r>
            <a:r>
              <a:rPr lang="en-US" sz="2500" dirty="0" err="1">
                <a:solidFill>
                  <a:srgbClr val="008000"/>
                </a:solidFill>
                <a:cs typeface="Arial" charset="0"/>
              </a:rPr>
              <a:t>ruotano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008000"/>
                </a:solidFill>
                <a:cs typeface="Arial" charset="0"/>
              </a:rPr>
              <a:t>gli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sz="2500" dirty="0" smtClean="0">
                <a:solidFill>
                  <a:srgbClr val="008000"/>
                </a:solidFill>
                <a:cs typeface="Arial" charset="0"/>
              </a:rPr>
              <a:t>el(</a:t>
            </a:r>
            <a:r>
              <a:rPr lang="en-US" sz="2500" dirty="0" err="1" smtClean="0">
                <a:solidFill>
                  <a:srgbClr val="008000"/>
                </a:solidFill>
                <a:cs typeface="Arial" charset="0"/>
              </a:rPr>
              <a:t>ettroni</a:t>
            </a:r>
            <a:r>
              <a:rPr lang="en-US" sz="2500" dirty="0" smtClean="0">
                <a:solidFill>
                  <a:srgbClr val="008000"/>
                </a:solidFill>
                <a:cs typeface="Arial" charset="0"/>
              </a:rPr>
              <a:t>), 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in </a:t>
            </a:r>
            <a:r>
              <a:rPr lang="en-US" sz="2500" dirty="0" err="1">
                <a:solidFill>
                  <a:srgbClr val="008000"/>
                </a:solidFill>
                <a:cs typeface="Arial" charset="0"/>
              </a:rPr>
              <a:t>numero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008000"/>
                </a:solidFill>
                <a:cs typeface="Arial" charset="0"/>
              </a:rPr>
              <a:t>uguale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008000"/>
                </a:solidFill>
                <a:cs typeface="Arial" charset="0"/>
              </a:rPr>
              <a:t>ai</a:t>
            </a:r>
            <a:r>
              <a:rPr lang="en-US" sz="2500" dirty="0">
                <a:solidFill>
                  <a:srgbClr val="008000"/>
                </a:solidFill>
                <a:cs typeface="Arial" charset="0"/>
              </a:rPr>
              <a:t> p</a:t>
            </a:r>
          </a:p>
          <a:p>
            <a:r>
              <a:rPr lang="en-US" sz="2500" dirty="0" err="1">
                <a:cs typeface="Arial" charset="0"/>
              </a:rPr>
              <a:t>forza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all’interno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degli</a:t>
            </a:r>
            <a:r>
              <a:rPr lang="en-US" sz="2500" dirty="0">
                <a:cs typeface="Arial" charset="0"/>
              </a:rPr>
              <a:t> a.: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attrattiva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,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gli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 el.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che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girano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intorno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 al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nucleo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sono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trattenuti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 da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una</a:t>
            </a:r>
            <a:r>
              <a:rPr lang="en-US" sz="2500" dirty="0">
                <a:solidFill>
                  <a:srgbClr val="990033"/>
                </a:solidFill>
                <a:cs typeface="Arial" charset="0"/>
              </a:rPr>
              <a:t> f. </a:t>
            </a:r>
            <a:r>
              <a:rPr lang="en-US" sz="2500" dirty="0" err="1">
                <a:solidFill>
                  <a:srgbClr val="990033"/>
                </a:solidFill>
                <a:cs typeface="Arial" charset="0"/>
              </a:rPr>
              <a:t>centripeta</a:t>
            </a:r>
            <a:endParaRPr lang="en-US" sz="2500" dirty="0">
              <a:solidFill>
                <a:srgbClr val="990033"/>
              </a:solidFill>
              <a:cs typeface="Arial" charset="0"/>
            </a:endParaRPr>
          </a:p>
          <a:p>
            <a:r>
              <a:rPr lang="en-US" sz="2500" dirty="0" err="1">
                <a:cs typeface="Arial" charset="0"/>
              </a:rPr>
              <a:t>forza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fra</a:t>
            </a:r>
            <a:r>
              <a:rPr lang="en-US" sz="2500" dirty="0">
                <a:cs typeface="Arial" charset="0"/>
              </a:rPr>
              <a:t> a.: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si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osserva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sperim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.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che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solidi e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liquidi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sono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quasi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incompressibili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→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gli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a. non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possono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essere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avvicinati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troppo</a:t>
            </a:r>
            <a:r>
              <a:rPr lang="en-US" sz="2500" dirty="0">
                <a:solidFill>
                  <a:srgbClr val="FF0066"/>
                </a:solidFill>
                <a:cs typeface="Arial" charset="0"/>
              </a:rPr>
              <a:t>: f. </a:t>
            </a:r>
            <a:r>
              <a:rPr lang="en-US" sz="2500" dirty="0" err="1">
                <a:solidFill>
                  <a:srgbClr val="FF0066"/>
                </a:solidFill>
                <a:cs typeface="Arial" charset="0"/>
              </a:rPr>
              <a:t>repulsiva</a:t>
            </a:r>
            <a:endParaRPr lang="en-US" sz="2500" dirty="0">
              <a:solidFill>
                <a:srgbClr val="FF0066"/>
              </a:solidFill>
              <a:cs typeface="Arial" charset="0"/>
            </a:endParaRPr>
          </a:p>
          <a:p>
            <a:r>
              <a:rPr lang="en-US" sz="2500" dirty="0">
                <a:cs typeface="Arial" charset="0"/>
              </a:rPr>
              <a:t>      </a:t>
            </a:r>
            <a:r>
              <a:rPr lang="en-US" sz="2500" dirty="0" smtClean="0">
                <a:cs typeface="Arial" charset="0"/>
              </a:rPr>
              <a:t>   non </a:t>
            </a:r>
            <a:r>
              <a:rPr lang="en-US" sz="2500" dirty="0" err="1">
                <a:cs typeface="Arial" charset="0"/>
              </a:rPr>
              <a:t>si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può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trattare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della</a:t>
            </a:r>
            <a:r>
              <a:rPr lang="en-US" sz="2500" dirty="0">
                <a:cs typeface="Arial" charset="0"/>
              </a:rPr>
              <a:t> f. </a:t>
            </a:r>
            <a:r>
              <a:rPr lang="en-US" sz="2500" dirty="0" err="1">
                <a:cs typeface="Arial" charset="0"/>
              </a:rPr>
              <a:t>gravit</a:t>
            </a:r>
            <a:r>
              <a:rPr lang="en-US" sz="2500" dirty="0">
                <a:cs typeface="Arial" charset="0"/>
              </a:rPr>
              <a:t>., </a:t>
            </a:r>
            <a:r>
              <a:rPr lang="en-US" sz="2500" dirty="0" err="1">
                <a:cs typeface="Arial" charset="0"/>
              </a:rPr>
              <a:t>sempre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attrattiva</a:t>
            </a:r>
            <a:r>
              <a:rPr lang="en-US" sz="2500" dirty="0">
                <a:cs typeface="Arial" charset="0"/>
              </a:rPr>
              <a:t>, </a:t>
            </a:r>
            <a:r>
              <a:rPr lang="en-US" sz="2500" dirty="0" smtClean="0">
                <a:cs typeface="Arial" charset="0"/>
              </a:rPr>
              <a:t>  </a:t>
            </a:r>
            <a:r>
              <a:rPr lang="en-US" sz="2000" dirty="0" smtClean="0">
                <a:cs typeface="Arial" charset="0"/>
              </a:rPr>
              <a:t>ma</a:t>
            </a:r>
            <a:r>
              <a:rPr lang="en-US" sz="2500" dirty="0" smtClean="0">
                <a:cs typeface="Arial" charset="0"/>
              </a:rPr>
              <a:t>            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nuova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f.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attrattiva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fra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el. e p,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repulsiva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fra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el.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ed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el. (o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fra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p e p),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nulla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fra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p e n (o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fra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el. e n),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dovuta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a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una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carica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elettrica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cs typeface="Arial" charset="0"/>
              </a:rPr>
              <a:t>posseduta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 da el. e p, non da n</a:t>
            </a:r>
            <a:r>
              <a:rPr lang="en-US" sz="2500" dirty="0">
                <a:cs typeface="Arial" charset="0"/>
              </a:rPr>
              <a:t>  </a:t>
            </a:r>
            <a:r>
              <a:rPr lang="en-US" sz="2600" dirty="0">
                <a:cs typeface="Arial" charset="0"/>
              </a:rPr>
              <a:t> </a:t>
            </a:r>
          </a:p>
        </p:txBody>
      </p:sp>
      <p:sp>
        <p:nvSpPr>
          <p:cNvPr id="192516" name="AutoShape 4"/>
          <p:cNvSpPr>
            <a:spLocks noChangeArrowheads="1"/>
          </p:cNvSpPr>
          <p:nvPr/>
        </p:nvSpPr>
        <p:spPr bwMode="auto">
          <a:xfrm>
            <a:off x="284263" y="4842429"/>
            <a:ext cx="863600" cy="287337"/>
          </a:xfrm>
          <a:prstGeom prst="rightArrow">
            <a:avLst>
              <a:gd name="adj1" fmla="val 50000"/>
              <a:gd name="adj2" fmla="val 7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2517" name="AutoShape 5"/>
          <p:cNvSpPr>
            <a:spLocks noChangeArrowheads="1"/>
          </p:cNvSpPr>
          <p:nvPr/>
        </p:nvSpPr>
        <p:spPr bwMode="auto">
          <a:xfrm>
            <a:off x="620492" y="5228431"/>
            <a:ext cx="863600" cy="287337"/>
          </a:xfrm>
          <a:prstGeom prst="rightArrow">
            <a:avLst>
              <a:gd name="adj1" fmla="val 50000"/>
              <a:gd name="adj2" fmla="val 7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F7F1-F6B7-4276-868C-AF3073C4072A}" type="slidenum">
              <a:rPr lang="en-US"/>
              <a:pPr/>
              <a:t>30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157788"/>
            <a:ext cx="7221538" cy="790575"/>
          </a:xfrm>
        </p:spPr>
        <p:txBody>
          <a:bodyPr/>
          <a:lstStyle/>
          <a:p>
            <a:r>
              <a:rPr lang="it-IT" sz="3400">
                <a:solidFill>
                  <a:schemeClr val="accent2"/>
                </a:solidFill>
              </a:rPr>
              <a:t>Corrente elettrica</a:t>
            </a:r>
          </a:p>
        </p:txBody>
      </p:sp>
      <p:pic>
        <p:nvPicPr>
          <p:cNvPr id="226309" name="Picture 5" descr="4Spinnennetzsp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54150"/>
            <a:ext cx="4608513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6E31-0826-45D8-B2BF-F5F25F54A714}" type="slidenum">
              <a:rPr lang="en-US"/>
              <a:pPr/>
              <a:t>31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Circuito elettrico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2376488" cy="2881312"/>
          </a:xfrm>
        </p:spPr>
        <p:txBody>
          <a:bodyPr/>
          <a:lstStyle/>
          <a:p>
            <a:r>
              <a:rPr lang="it-IT" sz="2300"/>
              <a:t>sorgente ad es. pila: en. chimica </a:t>
            </a:r>
            <a:r>
              <a:rPr lang="it-IT" sz="2300">
                <a:cs typeface="Arial" charset="0"/>
              </a:rPr>
              <a:t>→ en. elettrica</a:t>
            </a:r>
            <a:r>
              <a:rPr lang="it-IT" sz="2300"/>
              <a:t> </a:t>
            </a:r>
          </a:p>
          <a:p>
            <a:r>
              <a:rPr lang="it-IT" sz="2300"/>
              <a:t>analogia con un circuito idraulico</a:t>
            </a:r>
          </a:p>
        </p:txBody>
      </p:sp>
      <p:pic>
        <p:nvPicPr>
          <p:cNvPr id="224260" name="Picture 4" descr="img1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81075"/>
            <a:ext cx="5761038" cy="429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61" name="Picture 5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98913"/>
            <a:ext cx="381635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6697663" y="1387475"/>
            <a:ext cx="2300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3300"/>
                </a:solidFill>
              </a:rPr>
              <a:t>(consuma energia)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B927-10D9-419F-9AE8-99358FEB7BB0}" type="slidenum">
              <a:rPr lang="en-US"/>
              <a:pPr/>
              <a:t>32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Schema ed elementi di circuito elettrico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2225" y="1052513"/>
            <a:ext cx="2592388" cy="2160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300"/>
              <a:t>la pila (batteria) fornisce una d.d.p. costante</a:t>
            </a:r>
          </a:p>
          <a:p>
            <a:pPr>
              <a:lnSpc>
                <a:spcPct val="90000"/>
              </a:lnSpc>
            </a:pPr>
            <a:r>
              <a:rPr lang="it-IT" sz="2300"/>
              <a:t>NB le linee continue sono equipotenziali</a:t>
            </a:r>
          </a:p>
        </p:txBody>
      </p:sp>
      <p:pic>
        <p:nvPicPr>
          <p:cNvPr id="211973" name="Picture 5" descr="img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3959225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5" name="Picture 7" descr="img1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5908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179388" y="3789363"/>
            <a:ext cx="1341437" cy="3968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resistenza</a:t>
            </a:r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250825" y="4581525"/>
            <a:ext cx="1130300" cy="3968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capacità</a:t>
            </a: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5435600" y="3716338"/>
            <a:ext cx="1355725" cy="3968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induttanza</a:t>
            </a:r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3708400" y="4076700"/>
            <a:ext cx="13112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200">
                <a:solidFill>
                  <a:srgbClr val="CC0000"/>
                </a:solidFill>
                <a:cs typeface="Arial" charset="0"/>
              </a:rPr>
              <a:t>Δ</a:t>
            </a:r>
            <a:r>
              <a:rPr lang="it-IT" sz="2200">
                <a:solidFill>
                  <a:srgbClr val="CC0000"/>
                </a:solidFill>
                <a:cs typeface="Arial" charset="0"/>
              </a:rPr>
              <a:t>V = Ri</a:t>
            </a:r>
          </a:p>
          <a:p>
            <a:endParaRPr lang="it-IT" sz="2200">
              <a:solidFill>
                <a:srgbClr val="CC0000"/>
              </a:solidFill>
              <a:cs typeface="Arial" charset="0"/>
            </a:endParaRPr>
          </a:p>
          <a:p>
            <a:pPr>
              <a:spcBef>
                <a:spcPct val="25000"/>
              </a:spcBef>
            </a:pPr>
            <a:r>
              <a:rPr lang="el-GR" sz="2200">
                <a:solidFill>
                  <a:srgbClr val="CC0000"/>
                </a:solidFill>
                <a:cs typeface="Arial" charset="0"/>
              </a:rPr>
              <a:t>Δ</a:t>
            </a:r>
            <a:r>
              <a:rPr lang="it-IT" sz="2200">
                <a:solidFill>
                  <a:srgbClr val="CC0000"/>
                </a:solidFill>
                <a:cs typeface="Arial" charset="0"/>
              </a:rPr>
              <a:t>V = q/C</a:t>
            </a:r>
            <a:endParaRPr lang="el-GR" sz="22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7308850" y="3644900"/>
            <a:ext cx="15605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 sz="2200">
                <a:solidFill>
                  <a:srgbClr val="CC0000"/>
                </a:solidFill>
                <a:cs typeface="Arial" charset="0"/>
              </a:rPr>
              <a:t>Δ</a:t>
            </a:r>
            <a:r>
              <a:rPr lang="it-IT" sz="2200">
                <a:solidFill>
                  <a:srgbClr val="CC0000"/>
                </a:solidFill>
                <a:cs typeface="Arial" charset="0"/>
              </a:rPr>
              <a:t>V = Ldi/dt</a:t>
            </a:r>
            <a:endParaRPr lang="el-GR" sz="2200">
              <a:solidFill>
                <a:srgbClr val="CC0000"/>
              </a:solidFill>
              <a:cs typeface="Arial" charset="0"/>
            </a:endParaRPr>
          </a:p>
        </p:txBody>
      </p:sp>
      <p:pic>
        <p:nvPicPr>
          <p:cNvPr id="21198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7425"/>
            <a:ext cx="6121400" cy="2562225"/>
          </a:xfrm>
          <a:prstGeom prst="rect">
            <a:avLst/>
          </a:prstGeom>
          <a:solidFill>
            <a:srgbClr val="BBD9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983" name="Text Box 15"/>
          <p:cNvSpPr txBox="1">
            <a:spLocks noChangeArrowheads="1"/>
          </p:cNvSpPr>
          <p:nvPr/>
        </p:nvSpPr>
        <p:spPr bwMode="auto">
          <a:xfrm>
            <a:off x="447675" y="2703513"/>
            <a:ext cx="2108200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11984" name="Text Box 16"/>
          <p:cNvSpPr txBox="1">
            <a:spLocks noChangeArrowheads="1"/>
          </p:cNvSpPr>
          <p:nvPr/>
        </p:nvSpPr>
        <p:spPr bwMode="auto">
          <a:xfrm>
            <a:off x="3203575" y="2708275"/>
            <a:ext cx="3187700" cy="3365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600"/>
          </a:p>
        </p:txBody>
      </p:sp>
      <p:sp>
        <p:nvSpPr>
          <p:cNvPr id="211985" name="Text Box 17"/>
          <p:cNvSpPr txBox="1">
            <a:spLocks noChangeArrowheads="1"/>
          </p:cNvSpPr>
          <p:nvPr/>
        </p:nvSpPr>
        <p:spPr bwMode="auto">
          <a:xfrm>
            <a:off x="5076825" y="2636838"/>
            <a:ext cx="811213" cy="579437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CD1A-3048-46FC-A246-D20AE38BE676}" type="slidenum">
              <a:rPr lang="en-US"/>
              <a:pPr/>
              <a:t>33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Corrente elettrica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496300" cy="5184775"/>
          </a:xfrm>
        </p:spPr>
        <p:txBody>
          <a:bodyPr/>
          <a:lstStyle/>
          <a:p>
            <a:r>
              <a:rPr lang="it-IT" sz="2600"/>
              <a:t>in generale la corrente elettrica è la carica               per unità di t attraverso una superficie A</a:t>
            </a:r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it-IT" sz="2600">
                <a:solidFill>
                  <a:schemeClr val="accent2"/>
                </a:solidFill>
              </a:rPr>
              <a:t>i = 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q/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t</a:t>
            </a:r>
            <a:r>
              <a:rPr lang="it-IT" sz="2600">
                <a:cs typeface="Arial" charset="0"/>
              </a:rPr>
              <a:t>       </a:t>
            </a:r>
            <a:r>
              <a:rPr lang="it-IT" sz="2400">
                <a:solidFill>
                  <a:srgbClr val="008000"/>
                </a:solidFill>
              </a:rPr>
              <a:t>(al lim per </a:t>
            </a:r>
            <a:r>
              <a:rPr lang="el-GR" sz="2400">
                <a:solidFill>
                  <a:srgbClr val="008000"/>
                </a:solidFill>
                <a:cs typeface="Arial" charset="0"/>
              </a:rPr>
              <a:t>Δ</a:t>
            </a:r>
            <a:r>
              <a:rPr lang="it-IT" sz="2400">
                <a:solidFill>
                  <a:srgbClr val="008000"/>
                </a:solidFill>
              </a:rPr>
              <a:t>t</a:t>
            </a:r>
            <a:r>
              <a:rPr lang="it-IT" sz="2400">
                <a:solidFill>
                  <a:srgbClr val="008000"/>
                </a:solidFill>
                <a:cs typeface="Arial" charset="0"/>
              </a:rPr>
              <a:t>→0, i=dq/dt)</a:t>
            </a:r>
          </a:p>
          <a:p>
            <a:r>
              <a:rPr lang="it-IT" sz="2600">
                <a:cs typeface="Arial" charset="0"/>
              </a:rPr>
              <a:t>unità SI:   1 ampère(A) = 1 C/s                     sottomultipli:  mA, </a:t>
            </a:r>
            <a:r>
              <a:rPr lang="el-GR" sz="2600">
                <a:cs typeface="Arial" charset="0"/>
              </a:rPr>
              <a:t>μ</a:t>
            </a:r>
            <a:r>
              <a:rPr lang="it-IT" sz="2600">
                <a:cs typeface="Arial" charset="0"/>
              </a:rPr>
              <a:t>A, nA </a:t>
            </a:r>
            <a:endParaRPr lang="el-GR" sz="2600">
              <a:cs typeface="Arial" charset="0"/>
            </a:endParaRPr>
          </a:p>
          <a:p>
            <a:r>
              <a:rPr lang="it-IT" sz="2600">
                <a:solidFill>
                  <a:srgbClr val="CC0066"/>
                </a:solidFill>
                <a:cs typeface="Arial" charset="0"/>
              </a:rPr>
              <a:t>convenzione (Bj. Franklin): i è +va nel                  verso in cui si muovono le cariche +ve</a:t>
            </a:r>
            <a:r>
              <a:rPr lang="it-IT" sz="2600">
                <a:cs typeface="Arial" charset="0"/>
              </a:rPr>
              <a:t> </a:t>
            </a:r>
          </a:p>
          <a:p>
            <a:r>
              <a:rPr lang="it-IT" sz="2600">
                <a:cs typeface="Arial" charset="0"/>
              </a:rPr>
              <a:t>conduttori: </a:t>
            </a:r>
            <a:r>
              <a:rPr lang="it-IT" sz="2600" u="sng">
                <a:cs typeface="Arial" charset="0"/>
              </a:rPr>
              <a:t>in realtà</a:t>
            </a:r>
            <a:r>
              <a:rPr lang="it-IT" sz="2600">
                <a:cs typeface="Arial" charset="0"/>
              </a:rPr>
              <a:t> si muovono gli </a:t>
            </a:r>
            <a:r>
              <a:rPr lang="it-IT" sz="2600">
                <a:solidFill>
                  <a:srgbClr val="FF3300"/>
                </a:solidFill>
                <a:cs typeface="Arial" charset="0"/>
              </a:rPr>
              <a:t>e</a:t>
            </a:r>
            <a:r>
              <a:rPr lang="it-IT" sz="2600" baseline="30000">
                <a:solidFill>
                  <a:srgbClr val="FF3300"/>
                </a:solidFill>
                <a:cs typeface="Arial" charset="0"/>
              </a:rPr>
              <a:t>–</a:t>
            </a:r>
          </a:p>
          <a:p>
            <a:r>
              <a:rPr lang="it-IT" sz="2600">
                <a:cs typeface="Arial" charset="0"/>
              </a:rPr>
              <a:t>altri casi (semiconduttori, elettrolisi, acceleratori): si possono muovere sia cariche –ve che +ve  </a:t>
            </a:r>
          </a:p>
          <a:p>
            <a:r>
              <a:rPr lang="it-IT" sz="2600">
                <a:solidFill>
                  <a:srgbClr val="FF3300"/>
                </a:solidFill>
                <a:cs typeface="Arial" charset="0"/>
              </a:rPr>
              <a:t>corrente continua (stazionaria): i non varia nel tempo</a:t>
            </a:r>
            <a:r>
              <a:rPr lang="it-IT" sz="2600">
                <a:cs typeface="Arial" charset="0"/>
              </a:rPr>
              <a:t>, </a:t>
            </a:r>
            <a:r>
              <a:rPr lang="it-IT" sz="2400">
                <a:solidFill>
                  <a:schemeClr val="hlink"/>
                </a:solidFill>
                <a:cs typeface="Arial" charset="0"/>
              </a:rPr>
              <a:t>analoga allo scorrimento stazionario di un fluido</a:t>
            </a:r>
          </a:p>
        </p:txBody>
      </p:sp>
      <p:pic>
        <p:nvPicPr>
          <p:cNvPr id="228356" name="Picture 4" descr="img1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08050"/>
            <a:ext cx="17414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58" name="Picture 6" descr="200px-Franklin-Benjamin-L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997200"/>
            <a:ext cx="1068388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359B-C57D-4247-9094-2A25F40A951E}" type="slidenum">
              <a:rPr lang="en-US"/>
              <a:pPr/>
              <a:t>34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Elettroni nei metalli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640762" cy="5184775"/>
          </a:xfrm>
        </p:spPr>
        <p:txBody>
          <a:bodyPr/>
          <a:lstStyle/>
          <a:p>
            <a:r>
              <a:rPr lang="it-IT" sz="2600" dirty="0"/>
              <a:t>nei metalli gli e</a:t>
            </a:r>
            <a:r>
              <a:rPr lang="it-IT" sz="2600" baseline="30000" dirty="0">
                <a:cs typeface="Arial" charset="0"/>
              </a:rPr>
              <a:t>–</a:t>
            </a:r>
            <a:r>
              <a:rPr lang="it-IT" sz="2600" dirty="0"/>
              <a:t> più esterni sono in comune al cristallo (e</a:t>
            </a:r>
            <a:r>
              <a:rPr lang="it-IT" sz="2600" baseline="30000" dirty="0">
                <a:cs typeface="Arial" charset="0"/>
              </a:rPr>
              <a:t>–</a:t>
            </a:r>
            <a:r>
              <a:rPr lang="it-IT" sz="2600" dirty="0">
                <a:cs typeface="Arial" charset="0"/>
              </a:rPr>
              <a:t> di conduzione), tipicamente </a:t>
            </a:r>
            <a:r>
              <a:rPr lang="en-US" sz="2600" dirty="0">
                <a:cs typeface="Arial" charset="0"/>
              </a:rPr>
              <a:t>~</a:t>
            </a:r>
            <a:r>
              <a:rPr lang="it-IT" sz="2600" dirty="0">
                <a:cs typeface="Arial" charset="0"/>
              </a:rPr>
              <a:t>1/atomo</a:t>
            </a:r>
          </a:p>
          <a:p>
            <a:r>
              <a:rPr lang="it-IT" sz="2600" dirty="0">
                <a:cs typeface="Arial" charset="0"/>
              </a:rPr>
              <a:t>modello: gas di e</a:t>
            </a:r>
            <a:r>
              <a:rPr lang="it-IT" sz="2600" baseline="30000" dirty="0">
                <a:cs typeface="Arial" charset="0"/>
              </a:rPr>
              <a:t>–</a:t>
            </a:r>
            <a:r>
              <a:rPr lang="it-IT" sz="2600" dirty="0">
                <a:cs typeface="Arial" charset="0"/>
              </a:rPr>
              <a:t> ‘classico’, 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T</a:t>
            </a:r>
            <a:r>
              <a:rPr lang="it-IT" sz="2600" dirty="0">
                <a:cs typeface="Arial" charset="0"/>
              </a:rPr>
              <a:t> </a:t>
            </a:r>
            <a:r>
              <a:rPr lang="en-US" sz="2600" dirty="0">
                <a:cs typeface="Arial" charset="0"/>
              </a:rPr>
              <a:t>~ 1.2 10</a:t>
            </a:r>
            <a:r>
              <a:rPr lang="en-US" sz="2600" baseline="30000" dirty="0">
                <a:cs typeface="Arial" charset="0"/>
              </a:rPr>
              <a:t>5</a:t>
            </a:r>
            <a:r>
              <a:rPr lang="en-US" sz="2600" dirty="0">
                <a:cs typeface="Arial" charset="0"/>
              </a:rPr>
              <a:t> m/s (300 K),  </a:t>
            </a:r>
            <a:r>
              <a:rPr lang="el-GR" sz="2600" dirty="0">
                <a:cs typeface="Arial" charset="0"/>
              </a:rPr>
              <a:t>λ</a:t>
            </a:r>
            <a:r>
              <a:rPr lang="en-US" sz="2600" dirty="0">
                <a:cs typeface="Arial" charset="0"/>
              </a:rPr>
              <a:t>~100Å, </a:t>
            </a:r>
            <a:r>
              <a:rPr lang="el-GR" sz="2600" dirty="0">
                <a:cs typeface="Arial" charset="0"/>
              </a:rPr>
              <a:t>τ</a:t>
            </a:r>
            <a:r>
              <a:rPr lang="en-US" sz="2600" dirty="0" smtClean="0">
                <a:cs typeface="Arial" charset="0"/>
              </a:rPr>
              <a:t>~10</a:t>
            </a:r>
            <a:r>
              <a:rPr lang="en-US" sz="2600" baseline="30000" dirty="0" smtClean="0">
                <a:cs typeface="Arial" charset="0"/>
              </a:rPr>
              <a:t>-13</a:t>
            </a:r>
            <a:r>
              <a:rPr lang="en-US" sz="2600" dirty="0" smtClean="0">
                <a:cs typeface="Arial" charset="0"/>
              </a:rPr>
              <a:t>s (+)</a:t>
            </a:r>
            <a:endParaRPr lang="en-US" sz="2600" dirty="0">
              <a:cs typeface="Arial" charset="0"/>
            </a:endParaRPr>
          </a:p>
          <a:p>
            <a:r>
              <a:rPr lang="en-US" sz="2600" dirty="0">
                <a:cs typeface="Arial" charset="0"/>
              </a:rPr>
              <a:t>se </a:t>
            </a:r>
            <a:r>
              <a:rPr lang="en-US" sz="2600" b="1" dirty="0">
                <a:cs typeface="Arial" charset="0"/>
              </a:rPr>
              <a:t>E</a:t>
            </a:r>
            <a:r>
              <a:rPr lang="en-US" sz="2600" dirty="0">
                <a:cs typeface="Arial" charset="0"/>
              </a:rPr>
              <a:t> = 0 (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V = 0)</a:t>
            </a:r>
            <a:r>
              <a:rPr lang="en-US" sz="2600" dirty="0">
                <a:cs typeface="Arial" charset="0"/>
              </a:rPr>
              <a:t>:                                                          </a:t>
            </a:r>
            <a:r>
              <a:rPr lang="en-US" sz="2600" dirty="0" err="1">
                <a:cs typeface="Arial" charset="0"/>
              </a:rPr>
              <a:t>agitazione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termica</a:t>
            </a:r>
            <a:r>
              <a:rPr lang="en-US" sz="2600" dirty="0">
                <a:cs typeface="Arial" charset="0"/>
              </a:rPr>
              <a:t>, </a:t>
            </a:r>
            <a:r>
              <a:rPr lang="en-US" sz="2600" dirty="0" err="1">
                <a:cs typeface="Arial" charset="0"/>
              </a:rPr>
              <a:t>v</a:t>
            </a:r>
            <a:r>
              <a:rPr lang="en-US" sz="2600" baseline="-25000" dirty="0" err="1">
                <a:cs typeface="Arial" charset="0"/>
              </a:rPr>
              <a:t>d</a:t>
            </a:r>
            <a:r>
              <a:rPr lang="en-US" sz="2600" dirty="0">
                <a:cs typeface="Arial" charset="0"/>
              </a:rPr>
              <a:t> = 0, con </a:t>
            </a:r>
            <a:r>
              <a:rPr lang="en-US" sz="2600" dirty="0" err="1">
                <a:cs typeface="Arial" charset="0"/>
              </a:rPr>
              <a:t>v</a:t>
            </a:r>
            <a:r>
              <a:rPr lang="en-US" sz="2600" baseline="-25000" dirty="0" err="1">
                <a:cs typeface="Arial" charset="0"/>
              </a:rPr>
              <a:t>d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velocità</a:t>
            </a:r>
            <a:r>
              <a:rPr lang="en-US" sz="2600" dirty="0">
                <a:cs typeface="Arial" charset="0"/>
              </a:rPr>
              <a:t> di </a:t>
            </a:r>
            <a:r>
              <a:rPr lang="en-US" sz="2600" dirty="0" err="1">
                <a:cs typeface="Arial" charset="0"/>
              </a:rPr>
              <a:t>deriva</a:t>
            </a:r>
            <a:endParaRPr lang="en-US" sz="2600" dirty="0">
              <a:cs typeface="Arial" charset="0"/>
            </a:endParaRPr>
          </a:p>
          <a:p>
            <a:r>
              <a:rPr lang="en-US" sz="2600" dirty="0">
                <a:cs typeface="Arial" charset="0"/>
              </a:rPr>
              <a:t>se </a:t>
            </a:r>
            <a:r>
              <a:rPr lang="en-US" sz="2600" b="1" dirty="0">
                <a:cs typeface="Arial" charset="0"/>
              </a:rPr>
              <a:t>E</a:t>
            </a:r>
            <a:r>
              <a:rPr lang="en-US" sz="2600" dirty="0">
                <a:cs typeface="Arial" charset="0"/>
              </a:rPr>
              <a:t> ≠ 0:  </a:t>
            </a:r>
            <a:r>
              <a:rPr lang="en-US" sz="2600" b="1" dirty="0">
                <a:cs typeface="Arial" charset="0"/>
              </a:rPr>
              <a:t>F</a:t>
            </a:r>
            <a:r>
              <a:rPr lang="en-US" sz="2600" dirty="0">
                <a:cs typeface="Arial" charset="0"/>
              </a:rPr>
              <a:t> = –</a:t>
            </a:r>
            <a:r>
              <a:rPr lang="en-US" sz="2600" dirty="0" err="1">
                <a:cs typeface="Arial" charset="0"/>
              </a:rPr>
              <a:t>e</a:t>
            </a:r>
            <a:r>
              <a:rPr lang="en-US" sz="2600" b="1" dirty="0" err="1">
                <a:cs typeface="Arial" charset="0"/>
              </a:rPr>
              <a:t>E</a:t>
            </a:r>
            <a:r>
              <a:rPr lang="en-US" sz="2600" dirty="0">
                <a:cs typeface="Arial" charset="0"/>
              </a:rPr>
              <a:t>, </a:t>
            </a:r>
            <a:r>
              <a:rPr lang="en-US" sz="2600" dirty="0" err="1">
                <a:cs typeface="Arial" charset="0"/>
              </a:rPr>
              <a:t>urti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sugli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ioni</a:t>
            </a:r>
            <a:r>
              <a:rPr lang="en-US" sz="2600" dirty="0">
                <a:cs typeface="Arial" charset="0"/>
              </a:rPr>
              <a:t>, ‘</a:t>
            </a:r>
            <a:r>
              <a:rPr lang="en-US" sz="2600" dirty="0" err="1">
                <a:cs typeface="Arial" charset="0"/>
              </a:rPr>
              <a:t>resistenza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viscosa</a:t>
            </a:r>
            <a:r>
              <a:rPr lang="en-US" sz="2600" dirty="0">
                <a:cs typeface="Arial" charset="0"/>
              </a:rPr>
              <a:t>’, </a:t>
            </a:r>
            <a:r>
              <a:rPr lang="en-US" sz="2600" dirty="0" err="1">
                <a:cs typeface="Arial" charset="0"/>
              </a:rPr>
              <a:t>cfr</a:t>
            </a:r>
            <a:r>
              <a:rPr lang="en-US" sz="2600" dirty="0">
                <a:cs typeface="Arial" charset="0"/>
              </a:rPr>
              <a:t>. </a:t>
            </a:r>
            <a:r>
              <a:rPr lang="en-US" sz="2600" dirty="0" err="1">
                <a:cs typeface="Arial" charset="0"/>
              </a:rPr>
              <a:t>legge</a:t>
            </a:r>
            <a:r>
              <a:rPr lang="en-US" sz="2600" dirty="0">
                <a:cs typeface="Arial" charset="0"/>
              </a:rPr>
              <a:t> di Stokes              </a:t>
            </a:r>
            <a:r>
              <a:rPr lang="en-US" sz="2600" dirty="0" err="1">
                <a:cs typeface="Arial" charset="0"/>
              </a:rPr>
              <a:t>v</a:t>
            </a:r>
            <a:r>
              <a:rPr lang="en-US" sz="2600" baseline="-25000" dirty="0" err="1">
                <a:cs typeface="Arial" charset="0"/>
              </a:rPr>
              <a:t>d</a:t>
            </a:r>
            <a:r>
              <a:rPr lang="en-US" sz="2600" dirty="0">
                <a:cs typeface="Arial" charset="0"/>
              </a:rPr>
              <a:t> ≠ 0, molto </a:t>
            </a:r>
            <a:r>
              <a:rPr lang="en-US" sz="2600" dirty="0" err="1">
                <a:cs typeface="Arial" charset="0"/>
              </a:rPr>
              <a:t>piccola</a:t>
            </a:r>
            <a:r>
              <a:rPr lang="en-US" sz="2600" dirty="0">
                <a:cs typeface="Arial" charset="0"/>
              </a:rPr>
              <a:t>, ~0.1mm/s 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(ma un </a:t>
            </a:r>
            <a:r>
              <a:rPr lang="en-US" sz="2400" dirty="0" err="1">
                <a:solidFill>
                  <a:srgbClr val="CC0000"/>
                </a:solidFill>
                <a:cs typeface="Arial" charset="0"/>
              </a:rPr>
              <a:t>segnale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cs typeface="Arial" charset="0"/>
              </a:rPr>
              <a:t>elettrico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cs typeface="Arial" charset="0"/>
              </a:rPr>
              <a:t>si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cs typeface="Arial" charset="0"/>
              </a:rPr>
              <a:t>propaga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 con </a:t>
            </a:r>
            <a:r>
              <a:rPr lang="en-US" sz="2400" dirty="0" err="1">
                <a:solidFill>
                  <a:srgbClr val="CC0000"/>
                </a:solidFill>
                <a:cs typeface="Arial" charset="0"/>
              </a:rPr>
              <a:t>v~c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)</a:t>
            </a:r>
          </a:p>
          <a:p>
            <a:r>
              <a:rPr lang="en-US" sz="2600" dirty="0">
                <a:cs typeface="Arial" charset="0"/>
              </a:rPr>
              <a:t>se </a:t>
            </a:r>
            <a:r>
              <a:rPr lang="en-US" sz="2600" b="1" dirty="0">
                <a:cs typeface="Arial" charset="0"/>
              </a:rPr>
              <a:t>E </a:t>
            </a:r>
            <a:r>
              <a:rPr lang="en-US" sz="2600" dirty="0">
                <a:cs typeface="Arial" charset="0"/>
              </a:rPr>
              <a:t>(o 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V)</a:t>
            </a:r>
            <a:r>
              <a:rPr lang="en-US" sz="2600" dirty="0">
                <a:cs typeface="Arial" charset="0"/>
              </a:rPr>
              <a:t> cost. </a:t>
            </a:r>
            <a:r>
              <a:rPr lang="en-US" sz="2600" dirty="0" err="1">
                <a:cs typeface="Arial" charset="0"/>
              </a:rPr>
              <a:t>nel</a:t>
            </a:r>
            <a:r>
              <a:rPr lang="en-US" sz="2600" dirty="0">
                <a:cs typeface="Arial" charset="0"/>
              </a:rPr>
              <a:t> tempo, </a:t>
            </a:r>
            <a:r>
              <a:rPr lang="en-US" sz="2600" dirty="0" err="1">
                <a:cs typeface="Arial" charset="0"/>
              </a:rPr>
              <a:t>anche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v</a:t>
            </a:r>
            <a:r>
              <a:rPr lang="en-US" sz="2600" baseline="-25000" dirty="0" err="1">
                <a:cs typeface="Arial" charset="0"/>
              </a:rPr>
              <a:t>d</a:t>
            </a:r>
            <a:r>
              <a:rPr lang="en-US" sz="2600" dirty="0">
                <a:cs typeface="Arial" charset="0"/>
              </a:rPr>
              <a:t> è cost. → i continua (</a:t>
            </a:r>
            <a:r>
              <a:rPr lang="en-US" sz="2600" dirty="0" err="1">
                <a:cs typeface="Arial" charset="0"/>
              </a:rPr>
              <a:t>analoga</a:t>
            </a:r>
            <a:r>
              <a:rPr lang="en-US" sz="2600" dirty="0">
                <a:cs typeface="Arial" charset="0"/>
              </a:rPr>
              <a:t> a </a:t>
            </a:r>
            <a:r>
              <a:rPr lang="en-US" sz="2600" dirty="0" err="1">
                <a:cs typeface="Arial" charset="0"/>
              </a:rPr>
              <a:t>cariche</a:t>
            </a:r>
            <a:r>
              <a:rPr lang="en-US" sz="2600" dirty="0">
                <a:cs typeface="Arial" charset="0"/>
              </a:rPr>
              <a:t> in </a:t>
            </a:r>
            <a:r>
              <a:rPr lang="en-US" sz="2600" dirty="0" err="1">
                <a:cs typeface="Arial" charset="0"/>
              </a:rPr>
              <a:t>moto</a:t>
            </a:r>
            <a:r>
              <a:rPr lang="en-US" sz="2600" dirty="0">
                <a:cs typeface="Arial" charset="0"/>
              </a:rPr>
              <a:t> con vel. cost., </a:t>
            </a:r>
            <a:r>
              <a:rPr lang="en-US" sz="2600" dirty="0" err="1">
                <a:cs typeface="Arial" charset="0"/>
              </a:rPr>
              <a:t>analogia</a:t>
            </a:r>
            <a:r>
              <a:rPr lang="en-US" sz="2600" dirty="0">
                <a:cs typeface="Arial" charset="0"/>
              </a:rPr>
              <a:t> col </a:t>
            </a:r>
            <a:r>
              <a:rPr lang="en-US" sz="2600" dirty="0" err="1">
                <a:cs typeface="Arial" charset="0"/>
              </a:rPr>
              <a:t>viscosimetro</a:t>
            </a:r>
            <a:r>
              <a:rPr lang="en-US" sz="2600" dirty="0">
                <a:cs typeface="Arial" charset="0"/>
              </a:rPr>
              <a:t> a </a:t>
            </a:r>
            <a:r>
              <a:rPr lang="en-US" sz="2600" dirty="0" err="1">
                <a:cs typeface="Arial" charset="0"/>
              </a:rPr>
              <a:t>caduta</a:t>
            </a:r>
            <a:r>
              <a:rPr lang="en-US" sz="2600" dirty="0">
                <a:cs typeface="Arial" charset="0"/>
              </a:rPr>
              <a:t>)</a:t>
            </a:r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492375"/>
            <a:ext cx="47529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06" name="AutoShape 6"/>
          <p:cNvSpPr>
            <a:spLocks noChangeArrowheads="1"/>
          </p:cNvSpPr>
          <p:nvPr/>
        </p:nvSpPr>
        <p:spPr bwMode="auto">
          <a:xfrm>
            <a:off x="3635375" y="4149725"/>
            <a:ext cx="719138" cy="404813"/>
          </a:xfrm>
          <a:prstGeom prst="rightArrow">
            <a:avLst>
              <a:gd name="adj1" fmla="val 50000"/>
              <a:gd name="adj2" fmla="val 444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>
            <a:off x="8388350" y="4581525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0408" name="Line 8"/>
          <p:cNvSpPr>
            <a:spLocks noChangeShapeType="1"/>
          </p:cNvSpPr>
          <p:nvPr/>
        </p:nvSpPr>
        <p:spPr bwMode="auto">
          <a:xfrm>
            <a:off x="8820150" y="4581525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0409" name="Oval 9"/>
          <p:cNvSpPr>
            <a:spLocks noChangeArrowheads="1"/>
          </p:cNvSpPr>
          <p:nvPr/>
        </p:nvSpPr>
        <p:spPr bwMode="auto">
          <a:xfrm>
            <a:off x="8388350" y="6021388"/>
            <a:ext cx="431800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0411" name="Oval 11"/>
          <p:cNvSpPr>
            <a:spLocks noChangeArrowheads="1"/>
          </p:cNvSpPr>
          <p:nvPr/>
        </p:nvSpPr>
        <p:spPr bwMode="auto">
          <a:xfrm>
            <a:off x="8388350" y="4652963"/>
            <a:ext cx="431800" cy="287337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0412" name="Text Box 12"/>
          <p:cNvSpPr txBox="1">
            <a:spLocks noChangeArrowheads="1"/>
          </p:cNvSpPr>
          <p:nvPr/>
        </p:nvSpPr>
        <p:spPr bwMode="auto">
          <a:xfrm>
            <a:off x="8459788" y="4941888"/>
            <a:ext cx="2952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>
                <a:cs typeface="Arial" charset="0"/>
              </a:rPr>
              <a:t>°</a:t>
            </a:r>
          </a:p>
        </p:txBody>
      </p:sp>
      <p:sp>
        <p:nvSpPr>
          <p:cNvPr id="230413" name="Line 13"/>
          <p:cNvSpPr>
            <a:spLocks noChangeShapeType="1"/>
          </p:cNvSpPr>
          <p:nvPr/>
        </p:nvSpPr>
        <p:spPr bwMode="auto">
          <a:xfrm>
            <a:off x="8604250" y="5157788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451" y="6501839"/>
            <a:ext cx="5641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(+) 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l-GR" dirty="0" smtClean="0">
                <a:latin typeface="Arial"/>
                <a:cs typeface="Arial"/>
              </a:rPr>
              <a:t>τ</a:t>
            </a:r>
            <a:r>
              <a:rPr lang="en-US" dirty="0" smtClean="0">
                <a:latin typeface="Arial"/>
                <a:cs typeface="Arial"/>
              </a:rPr>
              <a:t> – </a:t>
            </a:r>
            <a:r>
              <a:rPr lang="en-US" dirty="0" err="1" smtClean="0">
                <a:latin typeface="Arial"/>
                <a:cs typeface="Arial"/>
              </a:rPr>
              <a:t>cammino</a:t>
            </a:r>
            <a:r>
              <a:rPr lang="en-US" dirty="0" smtClean="0">
                <a:latin typeface="Arial"/>
                <a:cs typeface="Arial"/>
              </a:rPr>
              <a:t>, tempo </a:t>
            </a:r>
            <a:r>
              <a:rPr lang="en-US" dirty="0" err="1" smtClean="0">
                <a:latin typeface="Arial"/>
                <a:cs typeface="Arial"/>
              </a:rPr>
              <a:t>fra</a:t>
            </a:r>
            <a:r>
              <a:rPr lang="en-US" dirty="0" smtClean="0">
                <a:latin typeface="Arial"/>
                <a:cs typeface="Arial"/>
              </a:rPr>
              <a:t> due </a:t>
            </a:r>
            <a:r>
              <a:rPr lang="en-US" dirty="0" err="1" smtClean="0">
                <a:latin typeface="Arial"/>
                <a:cs typeface="Arial"/>
              </a:rPr>
              <a:t>urti</a:t>
            </a:r>
            <a:r>
              <a:rPr lang="en-US" dirty="0" smtClean="0"/>
              <a:t> col </a:t>
            </a:r>
            <a:r>
              <a:rPr lang="en-US" dirty="0" err="1" smtClean="0"/>
              <a:t>reticolo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0D3A-02B1-4147-86BA-8DFCF8A86D3F}" type="slidenum">
              <a:rPr lang="en-US"/>
              <a:pPr/>
              <a:t>35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Resistenza elettrica 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500"/>
              <a:t>se in generale applico una d.d.p. V agli                 estremi di un pezzo di materiale (metallo                        o meno) si def. resistenza elettrica il                     rapporto fra la d.d.p. e la corrente i che lo attraversa</a:t>
            </a:r>
          </a:p>
          <a:p>
            <a:pPr>
              <a:buFontTx/>
              <a:buNone/>
            </a:pPr>
            <a:r>
              <a:rPr lang="it-IT" sz="2600"/>
              <a:t>	R = V/i                      </a:t>
            </a:r>
            <a:r>
              <a:rPr lang="it-IT" sz="2300">
                <a:solidFill>
                  <a:srgbClr val="CC0000"/>
                </a:solidFill>
              </a:rPr>
              <a:t>(def. di resistenza)</a:t>
            </a:r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it-IT" sz="2500"/>
              <a:t>con in genere R = R(i)</a:t>
            </a:r>
          </a:p>
          <a:p>
            <a:pPr>
              <a:buFontTx/>
              <a:buNone/>
            </a:pPr>
            <a:r>
              <a:rPr lang="it-IT" sz="2500"/>
              <a:t>	unità SI:  1 ohm (</a:t>
            </a:r>
            <a:r>
              <a:rPr lang="el-GR" sz="2500">
                <a:cs typeface="Arial" charset="0"/>
              </a:rPr>
              <a:t>Ω</a:t>
            </a:r>
            <a:r>
              <a:rPr lang="it-IT" sz="2500">
                <a:cs typeface="Arial" charset="0"/>
              </a:rPr>
              <a:t>) = 1 volt/ampère = 1 V/A</a:t>
            </a:r>
            <a:endParaRPr lang="el-GR" sz="2500">
              <a:cs typeface="Arial" charset="0"/>
            </a:endParaRPr>
          </a:p>
          <a:p>
            <a:r>
              <a:rPr lang="it-IT" sz="2600"/>
              <a:t>se applico la d.d.p. ad un metallo (conduttore ohmico) </a:t>
            </a:r>
            <a:r>
              <a:rPr lang="it-IT" sz="2600" u="sng"/>
              <a:t>a T = cost.</a:t>
            </a:r>
            <a:r>
              <a:rPr lang="it-IT" sz="2600"/>
              <a:t>, la resistenza risulta costante</a:t>
            </a:r>
          </a:p>
          <a:p>
            <a:pPr>
              <a:buFontTx/>
              <a:buNone/>
            </a:pPr>
            <a:r>
              <a:rPr lang="it-IT" sz="2600"/>
              <a:t>	R = V/i = cost.          </a:t>
            </a:r>
            <a:r>
              <a:rPr lang="it-IT" sz="2300">
                <a:solidFill>
                  <a:srgbClr val="CC0000"/>
                </a:solidFill>
              </a:rPr>
              <a:t>[1) conduttore ohmico, 2) T = cost.]</a:t>
            </a:r>
            <a:r>
              <a:rPr lang="it-IT" sz="2500"/>
              <a:t> 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it-IT" sz="2500">
                <a:solidFill>
                  <a:srgbClr val="FF0000"/>
                </a:solidFill>
              </a:rPr>
              <a:t>1a legge di Ohm</a:t>
            </a:r>
            <a:r>
              <a:rPr lang="it-IT" sz="2500"/>
              <a:t>, </a:t>
            </a:r>
            <a:r>
              <a:rPr lang="it-IT" sz="2500">
                <a:solidFill>
                  <a:srgbClr val="008000"/>
                </a:solidFill>
              </a:rPr>
              <a:t>che vale solo per i buoni conduttori, metalli, se la temperatura non varia</a:t>
            </a:r>
            <a:r>
              <a:rPr lang="it-IT" sz="2500"/>
              <a:t> 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684213" y="2708275"/>
            <a:ext cx="1223962" cy="3952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611188" y="5013325"/>
            <a:ext cx="2305050" cy="3952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7380288" y="26368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1800"/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7092950" y="2636838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008000"/>
                </a:solidFill>
              </a:rPr>
              <a:t>ho soppresso</a:t>
            </a:r>
          </a:p>
          <a:p>
            <a:r>
              <a:rPr lang="el-GR" sz="1800">
                <a:solidFill>
                  <a:srgbClr val="008000"/>
                </a:solidFill>
                <a:cs typeface="Arial" charset="0"/>
              </a:rPr>
              <a:t>Δ</a:t>
            </a:r>
            <a:r>
              <a:rPr lang="it-IT" sz="1800">
                <a:solidFill>
                  <a:srgbClr val="008000"/>
                </a:solidFill>
                <a:cs typeface="Arial" charset="0"/>
              </a:rPr>
              <a:t>, ma è una ddp</a:t>
            </a:r>
            <a:endParaRPr lang="el-GR" sz="180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231432" name="Picture 8" descr="o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97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7451725" y="1773238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Georg Ohm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C770-C368-451C-9B14-5EC892D66EE3}" type="slidenum">
              <a:rPr lang="en-US"/>
              <a:pPr/>
              <a:t>36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Resistenza elettrica (2)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relazione fra campo e d.d.p.: </a:t>
            </a:r>
          </a:p>
          <a:p>
            <a:pPr>
              <a:buFontTx/>
              <a:buNone/>
            </a:pPr>
            <a:r>
              <a:rPr lang="it-IT" sz="2600"/>
              <a:t>	V = V</a:t>
            </a:r>
            <a:r>
              <a:rPr lang="it-IT" sz="2600" baseline="-25000"/>
              <a:t>a</a:t>
            </a:r>
            <a:r>
              <a:rPr lang="it-IT" sz="2600"/>
              <a:t> – V</a:t>
            </a:r>
            <a:r>
              <a:rPr lang="it-IT" sz="2600" baseline="-25000"/>
              <a:t>b</a:t>
            </a:r>
            <a:r>
              <a:rPr lang="it-IT" sz="2600"/>
              <a:t> = EL</a:t>
            </a:r>
          </a:p>
          <a:p>
            <a:pPr>
              <a:buFontTx/>
              <a:buNone/>
            </a:pPr>
            <a:r>
              <a:rPr lang="it-IT" sz="2600"/>
              <a:t>	quindi il campo è la ddp divisa                                    la lunghezza del campione</a:t>
            </a:r>
          </a:p>
          <a:p>
            <a:r>
              <a:rPr lang="it-IT" sz="2600"/>
              <a:t>se sono verificate le                                        condizioni della </a:t>
            </a:r>
            <a:r>
              <a:rPr lang="it-IT" sz="2600">
                <a:solidFill>
                  <a:schemeClr val="accent2"/>
                </a:solidFill>
              </a:rPr>
              <a:t>1a legge                                             di Ohm</a:t>
            </a:r>
            <a:r>
              <a:rPr lang="it-IT" sz="2600"/>
              <a:t>, i vs V è una retta                                         per l’origine (cfr. </a:t>
            </a:r>
            <a:r>
              <a:rPr lang="it-IT" sz="2600">
                <a:solidFill>
                  <a:srgbClr val="FF0066"/>
                </a:solidFill>
              </a:rPr>
              <a:t>leggi di                                             Poiseuille,</a:t>
            </a:r>
            <a:r>
              <a:rPr lang="it-IT" sz="2600"/>
              <a:t> </a:t>
            </a:r>
            <a:r>
              <a:rPr lang="it-IT" sz="2600">
                <a:solidFill>
                  <a:srgbClr val="008000"/>
                </a:solidFill>
              </a:rPr>
              <a:t>Fick,</a:t>
            </a:r>
            <a:r>
              <a:rPr lang="it-IT" sz="2600"/>
              <a:t> </a:t>
            </a:r>
            <a:r>
              <a:rPr lang="it-IT" sz="2600">
                <a:solidFill>
                  <a:srgbClr val="CC0000"/>
                </a:solidFill>
              </a:rPr>
              <a:t>Fourier</a:t>
            </a:r>
            <a:r>
              <a:rPr lang="it-IT" sz="2600"/>
              <a:t>) </a:t>
            </a:r>
          </a:p>
          <a:p>
            <a:r>
              <a:rPr lang="it-IT" sz="2600"/>
              <a:t>in un circuito la resistenza R è  indicata                     da una linea seghettata </a:t>
            </a:r>
            <a:r>
              <a:rPr lang="it-IT" sz="2600">
                <a:solidFill>
                  <a:srgbClr val="33CC33"/>
                </a:solidFill>
              </a:rPr>
              <a:t>(</a:t>
            </a:r>
            <a:r>
              <a:rPr lang="it-IT" sz="2600" b="1">
                <a:solidFill>
                  <a:srgbClr val="33CC33"/>
                </a:solidFill>
              </a:rPr>
              <a:t>NB</a:t>
            </a:r>
            <a:r>
              <a:rPr lang="it-IT" sz="2600">
                <a:solidFill>
                  <a:srgbClr val="33CC33"/>
                </a:solidFill>
              </a:rPr>
              <a:t> le linee                        continue hanno R = 0)</a:t>
            </a:r>
          </a:p>
        </p:txBody>
      </p:sp>
      <p:pic>
        <p:nvPicPr>
          <p:cNvPr id="234500" name="Picture 4" descr="img1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852738"/>
            <a:ext cx="4075112" cy="18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5076825" y="2924175"/>
            <a:ext cx="100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metallo</a:t>
            </a:r>
          </a:p>
        </p:txBody>
      </p:sp>
      <p:pic>
        <p:nvPicPr>
          <p:cNvPr id="234502" name="Picture 6" descr="img1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052513"/>
            <a:ext cx="20605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941888"/>
            <a:ext cx="13112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4506" name="Group 10"/>
          <p:cNvGrpSpPr>
            <a:grpSpLocks/>
          </p:cNvGrpSpPr>
          <p:nvPr/>
        </p:nvGrpSpPr>
        <p:grpSpPr bwMode="auto">
          <a:xfrm>
            <a:off x="8243888" y="5445125"/>
            <a:ext cx="336550" cy="509588"/>
            <a:chOff x="4468" y="3427"/>
            <a:chExt cx="212" cy="321"/>
          </a:xfrm>
        </p:grpSpPr>
        <p:sp>
          <p:nvSpPr>
            <p:cNvPr id="234504" name="Line 8"/>
            <p:cNvSpPr>
              <a:spLocks noChangeShapeType="1"/>
            </p:cNvSpPr>
            <p:nvPr/>
          </p:nvSpPr>
          <p:spPr bwMode="auto">
            <a:xfrm flipV="1">
              <a:off x="4468" y="3430"/>
              <a:ext cx="0" cy="31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4505" name="Text Box 9"/>
            <p:cNvSpPr txBox="1">
              <a:spLocks noChangeArrowheads="1"/>
            </p:cNvSpPr>
            <p:nvPr/>
          </p:nvSpPr>
          <p:spPr bwMode="auto">
            <a:xfrm>
              <a:off x="4528" y="3427"/>
              <a:ext cx="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008000"/>
                  </a:solidFill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3080-01A7-45FA-8C27-839276E1A6A7}" type="slidenum">
              <a:rPr lang="en-US"/>
              <a:pPr/>
              <a:t>37</a:t>
            </a:fld>
            <a:endParaRPr lang="en-US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Resistenza elettrica (3)(*) 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4752975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500"/>
              <a:t>normale lampadina da 60 W (filamento metallico), misuro i vs V e non trovo una retta!    R aumenta </a:t>
            </a:r>
            <a:r>
              <a:rPr lang="en-US" sz="2500">
                <a:cs typeface="Arial" charset="0"/>
              </a:rPr>
              <a:t>~</a:t>
            </a:r>
            <a:r>
              <a:rPr lang="it-IT" sz="2500"/>
              <a:t>10 volte se V va da qualche volt a 150 V, perchè?</a:t>
            </a:r>
          </a:p>
          <a:p>
            <a:pPr>
              <a:lnSpc>
                <a:spcPct val="90000"/>
              </a:lnSpc>
            </a:pPr>
            <a:r>
              <a:rPr lang="it-IT" sz="2500">
                <a:solidFill>
                  <a:srgbClr val="008000"/>
                </a:solidFill>
              </a:rPr>
              <a:t>un indizio: a qualche volt la lampadina non emette luce, mentre a 150 V sì</a:t>
            </a:r>
          </a:p>
          <a:p>
            <a:pPr>
              <a:lnSpc>
                <a:spcPct val="90000"/>
              </a:lnSpc>
            </a:pPr>
            <a:r>
              <a:rPr lang="it-IT" sz="2500">
                <a:solidFill>
                  <a:srgbClr val="CC0000"/>
                </a:solidFill>
              </a:rPr>
              <a:t>l’emissione di luce sempre più visibile implica che il filamento si scalda (legge di Wien), </a:t>
            </a:r>
            <a:r>
              <a:rPr lang="it-IT" sz="2500" i="1">
                <a:solidFill>
                  <a:srgbClr val="CC0000"/>
                </a:solidFill>
              </a:rPr>
              <a:t>la condizione T= cost. non è rispettata</a:t>
            </a:r>
            <a:r>
              <a:rPr lang="it-IT" sz="2500"/>
              <a:t>  </a:t>
            </a:r>
          </a:p>
        </p:txBody>
      </p:sp>
      <p:pic>
        <p:nvPicPr>
          <p:cNvPr id="232452" name="Picture 4" descr="img1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08050"/>
            <a:ext cx="3878263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5724525" y="1844675"/>
            <a:ext cx="884238" cy="3048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400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684213" y="6237288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(*) facoltativo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7B7-0B7A-4BB3-850D-FBAF06F8B711}" type="slidenum">
              <a:rPr lang="en-US"/>
              <a:pPr/>
              <a:t>38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Resistività elettrica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496300" cy="5184775"/>
          </a:xfrm>
        </p:spPr>
        <p:txBody>
          <a:bodyPr/>
          <a:lstStyle/>
          <a:p>
            <a:r>
              <a:rPr lang="it-IT" sz="2500" dirty="0"/>
              <a:t>per un campione di materiale di                         lunghezza </a:t>
            </a:r>
            <a:r>
              <a:rPr lang="en-US" sz="2500" dirty="0">
                <a:latin typeface="Script MT Bold" pitchFamily="66" charset="0"/>
              </a:rPr>
              <a:t>l</a:t>
            </a:r>
            <a:r>
              <a:rPr lang="it-IT" sz="2500" dirty="0"/>
              <a:t> e di area trasversa A</a:t>
            </a:r>
          </a:p>
          <a:p>
            <a:pPr>
              <a:buFontTx/>
              <a:buNone/>
            </a:pPr>
            <a:r>
              <a:rPr lang="it-IT" sz="2500" dirty="0"/>
              <a:t>	R = </a:t>
            </a:r>
            <a:r>
              <a:rPr lang="el-GR" sz="2500" dirty="0">
                <a:cs typeface="Arial" charset="0"/>
              </a:rPr>
              <a:t>ρ</a:t>
            </a:r>
            <a:r>
              <a:rPr lang="en-US" sz="2500" dirty="0">
                <a:latin typeface="Script MT Bold" pitchFamily="66" charset="0"/>
                <a:cs typeface="Arial" charset="0"/>
              </a:rPr>
              <a:t>l/</a:t>
            </a:r>
            <a:r>
              <a:rPr lang="en-US" sz="2500" dirty="0">
                <a:cs typeface="Arial" charset="0"/>
              </a:rPr>
              <a:t>A</a:t>
            </a:r>
            <a:r>
              <a:rPr lang="en-US" sz="2500" dirty="0">
                <a:latin typeface="Script MT Bold" pitchFamily="66" charset="0"/>
                <a:cs typeface="Arial" charset="0"/>
              </a:rPr>
              <a:t> = l</a:t>
            </a:r>
            <a:r>
              <a:rPr lang="en-US" sz="2500" dirty="0">
                <a:cs typeface="Arial" charset="0"/>
              </a:rPr>
              <a:t>/(</a:t>
            </a:r>
            <a:r>
              <a:rPr lang="el-GR" sz="2500" dirty="0">
                <a:cs typeface="Arial" charset="0"/>
              </a:rPr>
              <a:t>σ</a:t>
            </a:r>
            <a:r>
              <a:rPr lang="it-IT" sz="2500" dirty="0">
                <a:cs typeface="Arial" charset="0"/>
              </a:rPr>
              <a:t>A)              </a:t>
            </a:r>
            <a:r>
              <a:rPr lang="it-IT" sz="2500" dirty="0">
                <a:solidFill>
                  <a:srgbClr val="FF0066"/>
                </a:solidFill>
                <a:cs typeface="Arial" charset="0"/>
              </a:rPr>
              <a:t>[</a:t>
            </a:r>
            <a:r>
              <a:rPr lang="it-IT" sz="2200" dirty="0">
                <a:solidFill>
                  <a:srgbClr val="FF0066"/>
                </a:solidFill>
                <a:cs typeface="Arial" charset="0"/>
              </a:rPr>
              <a:t>cfr. legge di Fourier “R”=</a:t>
            </a:r>
            <a:r>
              <a:rPr lang="el-GR" sz="2200" dirty="0">
                <a:solidFill>
                  <a:srgbClr val="FF0066"/>
                </a:solidFill>
                <a:cs typeface="Arial" charset="0"/>
              </a:rPr>
              <a:t>Δ</a:t>
            </a:r>
            <a:r>
              <a:rPr lang="it-IT" sz="2200" dirty="0">
                <a:solidFill>
                  <a:srgbClr val="FF0066"/>
                </a:solidFill>
                <a:cs typeface="Arial" charset="0"/>
              </a:rPr>
              <a:t>x/(</a:t>
            </a:r>
            <a:r>
              <a:rPr lang="it-IT" sz="2200" dirty="0" err="1">
                <a:solidFill>
                  <a:srgbClr val="FF0066"/>
                </a:solidFill>
                <a:cs typeface="Arial" charset="0"/>
              </a:rPr>
              <a:t>kA</a:t>
            </a:r>
            <a:r>
              <a:rPr lang="it-IT" sz="2200" dirty="0">
                <a:solidFill>
                  <a:srgbClr val="FF0066"/>
                </a:solidFill>
                <a:cs typeface="Arial" charset="0"/>
              </a:rPr>
              <a:t>)]</a:t>
            </a:r>
            <a:r>
              <a:rPr lang="it-IT" sz="2500" dirty="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500" dirty="0">
                <a:cs typeface="Arial" charset="0"/>
              </a:rPr>
              <a:t>	</a:t>
            </a:r>
            <a:r>
              <a:rPr lang="it-IT" sz="2500" dirty="0">
                <a:solidFill>
                  <a:srgbClr val="FF0000"/>
                </a:solidFill>
                <a:cs typeface="Arial" charset="0"/>
              </a:rPr>
              <a:t>2a legge di Ohm</a:t>
            </a:r>
            <a:r>
              <a:rPr lang="it-IT" sz="2500" dirty="0">
                <a:cs typeface="Arial" charset="0"/>
              </a:rPr>
              <a:t>, dove </a:t>
            </a:r>
            <a:r>
              <a:rPr lang="el-GR" sz="2500" dirty="0">
                <a:cs typeface="Arial" charset="0"/>
              </a:rPr>
              <a:t>ρ</a:t>
            </a:r>
            <a:r>
              <a:rPr lang="it-IT" sz="2500" dirty="0">
                <a:cs typeface="Arial" charset="0"/>
              </a:rPr>
              <a:t> = </a:t>
            </a:r>
            <a:r>
              <a:rPr lang="el-GR" sz="2500" dirty="0">
                <a:cs typeface="Arial" charset="0"/>
              </a:rPr>
              <a:t>ρ</a:t>
            </a:r>
            <a:r>
              <a:rPr lang="it-IT" sz="2500" dirty="0">
                <a:cs typeface="Arial" charset="0"/>
              </a:rPr>
              <a:t>(T) in </a:t>
            </a:r>
            <a:r>
              <a:rPr lang="el-GR" sz="2500" dirty="0">
                <a:cs typeface="Arial" charset="0"/>
              </a:rPr>
              <a:t>Ω∙</a:t>
            </a:r>
            <a:r>
              <a:rPr lang="it-IT" sz="2500" dirty="0">
                <a:cs typeface="Arial" charset="0"/>
              </a:rPr>
              <a:t>m è la resistività e  </a:t>
            </a:r>
            <a:r>
              <a:rPr lang="el-GR" sz="2500" dirty="0">
                <a:cs typeface="Arial" charset="0"/>
              </a:rPr>
              <a:t>σ</a:t>
            </a:r>
            <a:r>
              <a:rPr lang="it-IT" sz="2500" dirty="0">
                <a:cs typeface="Arial" charset="0"/>
              </a:rPr>
              <a:t> = </a:t>
            </a:r>
            <a:r>
              <a:rPr lang="el-GR" sz="2500" dirty="0">
                <a:cs typeface="Arial" charset="0"/>
              </a:rPr>
              <a:t>σ</a:t>
            </a:r>
            <a:r>
              <a:rPr lang="it-IT" sz="2500" dirty="0">
                <a:cs typeface="Arial" charset="0"/>
              </a:rPr>
              <a:t>(T) in S(</a:t>
            </a:r>
            <a:r>
              <a:rPr lang="it-IT" sz="2500" dirty="0" err="1">
                <a:cs typeface="Arial" charset="0"/>
              </a:rPr>
              <a:t>iemens</a:t>
            </a:r>
            <a:r>
              <a:rPr lang="it-IT" sz="2500" dirty="0">
                <a:cs typeface="Arial" charset="0"/>
              </a:rPr>
              <a:t>)∙m</a:t>
            </a:r>
            <a:r>
              <a:rPr lang="it-IT" sz="2500" baseline="30000" dirty="0">
                <a:cs typeface="Arial" charset="0"/>
              </a:rPr>
              <a:t>-1</a:t>
            </a:r>
            <a:r>
              <a:rPr lang="it-IT" sz="2500" dirty="0">
                <a:cs typeface="Arial" charset="0"/>
              </a:rPr>
              <a:t> è la conducibilità elettrica</a:t>
            </a:r>
          </a:p>
          <a:p>
            <a:r>
              <a:rPr lang="it-IT" sz="2500" dirty="0">
                <a:solidFill>
                  <a:srgbClr val="CC0000"/>
                </a:solidFill>
                <a:cs typeface="Arial" charset="0"/>
              </a:rPr>
              <a:t>W:  </a:t>
            </a:r>
            <a:r>
              <a:rPr lang="el-GR" sz="2500" dirty="0">
                <a:solidFill>
                  <a:srgbClr val="CC0000"/>
                </a:solidFill>
                <a:cs typeface="Arial" charset="0"/>
              </a:rPr>
              <a:t>ρ</a:t>
            </a:r>
            <a:r>
              <a:rPr lang="it-IT" sz="2500" baseline="-25000" dirty="0">
                <a:solidFill>
                  <a:srgbClr val="CC0000"/>
                </a:solidFill>
                <a:cs typeface="Arial" charset="0"/>
              </a:rPr>
              <a:t>W</a:t>
            </a:r>
            <a:r>
              <a:rPr lang="it-IT" sz="2500" dirty="0">
                <a:solidFill>
                  <a:srgbClr val="CC0000"/>
                </a:solidFill>
                <a:cs typeface="Arial" charset="0"/>
              </a:rPr>
              <a:t> = 5.5 10</a:t>
            </a:r>
            <a:r>
              <a:rPr lang="it-IT" sz="2500" baseline="30000" dirty="0">
                <a:solidFill>
                  <a:srgbClr val="CC0000"/>
                </a:solidFill>
                <a:cs typeface="Arial" charset="0"/>
              </a:rPr>
              <a:t>-8</a:t>
            </a:r>
            <a:r>
              <a:rPr lang="it-IT" sz="2500" dirty="0">
                <a:solidFill>
                  <a:srgbClr val="CC0000"/>
                </a:solidFill>
                <a:cs typeface="Arial" charset="0"/>
              </a:rPr>
              <a:t> </a:t>
            </a:r>
            <a:r>
              <a:rPr lang="el-GR" sz="2500" dirty="0">
                <a:solidFill>
                  <a:srgbClr val="CC0000"/>
                </a:solidFill>
                <a:cs typeface="Arial" charset="0"/>
              </a:rPr>
              <a:t>Ω</a:t>
            </a:r>
            <a:r>
              <a:rPr lang="it-IT" sz="2500" dirty="0">
                <a:solidFill>
                  <a:srgbClr val="CC0000"/>
                </a:solidFill>
                <a:cs typeface="Arial" charset="0"/>
              </a:rPr>
              <a:t>m  a 20 </a:t>
            </a:r>
            <a:r>
              <a:rPr lang="en-US" sz="2500" dirty="0">
                <a:solidFill>
                  <a:srgbClr val="CC0000"/>
                </a:solidFill>
                <a:cs typeface="Arial" charset="0"/>
              </a:rPr>
              <a:t>°C                   </a:t>
            </a:r>
          </a:p>
          <a:p>
            <a:pPr>
              <a:buFontTx/>
              <a:buNone/>
            </a:pPr>
            <a:r>
              <a:rPr lang="it-IT" sz="2500" dirty="0">
                <a:solidFill>
                  <a:srgbClr val="CC0000"/>
                </a:solidFill>
                <a:cs typeface="Arial" charset="0"/>
              </a:rPr>
              <a:t>		</a:t>
            </a:r>
            <a:r>
              <a:rPr lang="el-GR" sz="2500" dirty="0">
                <a:solidFill>
                  <a:srgbClr val="CC0000"/>
                </a:solidFill>
                <a:cs typeface="Arial" charset="0"/>
              </a:rPr>
              <a:t>α</a:t>
            </a:r>
            <a:r>
              <a:rPr lang="it-IT" sz="2500" baseline="-25000" dirty="0">
                <a:solidFill>
                  <a:srgbClr val="CC0000"/>
                </a:solidFill>
                <a:cs typeface="Arial" charset="0"/>
              </a:rPr>
              <a:t>W</a:t>
            </a:r>
            <a:r>
              <a:rPr lang="it-IT" sz="2500" dirty="0">
                <a:solidFill>
                  <a:srgbClr val="CC0000"/>
                </a:solidFill>
                <a:cs typeface="Arial" charset="0"/>
              </a:rPr>
              <a:t> = 4.5 10</a:t>
            </a:r>
            <a:r>
              <a:rPr lang="it-IT" sz="2500" baseline="30000" dirty="0">
                <a:solidFill>
                  <a:srgbClr val="CC0000"/>
                </a:solidFill>
                <a:cs typeface="Arial" charset="0"/>
              </a:rPr>
              <a:t>-3</a:t>
            </a:r>
            <a:r>
              <a:rPr lang="it-IT" sz="2500" dirty="0">
                <a:solidFill>
                  <a:srgbClr val="CC0000"/>
                </a:solidFill>
                <a:cs typeface="Arial" charset="0"/>
              </a:rPr>
              <a:t> K</a:t>
            </a:r>
            <a:r>
              <a:rPr lang="it-IT" sz="2500" baseline="30000" dirty="0">
                <a:solidFill>
                  <a:srgbClr val="CC0000"/>
                </a:solidFill>
                <a:cs typeface="Arial" charset="0"/>
              </a:rPr>
              <a:t>-1</a:t>
            </a:r>
            <a:r>
              <a:rPr lang="it-IT" sz="2500" dirty="0">
                <a:solidFill>
                  <a:srgbClr val="CC0000"/>
                </a:solidFill>
                <a:cs typeface="Arial" charset="0"/>
              </a:rPr>
              <a:t>   </a:t>
            </a:r>
            <a:r>
              <a:rPr lang="it-IT" sz="2500" dirty="0" smtClean="0">
                <a:solidFill>
                  <a:srgbClr val="CC0000"/>
                </a:solidFill>
                <a:cs typeface="Arial" charset="0"/>
              </a:rPr>
              <a:t>(</a:t>
            </a:r>
            <a:r>
              <a:rPr lang="it-IT" sz="2500" dirty="0" smtClean="0">
                <a:solidFill>
                  <a:srgbClr val="CC0000"/>
                </a:solidFill>
                <a:latin typeface="Script MT Bold" pitchFamily="66" charset="0"/>
                <a:cs typeface="Arial" charset="0"/>
              </a:rPr>
              <a:t>≈ </a:t>
            </a:r>
            <a:r>
              <a:rPr lang="it-IT" sz="2500" dirty="0">
                <a:solidFill>
                  <a:srgbClr val="CC0000"/>
                </a:solidFill>
                <a:cs typeface="Arial" charset="0"/>
              </a:rPr>
              <a:t>1/273 </a:t>
            </a:r>
            <a:r>
              <a:rPr lang="it-IT" sz="2500" dirty="0" smtClean="0">
                <a:solidFill>
                  <a:srgbClr val="CC0000"/>
                </a:solidFill>
                <a:cs typeface="Arial" charset="0"/>
              </a:rPr>
              <a:t>K ! (entro il 20%))</a:t>
            </a:r>
            <a:endParaRPr lang="it-IT" sz="2500" dirty="0">
              <a:solidFill>
                <a:srgbClr val="CC0000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it-IT" sz="2500" dirty="0">
                <a:solidFill>
                  <a:srgbClr val="CC0000"/>
                </a:solidFill>
                <a:cs typeface="Arial" charset="0"/>
              </a:rPr>
              <a:t>		</a:t>
            </a:r>
            <a:r>
              <a:rPr lang="el-GR" sz="2500" dirty="0">
                <a:solidFill>
                  <a:srgbClr val="CC0000"/>
                </a:solidFill>
                <a:cs typeface="Arial" charset="0"/>
              </a:rPr>
              <a:t>ρ</a:t>
            </a:r>
            <a:r>
              <a:rPr lang="it-IT" sz="2500" baseline="-25000" dirty="0">
                <a:solidFill>
                  <a:srgbClr val="CC0000"/>
                </a:solidFill>
                <a:cs typeface="Arial" charset="0"/>
              </a:rPr>
              <a:t>T</a:t>
            </a:r>
            <a:r>
              <a:rPr lang="it-IT" sz="2500" dirty="0">
                <a:solidFill>
                  <a:srgbClr val="CC0000"/>
                </a:solidFill>
                <a:cs typeface="Arial" charset="0"/>
              </a:rPr>
              <a:t> = </a:t>
            </a:r>
            <a:r>
              <a:rPr lang="el-GR" sz="2500" dirty="0">
                <a:solidFill>
                  <a:srgbClr val="CC0000"/>
                </a:solidFill>
                <a:cs typeface="Arial" charset="0"/>
              </a:rPr>
              <a:t>ρ</a:t>
            </a:r>
            <a:r>
              <a:rPr lang="it-IT" sz="2500" baseline="-25000" dirty="0">
                <a:solidFill>
                  <a:srgbClr val="CC0000"/>
                </a:solidFill>
                <a:cs typeface="Arial" charset="0"/>
              </a:rPr>
              <a:t>20</a:t>
            </a:r>
            <a:r>
              <a:rPr lang="en-US" sz="2500" baseline="-25000" dirty="0">
                <a:solidFill>
                  <a:srgbClr val="CC0000"/>
                </a:solidFill>
                <a:cs typeface="Arial" charset="0"/>
              </a:rPr>
              <a:t>°C</a:t>
            </a:r>
            <a:r>
              <a:rPr lang="en-US" sz="2500" dirty="0">
                <a:solidFill>
                  <a:srgbClr val="CC0000"/>
                </a:solidFill>
                <a:cs typeface="Arial" charset="0"/>
              </a:rPr>
              <a:t>[1+</a:t>
            </a:r>
            <a:r>
              <a:rPr lang="el-GR" sz="2500" dirty="0">
                <a:solidFill>
                  <a:srgbClr val="CC0000"/>
                </a:solidFill>
                <a:cs typeface="Arial" charset="0"/>
              </a:rPr>
              <a:t>α</a:t>
            </a:r>
            <a:r>
              <a:rPr lang="it-IT" sz="2500" dirty="0">
                <a:solidFill>
                  <a:srgbClr val="CC0000"/>
                </a:solidFill>
                <a:cs typeface="Arial" charset="0"/>
              </a:rPr>
              <a:t>(T-293</a:t>
            </a:r>
            <a:r>
              <a:rPr lang="en-US" sz="2500" dirty="0">
                <a:solidFill>
                  <a:srgbClr val="CC0000"/>
                </a:solidFill>
                <a:cs typeface="Arial" charset="0"/>
              </a:rPr>
              <a:t>)]     →    </a:t>
            </a:r>
            <a:r>
              <a:rPr lang="el-GR" sz="2500" dirty="0">
                <a:solidFill>
                  <a:srgbClr val="CC0000"/>
                </a:solidFill>
                <a:cs typeface="Arial" charset="0"/>
              </a:rPr>
              <a:t>ρ</a:t>
            </a:r>
            <a:r>
              <a:rPr lang="it-IT" sz="2500" baseline="-25000" dirty="0">
                <a:solidFill>
                  <a:srgbClr val="CC0000"/>
                </a:solidFill>
                <a:cs typeface="Arial" charset="0"/>
              </a:rPr>
              <a:t>2000</a:t>
            </a:r>
            <a:r>
              <a:rPr lang="en-US" sz="2500" baseline="-25000" dirty="0">
                <a:solidFill>
                  <a:srgbClr val="CC0000"/>
                </a:solidFill>
                <a:cs typeface="Arial" charset="0"/>
              </a:rPr>
              <a:t>°C</a:t>
            </a:r>
            <a:r>
              <a:rPr lang="en-US" sz="2500" dirty="0">
                <a:solidFill>
                  <a:srgbClr val="CC0000"/>
                </a:solidFill>
                <a:cs typeface="Arial" charset="0"/>
              </a:rPr>
              <a:t>~</a:t>
            </a:r>
            <a:r>
              <a:rPr lang="el-GR" sz="2500" dirty="0">
                <a:solidFill>
                  <a:srgbClr val="CC0000"/>
                </a:solidFill>
                <a:cs typeface="Arial" charset="0"/>
              </a:rPr>
              <a:t>ρ</a:t>
            </a:r>
            <a:r>
              <a:rPr lang="it-IT" sz="2500" baseline="-25000" dirty="0">
                <a:solidFill>
                  <a:srgbClr val="CC0000"/>
                </a:solidFill>
                <a:cs typeface="Arial" charset="0"/>
              </a:rPr>
              <a:t>20</a:t>
            </a:r>
            <a:r>
              <a:rPr lang="en-US" sz="2500" baseline="-25000" dirty="0">
                <a:solidFill>
                  <a:srgbClr val="CC0000"/>
                </a:solidFill>
                <a:cs typeface="Arial" charset="0"/>
              </a:rPr>
              <a:t>°C</a:t>
            </a:r>
            <a:r>
              <a:rPr lang="en-US" sz="25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10</a:t>
            </a:r>
          </a:p>
          <a:p>
            <a:r>
              <a:rPr lang="en-US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C:   </a:t>
            </a:r>
            <a:r>
              <a:rPr lang="el-GR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ρ</a:t>
            </a:r>
            <a:r>
              <a:rPr lang="it-IT" sz="2500" baseline="-250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C</a:t>
            </a:r>
            <a:r>
              <a:rPr lang="it-IT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 = 3.5 10</a:t>
            </a:r>
            <a:r>
              <a:rPr lang="it-IT" sz="2500" baseline="300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-5</a:t>
            </a:r>
            <a:r>
              <a:rPr lang="it-IT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 </a:t>
            </a:r>
            <a:r>
              <a:rPr lang="el-GR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Ω</a:t>
            </a:r>
            <a:r>
              <a:rPr lang="it-IT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m     </a:t>
            </a:r>
            <a:r>
              <a:rPr lang="it-IT" sz="22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(grafite 8.0 )</a:t>
            </a:r>
          </a:p>
          <a:p>
            <a:pPr>
              <a:buFontTx/>
              <a:buNone/>
            </a:pPr>
            <a:r>
              <a:rPr lang="it-IT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		</a:t>
            </a:r>
            <a:r>
              <a:rPr lang="el-GR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α</a:t>
            </a:r>
            <a:r>
              <a:rPr lang="it-IT" sz="2500" baseline="-250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C</a:t>
            </a:r>
            <a:r>
              <a:rPr lang="it-IT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 = –5 10</a:t>
            </a:r>
            <a:r>
              <a:rPr lang="it-IT" sz="2500" baseline="300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-4</a:t>
            </a:r>
            <a:r>
              <a:rPr lang="it-IT" sz="25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 K</a:t>
            </a:r>
            <a:r>
              <a:rPr lang="it-IT" sz="2500" baseline="300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-1           </a:t>
            </a:r>
            <a:r>
              <a:rPr lang="it-IT" sz="2200" dirty="0">
                <a:solidFill>
                  <a:srgbClr val="008000"/>
                </a:solidFill>
                <a:cs typeface="Arial" charset="0"/>
                <a:sym typeface="Symbol" pitchFamily="18" charset="2"/>
              </a:rPr>
              <a:t>dipende meno/poco da T</a:t>
            </a:r>
          </a:p>
          <a:p>
            <a:r>
              <a:rPr lang="it-IT" sz="250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resistori discreti: in C a impasto                                     (ad es. Allen-Bradley)</a:t>
            </a:r>
          </a:p>
        </p:txBody>
      </p:sp>
      <p:pic>
        <p:nvPicPr>
          <p:cNvPr id="233476" name="Picture 4" descr="img1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2987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6084888" y="1539875"/>
            <a:ext cx="255587" cy="2159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800"/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7862888" y="1520825"/>
            <a:ext cx="503237" cy="2159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800"/>
          </a:p>
        </p:txBody>
      </p:sp>
      <p:pic>
        <p:nvPicPr>
          <p:cNvPr id="233480" name="Picture 8" descr="re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89588"/>
            <a:ext cx="2233612" cy="974725"/>
          </a:xfrm>
          <a:prstGeom prst="rect">
            <a:avLst/>
          </a:prstGeom>
          <a:solidFill>
            <a:srgbClr val="F8F8F8"/>
          </a:solidFill>
        </p:spPr>
      </p:pic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6372225" y="6308725"/>
            <a:ext cx="88423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611188" y="1844675"/>
            <a:ext cx="262255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33483" name="Text Box 11"/>
          <p:cNvSpPr txBox="1">
            <a:spLocks noChangeArrowheads="1"/>
          </p:cNvSpPr>
          <p:nvPr/>
        </p:nvSpPr>
        <p:spPr bwMode="auto">
          <a:xfrm>
            <a:off x="3995738" y="4508500"/>
            <a:ext cx="2808287" cy="427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sz="2200">
                <a:solidFill>
                  <a:srgbClr val="006600"/>
                </a:solidFill>
              </a:rPr>
              <a:t>(grafite 0.8</a:t>
            </a:r>
            <a:r>
              <a:rPr lang="it-IT" sz="2200"/>
              <a:t> </a:t>
            </a:r>
            <a:r>
              <a:rPr lang="it-IT" sz="2200">
                <a:solidFill>
                  <a:srgbClr val="008000"/>
                </a:solidFill>
                <a:sym typeface="Symbol" pitchFamily="18" charset="2"/>
              </a:rPr>
              <a:t>10</a:t>
            </a:r>
            <a:r>
              <a:rPr lang="it-IT" sz="2200" baseline="30000">
                <a:solidFill>
                  <a:srgbClr val="008000"/>
                </a:solidFill>
                <a:sym typeface="Symbol" pitchFamily="18" charset="2"/>
              </a:rPr>
              <a:t>-5 </a:t>
            </a:r>
            <a:r>
              <a:rPr lang="el-GR" sz="2200">
                <a:solidFill>
                  <a:srgbClr val="008000"/>
                </a:solidFill>
                <a:sym typeface="Symbol" pitchFamily="18" charset="2"/>
              </a:rPr>
              <a:t>Ω</a:t>
            </a:r>
            <a:r>
              <a:rPr lang="it-IT" sz="2200">
                <a:solidFill>
                  <a:srgbClr val="008000"/>
                </a:solidFill>
                <a:sym typeface="Symbol" pitchFamily="18" charset="2"/>
              </a:rPr>
              <a:t>m)</a:t>
            </a:r>
            <a:r>
              <a:rPr lang="it-IT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760C-50BA-48E1-95D9-4C6D421AFBA9}" type="slidenum">
              <a:rPr lang="en-US"/>
              <a:pPr/>
              <a:t>39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Resistività elettrica dei materiali, 20</a:t>
            </a:r>
            <a:r>
              <a:rPr lang="en-US">
                <a:cs typeface="Arial" charset="0"/>
              </a:rPr>
              <a:t>°C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2411760" cy="566923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100" dirty="0"/>
              <a:t>nei metalli </a:t>
            </a:r>
            <a:r>
              <a:rPr lang="el-GR" sz="2100" dirty="0">
                <a:cs typeface="Arial" charset="0"/>
              </a:rPr>
              <a:t>ρ</a:t>
            </a:r>
            <a:r>
              <a:rPr lang="it-IT" sz="2100" dirty="0">
                <a:cs typeface="Arial" charset="0"/>
              </a:rPr>
              <a:t> cresce con T↑ ed in presenza di </a:t>
            </a:r>
            <a:r>
              <a:rPr lang="it-IT" sz="2100" dirty="0" err="1">
                <a:cs typeface="Arial" charset="0"/>
              </a:rPr>
              <a:t>impurezze</a:t>
            </a:r>
            <a:r>
              <a:rPr lang="it-IT" sz="2100" dirty="0">
                <a:cs typeface="Arial" charset="0"/>
              </a:rPr>
              <a:t> (aumentano ostacoli al moto degli e</a:t>
            </a:r>
            <a:r>
              <a:rPr lang="it-IT" sz="2100" baseline="30000" dirty="0">
                <a:cs typeface="Arial" charset="0"/>
              </a:rPr>
              <a:t>–</a:t>
            </a:r>
            <a:r>
              <a:rPr lang="it-IT" sz="2100" dirty="0">
                <a:cs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it-IT" sz="2100" dirty="0">
                <a:solidFill>
                  <a:srgbClr val="008000"/>
                </a:solidFill>
                <a:cs typeface="Arial" charset="0"/>
              </a:rPr>
              <a:t>nei </a:t>
            </a:r>
            <a:r>
              <a:rPr lang="it-IT" sz="2100" dirty="0" err="1" smtClean="0">
                <a:solidFill>
                  <a:srgbClr val="008000"/>
                </a:solidFill>
                <a:cs typeface="Arial" charset="0"/>
              </a:rPr>
              <a:t>semicond</a:t>
            </a:r>
            <a:r>
              <a:rPr lang="it-IT" sz="2100" dirty="0" smtClean="0">
                <a:solidFill>
                  <a:srgbClr val="008000"/>
                </a:solidFill>
                <a:cs typeface="Arial" charset="0"/>
              </a:rPr>
              <a:t>. </a:t>
            </a:r>
            <a:r>
              <a:rPr lang="it-IT" sz="2100" dirty="0">
                <a:solidFill>
                  <a:srgbClr val="008000"/>
                </a:solidFill>
                <a:cs typeface="Arial" charset="0"/>
              </a:rPr>
              <a:t>e isolanti </a:t>
            </a:r>
            <a:r>
              <a:rPr lang="it-IT" sz="2100" dirty="0" smtClean="0">
                <a:solidFill>
                  <a:srgbClr val="008000"/>
                </a:solidFill>
                <a:cs typeface="Arial" charset="0"/>
              </a:rPr>
              <a:t>accade </a:t>
            </a:r>
            <a:r>
              <a:rPr lang="it-IT" sz="2100" dirty="0">
                <a:solidFill>
                  <a:srgbClr val="008000"/>
                </a:solidFill>
                <a:cs typeface="Arial" charset="0"/>
              </a:rPr>
              <a:t>il </a:t>
            </a:r>
            <a:r>
              <a:rPr lang="it-IT" sz="2100" dirty="0" smtClean="0">
                <a:solidFill>
                  <a:srgbClr val="008000"/>
                </a:solidFill>
                <a:cs typeface="Arial" charset="0"/>
              </a:rPr>
              <a:t>contrario (la possibilit</a:t>
            </a:r>
            <a:r>
              <a:rPr lang="it-IT" sz="2100" dirty="0" smtClean="0">
                <a:solidFill>
                  <a:srgbClr val="008000"/>
                </a:solidFill>
                <a:latin typeface="Arial"/>
                <a:cs typeface="Arial"/>
              </a:rPr>
              <a:t>à di variare </a:t>
            </a:r>
            <a:r>
              <a:rPr lang="el-GR" sz="2100" dirty="0" smtClean="0">
                <a:solidFill>
                  <a:srgbClr val="008000"/>
                </a:solidFill>
                <a:latin typeface="Arial"/>
                <a:cs typeface="Arial"/>
              </a:rPr>
              <a:t>ρ</a:t>
            </a:r>
            <a:r>
              <a:rPr lang="en-US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2100" dirty="0" err="1" smtClean="0">
                <a:solidFill>
                  <a:srgbClr val="008000"/>
                </a:solidFill>
                <a:latin typeface="Arial"/>
                <a:cs typeface="Arial"/>
              </a:rPr>
              <a:t>drogando</a:t>
            </a:r>
            <a:r>
              <a:rPr lang="en-US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2100" dirty="0" err="1" smtClean="0">
                <a:solidFill>
                  <a:srgbClr val="008000"/>
                </a:solidFill>
                <a:latin typeface="Arial"/>
                <a:cs typeface="Arial"/>
              </a:rPr>
              <a:t>i</a:t>
            </a:r>
            <a:r>
              <a:rPr lang="en-US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2100" dirty="0" err="1" smtClean="0">
                <a:solidFill>
                  <a:srgbClr val="008000"/>
                </a:solidFill>
                <a:latin typeface="Arial"/>
                <a:cs typeface="Arial"/>
              </a:rPr>
              <a:t>semic</a:t>
            </a:r>
            <a:r>
              <a:rPr lang="en-US" sz="2100" dirty="0" smtClean="0">
                <a:solidFill>
                  <a:srgbClr val="008000"/>
                </a:solidFill>
                <a:latin typeface="Arial"/>
                <a:cs typeface="Arial"/>
              </a:rPr>
              <a:t>., </a:t>
            </a:r>
            <a:r>
              <a:rPr lang="en-US" sz="2100" dirty="0" err="1" smtClean="0">
                <a:solidFill>
                  <a:srgbClr val="008000"/>
                </a:solidFill>
                <a:latin typeface="Arial"/>
                <a:cs typeface="Arial"/>
              </a:rPr>
              <a:t>eg</a:t>
            </a:r>
            <a:r>
              <a:rPr lang="en-US" sz="2100" dirty="0" smtClean="0">
                <a:solidFill>
                  <a:srgbClr val="008000"/>
                </a:solidFill>
                <a:latin typeface="Arial"/>
                <a:cs typeface="Arial"/>
              </a:rPr>
              <a:t> con As e B, è </a:t>
            </a:r>
            <a:r>
              <a:rPr lang="en-US" sz="2100" dirty="0" err="1" smtClean="0">
                <a:solidFill>
                  <a:srgbClr val="008000"/>
                </a:solidFill>
                <a:latin typeface="Arial"/>
                <a:cs typeface="Arial"/>
              </a:rPr>
              <a:t>alla</a:t>
            </a:r>
            <a:r>
              <a:rPr lang="en-US" sz="2100" dirty="0" smtClean="0">
                <a:solidFill>
                  <a:srgbClr val="008000"/>
                </a:solidFill>
                <a:latin typeface="Arial"/>
                <a:cs typeface="Arial"/>
              </a:rPr>
              <a:t> base di </a:t>
            </a:r>
            <a:r>
              <a:rPr lang="en-US" sz="2100" dirty="0" err="1" smtClean="0">
                <a:solidFill>
                  <a:srgbClr val="008000"/>
                </a:solidFill>
                <a:latin typeface="Arial"/>
                <a:cs typeface="Arial"/>
              </a:rPr>
              <a:t>tutta</a:t>
            </a:r>
            <a:r>
              <a:rPr lang="en-US" sz="21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2100" dirty="0" err="1" smtClean="0">
                <a:solidFill>
                  <a:srgbClr val="008000"/>
                </a:solidFill>
                <a:latin typeface="Arial"/>
                <a:cs typeface="Arial"/>
              </a:rPr>
              <a:t>l’elettronica</a:t>
            </a:r>
            <a:r>
              <a:rPr lang="en-US" sz="2100" dirty="0" smtClean="0">
                <a:solidFill>
                  <a:srgbClr val="008000"/>
                </a:solidFill>
                <a:latin typeface="Arial"/>
                <a:cs typeface="Arial"/>
              </a:rPr>
              <a:t>)  </a:t>
            </a:r>
            <a:endParaRPr lang="it-IT" sz="2100" dirty="0">
              <a:solidFill>
                <a:srgbClr val="008000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it-IT" sz="2100" dirty="0" err="1">
                <a:solidFill>
                  <a:srgbClr val="FF0066"/>
                </a:solidFill>
                <a:cs typeface="Arial" charset="0"/>
              </a:rPr>
              <a:t>cfr</a:t>
            </a:r>
            <a:r>
              <a:rPr lang="it-IT" sz="21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it-IT" sz="2100" dirty="0" err="1">
                <a:solidFill>
                  <a:srgbClr val="FF0066"/>
                </a:solidFill>
                <a:cs typeface="Arial" charset="0"/>
              </a:rPr>
              <a:t>conduc</a:t>
            </a:r>
            <a:r>
              <a:rPr lang="it-IT" sz="2100" dirty="0">
                <a:solidFill>
                  <a:srgbClr val="FF0066"/>
                </a:solidFill>
                <a:cs typeface="Arial" charset="0"/>
              </a:rPr>
              <a:t>. termica</a:t>
            </a:r>
            <a:r>
              <a:rPr lang="it-IT" sz="2100" dirty="0">
                <a:cs typeface="Arial" charset="0"/>
              </a:rPr>
              <a:t> </a:t>
            </a:r>
          </a:p>
        </p:txBody>
      </p:sp>
      <p:pic>
        <p:nvPicPr>
          <p:cNvPr id="229380" name="Picture 4" descr="img1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94" y="1052513"/>
            <a:ext cx="6696075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1" name="Oval 5"/>
          <p:cNvSpPr>
            <a:spLocks noChangeArrowheads="1"/>
          </p:cNvSpPr>
          <p:nvPr/>
        </p:nvSpPr>
        <p:spPr bwMode="auto">
          <a:xfrm>
            <a:off x="7667625" y="2439988"/>
            <a:ext cx="914400" cy="431800"/>
          </a:xfrm>
          <a:prstGeom prst="ellips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9382" name="Oval 6"/>
          <p:cNvSpPr>
            <a:spLocks noChangeArrowheads="1"/>
          </p:cNvSpPr>
          <p:nvPr/>
        </p:nvSpPr>
        <p:spPr bwMode="auto">
          <a:xfrm>
            <a:off x="4932363" y="1700213"/>
            <a:ext cx="914400" cy="431800"/>
          </a:xfrm>
          <a:prstGeom prst="ellips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F6C6-0EDE-46CF-809A-E6EF593F6EC8}" type="slidenum">
              <a:rPr lang="en-US"/>
              <a:pPr/>
              <a:t>4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Carica elettrica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327650"/>
          </a:xfrm>
        </p:spPr>
        <p:txBody>
          <a:bodyPr/>
          <a:lstStyle/>
          <a:p>
            <a:r>
              <a:rPr lang="it-IT" sz="2600" dirty="0"/>
              <a:t>f. elettrostatica: per avere sia attrazione che repulsione occorrono cariche di due segni + e </a:t>
            </a:r>
            <a:r>
              <a:rPr lang="it-IT" sz="2600" dirty="0">
                <a:cs typeface="Arial" charset="0"/>
              </a:rPr>
              <a:t>–, quelle </a:t>
            </a:r>
            <a:r>
              <a:rPr lang="it-IT" sz="2600" dirty="0"/>
              <a:t>di segno opposto si attraggono, mentre quelle di segno uguale si respingono</a:t>
            </a:r>
          </a:p>
          <a:p>
            <a:r>
              <a:rPr lang="it-IT" sz="2600" dirty="0"/>
              <a:t>la materia ordinaria è neutra, contiene cioè tante cariche +ve quante </a:t>
            </a:r>
            <a:r>
              <a:rPr lang="it-IT" sz="2600" dirty="0">
                <a:cs typeface="Arial" charset="0"/>
              </a:rPr>
              <a:t>–ve, e non esercita azioni elettrostatiche</a:t>
            </a:r>
          </a:p>
          <a:p>
            <a:r>
              <a:rPr lang="it-IT" sz="2600" dirty="0">
                <a:cs typeface="Arial" charset="0"/>
              </a:rPr>
              <a:t>quando però ad un corpo si tolgono o si aggiungono cariche, le f. e.s. si manifestano: elettrizzazione ad es.</a:t>
            </a:r>
          </a:p>
          <a:p>
            <a:pPr lvl="1"/>
            <a:r>
              <a:rPr lang="it-IT" sz="2200" dirty="0">
                <a:cs typeface="Arial" charset="0"/>
              </a:rPr>
              <a:t>strofinando con una pelliccia o panno di lana/seta una bacchetta di ambra </a:t>
            </a:r>
            <a:r>
              <a:rPr lang="it-IT" sz="2200" dirty="0" smtClean="0">
                <a:cs typeface="Arial" charset="0"/>
              </a:rPr>
              <a:t>(</a:t>
            </a:r>
            <a:r>
              <a:rPr lang="el-GR" sz="2000" dirty="0" smtClean="0"/>
              <a:t>ἤ</a:t>
            </a:r>
            <a:r>
              <a:rPr lang="el-GR" sz="2200" dirty="0" smtClean="0">
                <a:cs typeface="Arial" charset="0"/>
              </a:rPr>
              <a:t>λεκτρον</a:t>
            </a:r>
            <a:r>
              <a:rPr lang="it-IT" sz="2200" dirty="0" smtClean="0">
                <a:cs typeface="Arial" charset="0"/>
              </a:rPr>
              <a:t> </a:t>
            </a:r>
            <a:r>
              <a:rPr lang="it-IT" sz="2200" dirty="0">
                <a:cs typeface="Arial" charset="0"/>
              </a:rPr>
              <a:t>in greco), ebanite, zolfo, vetro, plexiglas, ceramica ... si può attirare una pallina leggera sospesa ad un filo etc.</a:t>
            </a:r>
          </a:p>
          <a:p>
            <a:pPr lvl="1"/>
            <a:r>
              <a:rPr lang="it-IT" sz="2200" dirty="0">
                <a:cs typeface="Arial" charset="0"/>
              </a:rPr>
              <a:t>togliendosi una camicia sintetica ci si sente ‘elettrici’</a:t>
            </a:r>
            <a:endParaRPr lang="el-GR" sz="2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E204-FAE7-4EC7-A714-E69DD58EE4D5}" type="slidenum">
              <a:rPr lang="en-US"/>
              <a:pPr/>
              <a:t>40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Resistenze in serie ed in parallelo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184775"/>
          </a:xfrm>
        </p:spPr>
        <p:txBody>
          <a:bodyPr/>
          <a:lstStyle/>
          <a:p>
            <a:r>
              <a:rPr lang="it-IT" sz="2600">
                <a:solidFill>
                  <a:srgbClr val="FF0000"/>
                </a:solidFill>
              </a:rPr>
              <a:t>serie: i = cost</a:t>
            </a:r>
            <a:r>
              <a:rPr lang="it-IT" sz="2600"/>
              <a:t>       iR</a:t>
            </a:r>
            <a:r>
              <a:rPr lang="it-IT" sz="2600" baseline="-25000"/>
              <a:t>1</a:t>
            </a:r>
            <a:r>
              <a:rPr lang="it-IT" sz="2600"/>
              <a:t> = V</a:t>
            </a:r>
            <a:r>
              <a:rPr lang="it-IT" sz="2600" baseline="-25000"/>
              <a:t>b</a:t>
            </a:r>
            <a:r>
              <a:rPr lang="it-IT" sz="2600"/>
              <a:t>-V</a:t>
            </a:r>
            <a:r>
              <a:rPr lang="it-IT" sz="2600" baseline="-25000"/>
              <a:t>a</a:t>
            </a:r>
            <a:r>
              <a:rPr lang="it-IT" sz="2600"/>
              <a:t>       iR</a:t>
            </a:r>
            <a:r>
              <a:rPr lang="it-IT" sz="2600" baseline="-25000"/>
              <a:t>2</a:t>
            </a:r>
            <a:r>
              <a:rPr lang="it-IT" sz="2600"/>
              <a:t> = V</a:t>
            </a:r>
            <a:r>
              <a:rPr lang="it-IT" sz="2600" baseline="-25000"/>
              <a:t>c</a:t>
            </a:r>
            <a:r>
              <a:rPr lang="it-IT" sz="2600"/>
              <a:t>-V</a:t>
            </a:r>
            <a:r>
              <a:rPr lang="it-IT" sz="2600" baseline="-25000"/>
              <a:t>b</a:t>
            </a:r>
          </a:p>
          <a:p>
            <a:pPr>
              <a:buFontTx/>
              <a:buNone/>
            </a:pPr>
            <a:r>
              <a:rPr lang="it-IT" sz="2600" baseline="-25000"/>
              <a:t>	</a:t>
            </a:r>
            <a:r>
              <a:rPr lang="it-IT" sz="2600"/>
              <a:t>ma      </a:t>
            </a:r>
            <a:r>
              <a:rPr lang="it-IT" sz="2600">
                <a:solidFill>
                  <a:srgbClr val="008000"/>
                </a:solidFill>
              </a:rPr>
              <a:t>i</a:t>
            </a:r>
            <a:r>
              <a:rPr lang="it-IT" sz="2600"/>
              <a:t>R</a:t>
            </a:r>
            <a:r>
              <a:rPr lang="it-IT" sz="2600" baseline="-25000"/>
              <a:t>eq</a:t>
            </a:r>
            <a:r>
              <a:rPr lang="it-IT" sz="2600"/>
              <a:t> = V</a:t>
            </a:r>
            <a:r>
              <a:rPr lang="it-IT" sz="2600" baseline="-25000"/>
              <a:t>c</a:t>
            </a:r>
            <a:r>
              <a:rPr lang="it-IT" sz="2600"/>
              <a:t>-V</a:t>
            </a:r>
            <a:r>
              <a:rPr lang="it-IT" sz="2600" baseline="-25000"/>
              <a:t>a</a:t>
            </a:r>
            <a:r>
              <a:rPr lang="it-IT" sz="2600"/>
              <a:t> = (V</a:t>
            </a:r>
            <a:r>
              <a:rPr lang="it-IT" sz="2600" baseline="-25000"/>
              <a:t>c</a:t>
            </a:r>
            <a:r>
              <a:rPr lang="it-IT" sz="2600">
                <a:solidFill>
                  <a:srgbClr val="FF0000"/>
                </a:solidFill>
              </a:rPr>
              <a:t>-V</a:t>
            </a:r>
            <a:r>
              <a:rPr lang="it-IT" sz="2600" baseline="-25000">
                <a:solidFill>
                  <a:srgbClr val="FF0000"/>
                </a:solidFill>
              </a:rPr>
              <a:t>b</a:t>
            </a:r>
            <a:r>
              <a:rPr lang="it-IT" sz="2600"/>
              <a:t>)+(</a:t>
            </a:r>
            <a:r>
              <a:rPr lang="it-IT" sz="2600">
                <a:solidFill>
                  <a:srgbClr val="FF0000"/>
                </a:solidFill>
              </a:rPr>
              <a:t>V</a:t>
            </a:r>
            <a:r>
              <a:rPr lang="it-IT" sz="2600" baseline="-25000">
                <a:solidFill>
                  <a:srgbClr val="FF0000"/>
                </a:solidFill>
              </a:rPr>
              <a:t>b</a:t>
            </a:r>
            <a:r>
              <a:rPr lang="it-IT" sz="2600"/>
              <a:t>-V</a:t>
            </a:r>
            <a:r>
              <a:rPr lang="it-IT" sz="2600" baseline="-25000"/>
              <a:t>a</a:t>
            </a:r>
            <a:r>
              <a:rPr lang="it-IT" sz="2600"/>
              <a:t>) = </a:t>
            </a:r>
            <a:r>
              <a:rPr lang="it-IT" sz="2600">
                <a:solidFill>
                  <a:srgbClr val="008000"/>
                </a:solidFill>
              </a:rPr>
              <a:t>i</a:t>
            </a:r>
            <a:r>
              <a:rPr lang="it-IT" sz="2600"/>
              <a:t>(R</a:t>
            </a:r>
            <a:r>
              <a:rPr lang="it-IT" sz="2600" baseline="-25000"/>
              <a:t>1</a:t>
            </a:r>
            <a:r>
              <a:rPr lang="it-IT" sz="2600"/>
              <a:t>+R</a:t>
            </a:r>
            <a:r>
              <a:rPr lang="it-IT" sz="2600" baseline="-25000"/>
              <a:t>2</a:t>
            </a:r>
            <a:r>
              <a:rPr lang="it-IT" sz="2600"/>
              <a:t>)</a:t>
            </a:r>
          </a:p>
          <a:p>
            <a:pPr>
              <a:buFontTx/>
              <a:buNone/>
            </a:pPr>
            <a:r>
              <a:rPr lang="it-IT" sz="2600"/>
              <a:t>	       </a:t>
            </a:r>
            <a:r>
              <a:rPr lang="it-IT" sz="2600">
                <a:solidFill>
                  <a:srgbClr val="FF0000"/>
                </a:solidFill>
              </a:rPr>
              <a:t>R</a:t>
            </a:r>
            <a:r>
              <a:rPr lang="it-IT" sz="2600" baseline="-25000">
                <a:solidFill>
                  <a:srgbClr val="FF0000"/>
                </a:solidFill>
              </a:rPr>
              <a:t>eq</a:t>
            </a:r>
            <a:r>
              <a:rPr lang="it-IT" sz="2600">
                <a:solidFill>
                  <a:srgbClr val="FF0000"/>
                </a:solidFill>
              </a:rPr>
              <a:t> = R</a:t>
            </a:r>
            <a:r>
              <a:rPr lang="it-IT" sz="2600" baseline="-25000">
                <a:solidFill>
                  <a:srgbClr val="FF0000"/>
                </a:solidFill>
              </a:rPr>
              <a:t>1</a:t>
            </a:r>
            <a:r>
              <a:rPr lang="it-IT" sz="2600">
                <a:solidFill>
                  <a:srgbClr val="FF0000"/>
                </a:solidFill>
              </a:rPr>
              <a:t>+R</a:t>
            </a:r>
            <a:r>
              <a:rPr lang="it-IT" sz="2600" baseline="-25000">
                <a:solidFill>
                  <a:srgbClr val="FF0000"/>
                </a:solidFill>
              </a:rPr>
              <a:t>2 </a:t>
            </a:r>
            <a:r>
              <a:rPr lang="it-IT" sz="2600">
                <a:solidFill>
                  <a:srgbClr val="FF0000"/>
                </a:solidFill>
              </a:rPr>
              <a:t>(+...+R</a:t>
            </a:r>
            <a:r>
              <a:rPr lang="it-IT" sz="2600" baseline="-25000">
                <a:solidFill>
                  <a:srgbClr val="FF0000"/>
                </a:solidFill>
              </a:rPr>
              <a:t>n</a:t>
            </a:r>
            <a:r>
              <a:rPr lang="it-IT" sz="2600">
                <a:solidFill>
                  <a:srgbClr val="FF0000"/>
                </a:solidFill>
              </a:rPr>
              <a:t>)</a:t>
            </a:r>
            <a:r>
              <a:rPr lang="it-IT" sz="2600"/>
              <a:t>                </a:t>
            </a:r>
            <a:r>
              <a:rPr lang="it-IT" sz="2200">
                <a:solidFill>
                  <a:srgbClr val="CC0000"/>
                </a:solidFill>
              </a:rPr>
              <a:t>serie</a:t>
            </a:r>
          </a:p>
          <a:p>
            <a:r>
              <a:rPr lang="it-IT" sz="2600">
                <a:solidFill>
                  <a:schemeClr val="accent2"/>
                </a:solidFill>
              </a:rPr>
              <a:t>parallelo:   V = V</a:t>
            </a:r>
            <a:r>
              <a:rPr lang="it-IT" sz="2600" baseline="-25000">
                <a:solidFill>
                  <a:schemeClr val="accent2"/>
                </a:solidFill>
              </a:rPr>
              <a:t>b</a:t>
            </a:r>
            <a:r>
              <a:rPr lang="it-IT" sz="2600">
                <a:solidFill>
                  <a:schemeClr val="accent2"/>
                </a:solidFill>
              </a:rPr>
              <a:t>-V</a:t>
            </a:r>
            <a:r>
              <a:rPr lang="it-IT" sz="2600" baseline="-25000">
                <a:solidFill>
                  <a:schemeClr val="accent2"/>
                </a:solidFill>
              </a:rPr>
              <a:t>a</a:t>
            </a:r>
            <a:r>
              <a:rPr lang="it-IT" sz="2600">
                <a:solidFill>
                  <a:schemeClr val="accent2"/>
                </a:solidFill>
              </a:rPr>
              <a:t> = cost</a:t>
            </a:r>
            <a:r>
              <a:rPr lang="it-IT" sz="2600"/>
              <a:t>       i</a:t>
            </a:r>
            <a:r>
              <a:rPr lang="it-IT" sz="2600" baseline="-25000"/>
              <a:t>1</a:t>
            </a:r>
            <a:r>
              <a:rPr lang="it-IT" sz="2600"/>
              <a:t> = V/R</a:t>
            </a:r>
            <a:r>
              <a:rPr lang="it-IT" sz="2600" baseline="-25000"/>
              <a:t>1</a:t>
            </a:r>
            <a:r>
              <a:rPr lang="it-IT" sz="2600"/>
              <a:t>      i</a:t>
            </a:r>
            <a:r>
              <a:rPr lang="it-IT" sz="2600" baseline="-25000"/>
              <a:t>2 </a:t>
            </a:r>
            <a:r>
              <a:rPr lang="it-IT" sz="2600"/>
              <a:t>= V/R</a:t>
            </a:r>
            <a:r>
              <a:rPr lang="it-IT" sz="2600" baseline="-25000"/>
              <a:t>2</a:t>
            </a:r>
          </a:p>
          <a:p>
            <a:pPr>
              <a:buFontTx/>
              <a:buNone/>
            </a:pPr>
            <a:r>
              <a:rPr lang="it-IT" sz="2600"/>
              <a:t>	ma      </a:t>
            </a:r>
            <a:r>
              <a:rPr lang="it-IT" sz="2600">
                <a:solidFill>
                  <a:srgbClr val="008000"/>
                </a:solidFill>
              </a:rPr>
              <a:t>V</a:t>
            </a:r>
            <a:r>
              <a:rPr lang="it-IT" sz="2600"/>
              <a:t>/R</a:t>
            </a:r>
            <a:r>
              <a:rPr lang="it-IT" sz="2600" baseline="-25000"/>
              <a:t>eq</a:t>
            </a:r>
            <a:r>
              <a:rPr lang="it-IT" sz="2600"/>
              <a:t> = i = i</a:t>
            </a:r>
            <a:r>
              <a:rPr lang="it-IT" sz="2600" baseline="-25000"/>
              <a:t>1</a:t>
            </a:r>
            <a:r>
              <a:rPr lang="it-IT" sz="2600"/>
              <a:t>+ i</a:t>
            </a:r>
            <a:r>
              <a:rPr lang="it-IT" sz="2600" baseline="-25000"/>
              <a:t>2</a:t>
            </a:r>
            <a:r>
              <a:rPr lang="it-IT" sz="2600"/>
              <a:t> = </a:t>
            </a:r>
            <a:r>
              <a:rPr lang="it-IT" sz="2600">
                <a:solidFill>
                  <a:srgbClr val="008000"/>
                </a:solidFill>
              </a:rPr>
              <a:t>V</a:t>
            </a:r>
            <a:r>
              <a:rPr lang="it-IT" sz="2600"/>
              <a:t>(1/R</a:t>
            </a:r>
            <a:r>
              <a:rPr lang="it-IT" sz="2600" baseline="-25000"/>
              <a:t>1</a:t>
            </a:r>
            <a:r>
              <a:rPr lang="it-IT" sz="2600"/>
              <a:t>+1/R</a:t>
            </a:r>
            <a:r>
              <a:rPr lang="it-IT" sz="2600" baseline="-25000"/>
              <a:t>2</a:t>
            </a:r>
            <a:r>
              <a:rPr lang="it-IT" sz="2600"/>
              <a:t>)</a:t>
            </a:r>
          </a:p>
          <a:p>
            <a:pPr>
              <a:buFontTx/>
              <a:buNone/>
            </a:pPr>
            <a:r>
              <a:rPr lang="it-IT" sz="2600"/>
              <a:t>		 </a:t>
            </a:r>
            <a:r>
              <a:rPr lang="it-IT" sz="2600">
                <a:solidFill>
                  <a:schemeClr val="accent2"/>
                </a:solidFill>
              </a:rPr>
              <a:t>1/R</a:t>
            </a:r>
            <a:r>
              <a:rPr lang="it-IT" sz="2600" baseline="-25000">
                <a:solidFill>
                  <a:schemeClr val="accent2"/>
                </a:solidFill>
              </a:rPr>
              <a:t>eq</a:t>
            </a:r>
            <a:r>
              <a:rPr lang="it-IT" sz="2600">
                <a:solidFill>
                  <a:schemeClr val="accent2"/>
                </a:solidFill>
              </a:rPr>
              <a:t> = 1/R</a:t>
            </a:r>
            <a:r>
              <a:rPr lang="it-IT" sz="2600" baseline="-25000">
                <a:solidFill>
                  <a:schemeClr val="accent2"/>
                </a:solidFill>
              </a:rPr>
              <a:t>1</a:t>
            </a:r>
            <a:r>
              <a:rPr lang="it-IT" sz="2600">
                <a:solidFill>
                  <a:schemeClr val="accent2"/>
                </a:solidFill>
              </a:rPr>
              <a:t> + 1/R</a:t>
            </a:r>
            <a:r>
              <a:rPr lang="it-IT" sz="2600" baseline="-25000">
                <a:solidFill>
                  <a:schemeClr val="accent2"/>
                </a:solidFill>
              </a:rPr>
              <a:t>2</a:t>
            </a:r>
            <a:r>
              <a:rPr lang="it-IT" sz="2600"/>
              <a:t> = (R</a:t>
            </a:r>
            <a:r>
              <a:rPr lang="it-IT" sz="2600" baseline="-25000"/>
              <a:t>2</a:t>
            </a:r>
            <a:r>
              <a:rPr lang="it-IT" sz="2600"/>
              <a:t>+R</a:t>
            </a:r>
            <a:r>
              <a:rPr lang="it-IT" sz="2600" baseline="-25000"/>
              <a:t>1</a:t>
            </a:r>
            <a:r>
              <a:rPr lang="it-IT" sz="2600"/>
              <a:t>)/(R</a:t>
            </a:r>
            <a:r>
              <a:rPr lang="it-IT" sz="2600" baseline="-25000"/>
              <a:t>1</a:t>
            </a:r>
            <a:r>
              <a:rPr lang="it-IT" sz="2600"/>
              <a:t>R</a:t>
            </a:r>
            <a:r>
              <a:rPr lang="it-IT" sz="2600" baseline="-25000"/>
              <a:t>2</a:t>
            </a:r>
            <a:r>
              <a:rPr lang="it-IT" sz="2600"/>
              <a:t>)     </a:t>
            </a:r>
            <a:r>
              <a:rPr lang="it-IT" sz="2200">
                <a:solidFill>
                  <a:srgbClr val="CC0000"/>
                </a:solidFill>
              </a:rPr>
              <a:t>parallelo</a:t>
            </a:r>
            <a:r>
              <a:rPr lang="it-IT" sz="2600"/>
              <a:t>   </a:t>
            </a:r>
          </a:p>
          <a:p>
            <a:pPr>
              <a:buFontTx/>
              <a:buNone/>
            </a:pPr>
            <a:r>
              <a:rPr lang="it-IT" sz="2600"/>
              <a:t>		 R</a:t>
            </a:r>
            <a:r>
              <a:rPr lang="it-IT" sz="2600" baseline="-25000"/>
              <a:t>eq</a:t>
            </a:r>
            <a:r>
              <a:rPr lang="it-IT" sz="2600"/>
              <a:t> = R</a:t>
            </a:r>
            <a:r>
              <a:rPr lang="it-IT" sz="2600" baseline="-25000"/>
              <a:t>1</a:t>
            </a:r>
            <a:r>
              <a:rPr lang="it-IT" sz="2600"/>
              <a:t>R</a:t>
            </a:r>
            <a:r>
              <a:rPr lang="it-IT" sz="2600" baseline="-25000"/>
              <a:t>2</a:t>
            </a:r>
            <a:r>
              <a:rPr lang="it-IT" sz="2600"/>
              <a:t>/(R</a:t>
            </a:r>
            <a:r>
              <a:rPr lang="it-IT" sz="2600" baseline="-25000"/>
              <a:t>1</a:t>
            </a:r>
            <a:r>
              <a:rPr lang="it-IT" sz="2600"/>
              <a:t>+R</a:t>
            </a:r>
            <a:r>
              <a:rPr lang="it-IT" sz="2600" baseline="-25000"/>
              <a:t>2</a:t>
            </a:r>
            <a:r>
              <a:rPr lang="it-IT" sz="2600"/>
              <a:t>)                                      </a:t>
            </a:r>
            <a:r>
              <a:rPr lang="it-IT" sz="2600">
                <a:solidFill>
                  <a:srgbClr val="CC0000"/>
                </a:solidFill>
              </a:rPr>
              <a:t>“ </a:t>
            </a:r>
          </a:p>
        </p:txBody>
      </p:sp>
      <p:pic>
        <p:nvPicPr>
          <p:cNvPr id="235525" name="Picture 5" descr="img1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5675313" cy="1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26" name="Picture 6" descr="img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52963"/>
            <a:ext cx="28067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1908175" y="4508500"/>
            <a:ext cx="241300" cy="3365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/>
              <a:t>i</a:t>
            </a:r>
          </a:p>
        </p:txBody>
      </p:sp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5253038" y="4437063"/>
            <a:ext cx="241300" cy="3365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600" b="1"/>
              <a:t>i</a:t>
            </a:r>
          </a:p>
        </p:txBody>
      </p:sp>
      <p:sp>
        <p:nvSpPr>
          <p:cNvPr id="235529" name="Text Box 9"/>
          <p:cNvSpPr txBox="1">
            <a:spLocks noChangeArrowheads="1"/>
          </p:cNvSpPr>
          <p:nvPr/>
        </p:nvSpPr>
        <p:spPr bwMode="auto">
          <a:xfrm>
            <a:off x="8675688" y="5300663"/>
            <a:ext cx="241300" cy="3365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/>
              <a:t>i</a:t>
            </a:r>
          </a:p>
        </p:txBody>
      </p:sp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8042275" y="4724400"/>
            <a:ext cx="319088" cy="3365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/>
              <a:t>i</a:t>
            </a:r>
            <a:r>
              <a:rPr lang="it-IT" sz="1600" b="1" baseline="-25000"/>
              <a:t>1</a:t>
            </a:r>
          </a:p>
        </p:txBody>
      </p:sp>
      <p:sp>
        <p:nvSpPr>
          <p:cNvPr id="235531" name="Text Box 11"/>
          <p:cNvSpPr txBox="1">
            <a:spLocks noChangeArrowheads="1"/>
          </p:cNvSpPr>
          <p:nvPr/>
        </p:nvSpPr>
        <p:spPr bwMode="auto">
          <a:xfrm>
            <a:off x="7885113" y="5749925"/>
            <a:ext cx="319087" cy="3365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/>
              <a:t>i</a:t>
            </a:r>
            <a:r>
              <a:rPr lang="it-IT" sz="1600" b="1" baseline="-25000"/>
              <a:t>2</a:t>
            </a:r>
          </a:p>
        </p:txBody>
      </p:sp>
      <p:sp>
        <p:nvSpPr>
          <p:cNvPr id="235532" name="Text Box 12"/>
          <p:cNvSpPr txBox="1">
            <a:spLocks noChangeArrowheads="1"/>
          </p:cNvSpPr>
          <p:nvPr/>
        </p:nvSpPr>
        <p:spPr bwMode="auto">
          <a:xfrm>
            <a:off x="2700338" y="5300663"/>
            <a:ext cx="7905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200">
                <a:solidFill>
                  <a:srgbClr val="CC0000"/>
                </a:solidFill>
              </a:rPr>
              <a:t>serie</a:t>
            </a: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6227763" y="6092825"/>
            <a:ext cx="12414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200">
                <a:solidFill>
                  <a:srgbClr val="CC0000"/>
                </a:solidFill>
              </a:rPr>
              <a:t>parallelo</a:t>
            </a:r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1258888" y="1989138"/>
            <a:ext cx="3384550" cy="436562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200"/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1331913" y="3429000"/>
            <a:ext cx="2952750" cy="40640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C874-31F6-45CB-BBDE-2DE5E80A02F3}" type="slidenum">
              <a:rPr lang="en-US"/>
              <a:pPr/>
              <a:t>41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f.e.m. e resistenza interna del generatore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640762" cy="5184775"/>
          </a:xfrm>
        </p:spPr>
        <p:txBody>
          <a:bodyPr/>
          <a:lstStyle/>
          <a:p>
            <a:r>
              <a:rPr lang="it-IT" sz="2600"/>
              <a:t>la forza elettromotrice </a:t>
            </a:r>
            <a:r>
              <a:rPr lang="en-US" sz="2600">
                <a:latin typeface="Script MT Bold" pitchFamily="66" charset="0"/>
              </a:rPr>
              <a:t>E</a:t>
            </a:r>
            <a:r>
              <a:rPr lang="it-IT" sz="2600"/>
              <a:t> è il lavoro per                          unità di carica che fa la pila, batteria                             (o un </a:t>
            </a:r>
            <a:r>
              <a:rPr lang="it-IT" sz="2600">
                <a:latin typeface="OpenSymbol" pitchFamily="2" charset="0"/>
              </a:rPr>
              <a:t>∀</a:t>
            </a:r>
            <a:r>
              <a:rPr lang="it-IT" sz="2600">
                <a:sym typeface="Symbol" pitchFamily="18" charset="2"/>
              </a:rPr>
              <a:t> altro generatore): si misura a                         morsetti aperti (i = 0, R = </a:t>
            </a:r>
            <a:r>
              <a:rPr lang="it-IT" sz="2600">
                <a:latin typeface="OpenSymbol" pitchFamily="2" charset="0"/>
                <a:sym typeface="Symbol" pitchFamily="18" charset="2"/>
              </a:rPr>
              <a:t>∞</a:t>
            </a:r>
            <a:r>
              <a:rPr lang="it-IT" sz="2600">
                <a:sym typeface="Symbol" pitchFamily="18" charset="2"/>
              </a:rPr>
              <a:t>)</a:t>
            </a:r>
          </a:p>
          <a:p>
            <a:r>
              <a:rPr lang="it-IT" sz="2600">
                <a:sym typeface="Symbol" pitchFamily="18" charset="2"/>
              </a:rPr>
              <a:t>chiudendo su un carico R</a:t>
            </a:r>
          </a:p>
          <a:p>
            <a:pPr>
              <a:buFontTx/>
              <a:buNone/>
            </a:pPr>
            <a:r>
              <a:rPr lang="it-IT" sz="2600">
                <a:sym typeface="Symbol" pitchFamily="18" charset="2"/>
              </a:rPr>
              <a:t>	</a:t>
            </a:r>
            <a:r>
              <a:rPr lang="en-US" sz="2600">
                <a:latin typeface="Script MT Bold" pitchFamily="66" charset="0"/>
                <a:sym typeface="Symbol" pitchFamily="18" charset="2"/>
              </a:rPr>
              <a:t>E </a:t>
            </a:r>
            <a:r>
              <a:rPr lang="it-IT" sz="2600">
                <a:sym typeface="Symbol" pitchFamily="18" charset="2"/>
              </a:rPr>
              <a:t>= i(r+R)</a:t>
            </a:r>
          </a:p>
          <a:p>
            <a:pPr>
              <a:buFontTx/>
              <a:buNone/>
            </a:pPr>
            <a:r>
              <a:rPr lang="it-IT" sz="2600">
                <a:sym typeface="Symbol" pitchFamily="18" charset="2"/>
              </a:rPr>
              <a:t>	i = </a:t>
            </a:r>
            <a:r>
              <a:rPr lang="en-US" sz="2600">
                <a:latin typeface="Script MT Bold" pitchFamily="66" charset="0"/>
                <a:sym typeface="Symbol" pitchFamily="18" charset="2"/>
              </a:rPr>
              <a:t>E</a:t>
            </a:r>
            <a:r>
              <a:rPr lang="it-IT" sz="2600">
                <a:sym typeface="Symbol" pitchFamily="18" charset="2"/>
              </a:rPr>
              <a:t>/(r+R) &lt; </a:t>
            </a:r>
            <a:r>
              <a:rPr lang="en-US" sz="2600">
                <a:latin typeface="Script MT Bold" pitchFamily="66" charset="0"/>
                <a:sym typeface="Symbol" pitchFamily="18" charset="2"/>
              </a:rPr>
              <a:t>E</a:t>
            </a:r>
            <a:r>
              <a:rPr lang="it-IT" sz="2600">
                <a:sym typeface="Symbol" pitchFamily="18" charset="2"/>
              </a:rPr>
              <a:t>/R</a:t>
            </a:r>
          </a:p>
          <a:p>
            <a:pPr>
              <a:buFontTx/>
              <a:buNone/>
            </a:pPr>
            <a:r>
              <a:rPr lang="it-IT" sz="2600">
                <a:sym typeface="Symbol" pitchFamily="18" charset="2"/>
              </a:rPr>
              <a:t>	V = V</a:t>
            </a:r>
            <a:r>
              <a:rPr lang="it-IT" sz="2600" baseline="-25000">
                <a:sym typeface="Symbol" pitchFamily="18" charset="2"/>
              </a:rPr>
              <a:t>a</a:t>
            </a:r>
            <a:r>
              <a:rPr lang="it-IT" sz="2600">
                <a:sym typeface="Symbol" pitchFamily="18" charset="2"/>
              </a:rPr>
              <a:t>-V</a:t>
            </a:r>
            <a:r>
              <a:rPr lang="it-IT" sz="2600" baseline="-25000">
                <a:sym typeface="Symbol" pitchFamily="18" charset="2"/>
              </a:rPr>
              <a:t>b</a:t>
            </a:r>
            <a:r>
              <a:rPr lang="it-IT" sz="2600">
                <a:sym typeface="Symbol" pitchFamily="18" charset="2"/>
              </a:rPr>
              <a:t> = iR = </a:t>
            </a:r>
            <a:r>
              <a:rPr lang="en-US" sz="2600">
                <a:latin typeface="Script MT Bold" pitchFamily="66" charset="0"/>
                <a:sym typeface="Symbol" pitchFamily="18" charset="2"/>
              </a:rPr>
              <a:t>E</a:t>
            </a:r>
            <a:r>
              <a:rPr lang="it-IT" sz="2600">
                <a:sym typeface="Symbol" pitchFamily="18" charset="2"/>
              </a:rPr>
              <a:t>R/(r+R) &lt; </a:t>
            </a:r>
            <a:r>
              <a:rPr lang="en-US" sz="2600">
                <a:latin typeface="Script MT Bold" pitchFamily="66" charset="0"/>
                <a:sym typeface="Symbol" pitchFamily="18" charset="2"/>
              </a:rPr>
              <a:t>E</a:t>
            </a:r>
            <a:r>
              <a:rPr lang="it-IT" sz="2600">
                <a:sym typeface="Symbol" pitchFamily="18" charset="2"/>
              </a:rPr>
              <a:t>   </a:t>
            </a:r>
          </a:p>
          <a:p>
            <a:pPr>
              <a:buFontTx/>
              <a:buNone/>
            </a:pPr>
            <a:r>
              <a:rPr lang="it-IT" sz="2600">
                <a:sym typeface="Symbol" pitchFamily="18" charset="2"/>
              </a:rPr>
              <a:t>	dove r è la resistenza interna del generatore (piccola), in serie col carico: la corrente erogata è &lt; di quella erogabile con r = 0 e la ddp utile &lt; della fem</a:t>
            </a:r>
          </a:p>
        </p:txBody>
      </p:sp>
      <p:pic>
        <p:nvPicPr>
          <p:cNvPr id="236548" name="Picture 4" descr="img1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25538"/>
            <a:ext cx="2298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49" name="Picture 5" descr="img1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81300"/>
            <a:ext cx="1993900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7451725" y="3806825"/>
            <a:ext cx="255588" cy="2159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32E5-86DA-4879-A1FE-C15C99297B8F}" type="slidenum">
              <a:rPr lang="en-US"/>
              <a:pPr/>
              <a:t>42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Effetto Joule e lavoro del generatore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496300" cy="5184775"/>
          </a:xfrm>
        </p:spPr>
        <p:txBody>
          <a:bodyPr/>
          <a:lstStyle/>
          <a:p>
            <a:r>
              <a:rPr lang="it-IT" sz="2600"/>
              <a:t>per far passare una carica dq attraverso                 una R occorre fornire un lavoro</a:t>
            </a:r>
          </a:p>
          <a:p>
            <a:pPr>
              <a:buFontTx/>
              <a:buNone/>
            </a:pPr>
            <a:r>
              <a:rPr lang="it-IT" sz="2600"/>
              <a:t>	d</a:t>
            </a:r>
            <a:r>
              <a:rPr lang="en-US" sz="2600">
                <a:latin typeface="Script MT Bold" pitchFamily="66" charset="0"/>
              </a:rPr>
              <a:t>L</a:t>
            </a:r>
            <a:r>
              <a:rPr lang="it-IT" sz="2600"/>
              <a:t> = (V</a:t>
            </a:r>
            <a:r>
              <a:rPr lang="it-IT" sz="2600" baseline="-25000"/>
              <a:t>a</a:t>
            </a:r>
            <a:r>
              <a:rPr lang="it-IT" sz="2600"/>
              <a:t>-V</a:t>
            </a:r>
            <a:r>
              <a:rPr lang="it-IT" sz="2600" baseline="-25000"/>
              <a:t>b</a:t>
            </a:r>
            <a:r>
              <a:rPr lang="it-IT" sz="2600"/>
              <a:t>)dq = Vdq = Vidt </a:t>
            </a:r>
          </a:p>
          <a:p>
            <a:pPr>
              <a:buFontTx/>
              <a:buNone/>
            </a:pPr>
            <a:r>
              <a:rPr lang="it-IT" sz="2600"/>
              <a:t>	usando i = dq/dt; questo </a:t>
            </a:r>
            <a:r>
              <a:rPr lang="en-US" sz="2600">
                <a:latin typeface="Script MT Bold" pitchFamily="66" charset="0"/>
              </a:rPr>
              <a:t>L </a:t>
            </a:r>
            <a:r>
              <a:rPr lang="it-IT" sz="2600"/>
              <a:t>scalda la R </a:t>
            </a:r>
            <a:r>
              <a:rPr lang="it-IT" sz="2600">
                <a:solidFill>
                  <a:srgbClr val="FF0000"/>
                </a:solidFill>
              </a:rPr>
              <a:t>(effetto termico della corrente);</a:t>
            </a:r>
            <a:r>
              <a:rPr lang="it-IT" sz="2600"/>
              <a:t> la potenza corrispondente è</a:t>
            </a:r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en-US" sz="2600">
                <a:latin typeface="Script MT Bold" pitchFamily="66" charset="0"/>
              </a:rPr>
              <a:t>P </a:t>
            </a:r>
            <a:r>
              <a:rPr lang="it-IT" sz="2600"/>
              <a:t>= d</a:t>
            </a:r>
            <a:r>
              <a:rPr lang="en-US" sz="2600">
                <a:latin typeface="Script MT Bold" pitchFamily="66" charset="0"/>
              </a:rPr>
              <a:t>L</a:t>
            </a:r>
            <a:r>
              <a:rPr lang="it-IT" sz="2600"/>
              <a:t>/dt = Vi           </a:t>
            </a:r>
          </a:p>
          <a:p>
            <a:pPr>
              <a:buFontTx/>
              <a:buNone/>
            </a:pPr>
            <a:r>
              <a:rPr lang="it-IT" sz="2600"/>
              <a:t>	(oppure, usando V=Ri,  </a:t>
            </a:r>
            <a:r>
              <a:rPr lang="en-US" sz="2600">
                <a:latin typeface="Script MT Bold" pitchFamily="66" charset="0"/>
              </a:rPr>
              <a:t>P = </a:t>
            </a:r>
            <a:r>
              <a:rPr lang="it-IT" sz="2600"/>
              <a:t>i</a:t>
            </a:r>
            <a:r>
              <a:rPr lang="it-IT" sz="2600" baseline="30000"/>
              <a:t>2</a:t>
            </a:r>
            <a:r>
              <a:rPr lang="it-IT" sz="2600"/>
              <a:t>R = V</a:t>
            </a:r>
            <a:r>
              <a:rPr lang="it-IT" sz="2600" baseline="30000"/>
              <a:t>2</a:t>
            </a:r>
            <a:r>
              <a:rPr lang="it-IT" sz="2600"/>
              <a:t>/R) </a:t>
            </a:r>
          </a:p>
          <a:p>
            <a:r>
              <a:rPr lang="it-IT" sz="2600"/>
              <a:t>il lavoro per unità di t fornito dalla pila per far passare le cariche in r+R è</a:t>
            </a:r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en-US" sz="2600">
                <a:latin typeface="Script MT Bold" pitchFamily="66" charset="0"/>
              </a:rPr>
              <a:t>P = E</a:t>
            </a:r>
            <a:r>
              <a:rPr lang="en-US" sz="2600"/>
              <a:t>i</a:t>
            </a:r>
            <a:r>
              <a:rPr lang="en-US" sz="2600">
                <a:latin typeface="Script MT Bold" pitchFamily="66" charset="0"/>
              </a:rPr>
              <a:t>     </a:t>
            </a:r>
            <a:r>
              <a:rPr lang="en-US" sz="2600"/>
              <a:t>mentre la potenza dissipata su R (utile) è solo </a:t>
            </a:r>
            <a:r>
              <a:rPr lang="en-US" sz="2600">
                <a:latin typeface="Script MT Bold" pitchFamily="66" charset="0"/>
              </a:rPr>
              <a:t> P’ = </a:t>
            </a:r>
            <a:r>
              <a:rPr lang="en-US" sz="2600"/>
              <a:t>Vi &lt; </a:t>
            </a:r>
            <a:r>
              <a:rPr lang="en-US" sz="2600">
                <a:latin typeface="Script MT Bold" pitchFamily="66" charset="0"/>
              </a:rPr>
              <a:t>P</a:t>
            </a:r>
          </a:p>
        </p:txBody>
      </p:sp>
      <p:pic>
        <p:nvPicPr>
          <p:cNvPr id="237572" name="Picture 4" descr="img1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96975"/>
            <a:ext cx="2133600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504825" y="3305175"/>
            <a:ext cx="2338388" cy="3952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B71D-4671-4E76-98E0-E70CDFAF8EEE}" type="slidenum">
              <a:rPr lang="en-US"/>
              <a:pPr/>
              <a:t>43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Misure di corrente e ddp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569325" cy="5184775"/>
          </a:xfrm>
        </p:spPr>
        <p:txBody>
          <a:bodyPr/>
          <a:lstStyle/>
          <a:p>
            <a:r>
              <a:rPr lang="it-IT" sz="2600"/>
              <a:t>amperometro, misura i e si connette in serie (r interna piccola)</a:t>
            </a:r>
          </a:p>
          <a:p>
            <a:r>
              <a:rPr lang="it-IT" sz="2600"/>
              <a:t>voltmetro, misura V e si connette in parallelo (R’ interna grande)</a:t>
            </a:r>
          </a:p>
          <a:p>
            <a:r>
              <a:rPr lang="it-IT" sz="2600"/>
              <a:t>in ambedue i casi si può usare                                    un multimetro (digitale) che                                   misura A, V (sia in cc che in                                         c. alternata), </a:t>
            </a:r>
            <a:r>
              <a:rPr lang="el-GR" sz="2600">
                <a:cs typeface="Arial" charset="0"/>
              </a:rPr>
              <a:t>Ω</a:t>
            </a:r>
            <a:r>
              <a:rPr lang="it-IT" sz="2600"/>
              <a:t> e C</a:t>
            </a:r>
          </a:p>
          <a:p>
            <a:r>
              <a:rPr lang="it-IT" sz="2600"/>
              <a:t>in casi particolari si usa un                               galvanometro        ossia un                             amperometro molto sensibile                                          (strumento di zero, per                                                   verificare se i </a:t>
            </a:r>
            <a:r>
              <a:rPr lang="it-IT" sz="2600">
                <a:latin typeface="OpenSymbol" pitchFamily="2" charset="0"/>
              </a:rPr>
              <a:t>≃</a:t>
            </a:r>
            <a:r>
              <a:rPr lang="it-IT" sz="2600"/>
              <a:t> 0</a:t>
            </a:r>
            <a:r>
              <a:rPr lang="it-IT" sz="2600">
                <a:latin typeface="OpenSymbol" pitchFamily="2" charset="0"/>
              </a:rPr>
              <a:t>)</a:t>
            </a:r>
          </a:p>
        </p:txBody>
      </p:sp>
      <p:sp>
        <p:nvSpPr>
          <p:cNvPr id="238596" name="Oval 4"/>
          <p:cNvSpPr>
            <a:spLocks noChangeArrowheads="1"/>
          </p:cNvSpPr>
          <p:nvPr/>
        </p:nvSpPr>
        <p:spPr bwMode="auto">
          <a:xfrm>
            <a:off x="250825" y="11255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sz="2400"/>
              <a:t>A</a:t>
            </a:r>
          </a:p>
        </p:txBody>
      </p:sp>
      <p:sp>
        <p:nvSpPr>
          <p:cNvPr id="238597" name="Oval 5"/>
          <p:cNvSpPr>
            <a:spLocks noChangeArrowheads="1"/>
          </p:cNvSpPr>
          <p:nvPr/>
        </p:nvSpPr>
        <p:spPr bwMode="auto">
          <a:xfrm>
            <a:off x="250825" y="191611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sz="2400"/>
              <a:t>V</a:t>
            </a:r>
          </a:p>
        </p:txBody>
      </p:sp>
      <p:pic>
        <p:nvPicPr>
          <p:cNvPr id="238598" name="Picture 6" descr="image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41663"/>
            <a:ext cx="3673475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9" name="Oval 7"/>
          <p:cNvSpPr>
            <a:spLocks noChangeArrowheads="1"/>
          </p:cNvSpPr>
          <p:nvPr/>
        </p:nvSpPr>
        <p:spPr bwMode="auto">
          <a:xfrm>
            <a:off x="2916238" y="494188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sz="2400"/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4441-DBE0-4AC1-94CE-F42890A19A69}" type="slidenum">
              <a:rPr lang="en-US"/>
              <a:pPr/>
              <a:t>44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Misure di corrente e ddp (2)(*)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6300" cy="792162"/>
          </a:xfrm>
        </p:spPr>
        <p:txBody>
          <a:bodyPr/>
          <a:lstStyle/>
          <a:p>
            <a:r>
              <a:rPr lang="it-IT" sz="2600"/>
              <a:t>ad es. vogliamo misurare una R = V/i  </a:t>
            </a:r>
            <a:r>
              <a:rPr lang="it-IT" sz="2600">
                <a:latin typeface="OpenSymbol" pitchFamily="2" charset="0"/>
              </a:rPr>
              <a:t>⇒ </a:t>
            </a:r>
            <a:r>
              <a:rPr lang="it-IT" sz="2600"/>
              <a:t>due possibili connessioni </a:t>
            </a:r>
          </a:p>
        </p:txBody>
      </p:sp>
      <p:pic>
        <p:nvPicPr>
          <p:cNvPr id="239620" name="Picture 4" descr="img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3925888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21" name="Picture 5" descr="img1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865562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179388" y="3860800"/>
            <a:ext cx="4500562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lphaLcParenR"/>
            </a:pPr>
            <a:r>
              <a:rPr lang="it-IT" sz="2200">
                <a:solidFill>
                  <a:srgbClr val="FF0000"/>
                </a:solidFill>
              </a:rPr>
              <a:t>i</a:t>
            </a:r>
            <a:r>
              <a:rPr lang="it-IT" sz="2200" baseline="-25000">
                <a:solidFill>
                  <a:srgbClr val="FF0000"/>
                </a:solidFill>
              </a:rPr>
              <a:t>R</a:t>
            </a:r>
            <a:r>
              <a:rPr lang="it-IT" sz="2200">
                <a:solidFill>
                  <a:srgbClr val="FF0000"/>
                </a:solidFill>
              </a:rPr>
              <a:t>R = i</a:t>
            </a:r>
            <a:r>
              <a:rPr lang="it-IT" sz="2200" baseline="-25000">
                <a:solidFill>
                  <a:srgbClr val="FF0000"/>
                </a:solidFill>
              </a:rPr>
              <a:t>V</a:t>
            </a:r>
            <a:r>
              <a:rPr lang="it-IT" sz="2200">
                <a:solidFill>
                  <a:srgbClr val="FF0000"/>
                </a:solidFill>
              </a:rPr>
              <a:t>R’   </a:t>
            </a:r>
            <a:r>
              <a:rPr lang="it-IT" sz="2200">
                <a:solidFill>
                  <a:srgbClr val="FF0000"/>
                </a:solidFill>
                <a:cs typeface="Arial" charset="0"/>
              </a:rPr>
              <a:t>→</a:t>
            </a:r>
            <a:r>
              <a:rPr lang="it-IT" sz="2200">
                <a:solidFill>
                  <a:srgbClr val="FF0000"/>
                </a:solidFill>
              </a:rPr>
              <a:t>   i</a:t>
            </a:r>
            <a:r>
              <a:rPr lang="it-IT" sz="2200" baseline="-25000">
                <a:solidFill>
                  <a:srgbClr val="FF0000"/>
                </a:solidFill>
              </a:rPr>
              <a:t>R</a:t>
            </a:r>
            <a:r>
              <a:rPr lang="it-IT" sz="2200">
                <a:solidFill>
                  <a:srgbClr val="FF0000"/>
                </a:solidFill>
              </a:rPr>
              <a:t>/i</a:t>
            </a:r>
            <a:r>
              <a:rPr lang="it-IT" sz="2200" baseline="-25000">
                <a:solidFill>
                  <a:srgbClr val="FF0000"/>
                </a:solidFill>
              </a:rPr>
              <a:t>V</a:t>
            </a:r>
            <a:r>
              <a:rPr lang="it-IT" sz="2200">
                <a:solidFill>
                  <a:srgbClr val="FF0000"/>
                </a:solidFill>
              </a:rPr>
              <a:t> = R’/R</a:t>
            </a:r>
          </a:p>
          <a:p>
            <a:r>
              <a:rPr lang="it-IT" sz="2200">
                <a:solidFill>
                  <a:srgbClr val="FF0000"/>
                </a:solidFill>
              </a:rPr>
              <a:t>	i</a:t>
            </a:r>
            <a:r>
              <a:rPr lang="it-IT" sz="2200" baseline="-25000">
                <a:solidFill>
                  <a:srgbClr val="FF0000"/>
                </a:solidFill>
              </a:rPr>
              <a:t>R</a:t>
            </a:r>
            <a:r>
              <a:rPr lang="it-IT" sz="2200">
                <a:solidFill>
                  <a:srgbClr val="FF0000"/>
                </a:solidFill>
              </a:rPr>
              <a:t>/i = i</a:t>
            </a:r>
            <a:r>
              <a:rPr lang="it-IT" sz="2200" baseline="-25000">
                <a:solidFill>
                  <a:srgbClr val="FF0000"/>
                </a:solidFill>
              </a:rPr>
              <a:t>R</a:t>
            </a:r>
            <a:r>
              <a:rPr lang="it-IT" sz="2200">
                <a:solidFill>
                  <a:srgbClr val="FF0000"/>
                </a:solidFill>
              </a:rPr>
              <a:t>/(i</a:t>
            </a:r>
            <a:r>
              <a:rPr lang="it-IT" sz="2200" baseline="-25000">
                <a:solidFill>
                  <a:srgbClr val="FF0000"/>
                </a:solidFill>
              </a:rPr>
              <a:t>R</a:t>
            </a:r>
            <a:r>
              <a:rPr lang="it-IT" sz="2200">
                <a:solidFill>
                  <a:srgbClr val="FF0000"/>
                </a:solidFill>
              </a:rPr>
              <a:t>+i</a:t>
            </a:r>
            <a:r>
              <a:rPr lang="it-IT" sz="2200" baseline="-25000">
                <a:solidFill>
                  <a:srgbClr val="FF0000"/>
                </a:solidFill>
              </a:rPr>
              <a:t>V</a:t>
            </a:r>
            <a:r>
              <a:rPr lang="it-IT" sz="2200">
                <a:solidFill>
                  <a:srgbClr val="FF0000"/>
                </a:solidFill>
              </a:rPr>
              <a:t>) </a:t>
            </a:r>
            <a:r>
              <a:rPr lang="it-IT">
                <a:solidFill>
                  <a:srgbClr val="FF0000"/>
                </a:solidFill>
              </a:rPr>
              <a:t>→</a:t>
            </a:r>
            <a:r>
              <a:rPr lang="it-IT" sz="2200">
                <a:solidFill>
                  <a:srgbClr val="FF0000"/>
                </a:solidFill>
              </a:rPr>
              <a:t> V = i</a:t>
            </a:r>
            <a:r>
              <a:rPr lang="it-IT" sz="2200" baseline="-25000">
                <a:solidFill>
                  <a:srgbClr val="FF0000"/>
                </a:solidFill>
              </a:rPr>
              <a:t>R</a:t>
            </a:r>
            <a:r>
              <a:rPr lang="it-IT" sz="2200">
                <a:solidFill>
                  <a:srgbClr val="FF0000"/>
                </a:solidFill>
              </a:rPr>
              <a:t>R =    =RR’i/(R+R’)</a:t>
            </a:r>
          </a:p>
          <a:p>
            <a:r>
              <a:rPr lang="it-IT" sz="2200">
                <a:solidFill>
                  <a:srgbClr val="FF0000"/>
                </a:solidFill>
              </a:rPr>
              <a:t>	V/i = RR’/(R+R’) = R/(1+R/R’)</a:t>
            </a:r>
          </a:p>
          <a:p>
            <a:r>
              <a:rPr lang="it-IT" sz="2200">
                <a:solidFill>
                  <a:srgbClr val="FF0000"/>
                </a:solidFill>
              </a:rPr>
              <a:t>	va bene solo se R’ </a:t>
            </a:r>
            <a:r>
              <a:rPr lang="it-IT" sz="2200">
                <a:solidFill>
                  <a:srgbClr val="FF0000"/>
                </a:solidFill>
                <a:cs typeface="Arial" charset="0"/>
              </a:rPr>
              <a:t>→ </a:t>
            </a:r>
            <a:r>
              <a:rPr lang="it-IT" sz="2200">
                <a:solidFill>
                  <a:srgbClr val="FF0000"/>
                </a:solidFill>
                <a:latin typeface="OpenSymbol" pitchFamily="2" charset="0"/>
                <a:cs typeface="Arial" charset="0"/>
              </a:rPr>
              <a:t>∞</a:t>
            </a:r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5003800" y="3933825"/>
            <a:ext cx="3217863" cy="110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200">
                <a:solidFill>
                  <a:srgbClr val="008000"/>
                </a:solidFill>
              </a:rPr>
              <a:t>b) V</a:t>
            </a:r>
            <a:r>
              <a:rPr lang="it-IT" sz="2200" baseline="-25000">
                <a:solidFill>
                  <a:srgbClr val="008000"/>
                </a:solidFill>
              </a:rPr>
              <a:t>0</a:t>
            </a:r>
            <a:r>
              <a:rPr lang="it-IT" sz="2200">
                <a:solidFill>
                  <a:srgbClr val="008000"/>
                </a:solidFill>
              </a:rPr>
              <a:t> = i</a:t>
            </a:r>
            <a:r>
              <a:rPr lang="it-IT" sz="2200" baseline="-25000">
                <a:solidFill>
                  <a:srgbClr val="008000"/>
                </a:solidFill>
              </a:rPr>
              <a:t>0</a:t>
            </a:r>
            <a:r>
              <a:rPr lang="it-IT" sz="2200">
                <a:solidFill>
                  <a:srgbClr val="008000"/>
                </a:solidFill>
              </a:rPr>
              <a:t>(R+r) </a:t>
            </a:r>
          </a:p>
          <a:p>
            <a:pPr algn="l"/>
            <a:r>
              <a:rPr lang="it-IT" sz="2200">
                <a:solidFill>
                  <a:srgbClr val="008000"/>
                </a:solidFill>
              </a:rPr>
              <a:t>     </a:t>
            </a:r>
            <a:r>
              <a:rPr lang="it-IT"/>
              <a:t>→</a:t>
            </a:r>
            <a:r>
              <a:rPr lang="it-IT" sz="2200">
                <a:solidFill>
                  <a:srgbClr val="008000"/>
                </a:solidFill>
              </a:rPr>
              <a:t> V</a:t>
            </a:r>
            <a:r>
              <a:rPr lang="it-IT" sz="2200" baseline="-25000">
                <a:solidFill>
                  <a:srgbClr val="008000"/>
                </a:solidFill>
              </a:rPr>
              <a:t>0</a:t>
            </a:r>
            <a:r>
              <a:rPr lang="it-IT" sz="2200">
                <a:solidFill>
                  <a:srgbClr val="008000"/>
                </a:solidFill>
              </a:rPr>
              <a:t>/i</a:t>
            </a:r>
            <a:r>
              <a:rPr lang="it-IT" sz="2200" baseline="-25000">
                <a:solidFill>
                  <a:srgbClr val="008000"/>
                </a:solidFill>
              </a:rPr>
              <a:t>0</a:t>
            </a:r>
            <a:r>
              <a:rPr lang="it-IT" sz="2200">
                <a:solidFill>
                  <a:srgbClr val="008000"/>
                </a:solidFill>
              </a:rPr>
              <a:t> = R+r</a:t>
            </a:r>
            <a:r>
              <a:rPr lang="it-IT" sz="1800">
                <a:solidFill>
                  <a:srgbClr val="008000"/>
                </a:solidFill>
              </a:rPr>
              <a:t> </a:t>
            </a:r>
          </a:p>
          <a:p>
            <a:pPr algn="l"/>
            <a:r>
              <a:rPr lang="it-IT" sz="1800">
                <a:solidFill>
                  <a:srgbClr val="008000"/>
                </a:solidFill>
              </a:rPr>
              <a:t>     </a:t>
            </a:r>
            <a:r>
              <a:rPr lang="it-IT" sz="2200">
                <a:solidFill>
                  <a:srgbClr val="008000"/>
                </a:solidFill>
              </a:rPr>
              <a:t>va bene solo se r</a:t>
            </a:r>
            <a:r>
              <a:rPr lang="it-IT" sz="1800">
                <a:solidFill>
                  <a:srgbClr val="008000"/>
                </a:solidFill>
              </a:rPr>
              <a:t> </a:t>
            </a:r>
            <a:r>
              <a:rPr lang="it-IT" sz="2200">
                <a:solidFill>
                  <a:srgbClr val="008000"/>
                </a:solidFill>
                <a:cs typeface="Arial" charset="0"/>
              </a:rPr>
              <a:t>→ 0</a:t>
            </a:r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179388" y="5661025"/>
            <a:ext cx="87137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sz="2200"/>
              <a:t>in realtà R’ </a:t>
            </a:r>
            <a:r>
              <a:rPr lang="it-IT" sz="2400">
                <a:cs typeface="Arial" charset="0"/>
              </a:rPr>
              <a:t>≠ </a:t>
            </a:r>
            <a:r>
              <a:rPr lang="it-IT" sz="2400">
                <a:latin typeface="OpenSymbol" pitchFamily="2" charset="0"/>
                <a:cs typeface="Arial" charset="0"/>
              </a:rPr>
              <a:t>∞</a:t>
            </a:r>
            <a:r>
              <a:rPr lang="it-IT" sz="2400">
                <a:cs typeface="Arial" charset="0"/>
              </a:rPr>
              <a:t> </a:t>
            </a:r>
            <a:r>
              <a:rPr lang="it-IT" sz="2200">
                <a:cs typeface="Arial" charset="0"/>
              </a:rPr>
              <a:t>e r </a:t>
            </a:r>
            <a:r>
              <a:rPr lang="it-IT" sz="2400">
                <a:cs typeface="Arial" charset="0"/>
              </a:rPr>
              <a:t>≠ 0  → </a:t>
            </a:r>
            <a:r>
              <a:rPr lang="it-IT" sz="2200">
                <a:cs typeface="Arial" charset="0"/>
              </a:rPr>
              <a:t>metodi speciali: ponte di Wheatstone (R), potenziometro (ddp)</a:t>
            </a:r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5651500" y="6237288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/>
              <a:t>(*) facoltativo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A939-D97F-44C3-8526-F9D7AB377A05}" type="slidenum">
              <a:rPr lang="en-US"/>
              <a:pPr/>
              <a:t>45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Ponte di Wheatstone (*)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4392613" cy="5184775"/>
          </a:xfrm>
        </p:spPr>
        <p:txBody>
          <a:bodyPr/>
          <a:lstStyle/>
          <a:p>
            <a:r>
              <a:rPr lang="it-IT" sz="2500"/>
              <a:t>G è un galvanometro usato per misurare una corrente nulla</a:t>
            </a:r>
          </a:p>
          <a:p>
            <a:r>
              <a:rPr lang="it-IT" sz="2500"/>
              <a:t>R</a:t>
            </a:r>
            <a:r>
              <a:rPr lang="it-IT" sz="2500" baseline="-25000"/>
              <a:t>2</a:t>
            </a:r>
            <a:r>
              <a:rPr lang="it-IT" sz="2500"/>
              <a:t>,R</a:t>
            </a:r>
            <a:r>
              <a:rPr lang="it-IT" sz="2500" baseline="-25000"/>
              <a:t>3</a:t>
            </a:r>
            <a:r>
              <a:rPr lang="it-IT" sz="2500"/>
              <a:t> sono aggiustabili ad es. a filo, X è la resistenza da misurare</a:t>
            </a:r>
          </a:p>
          <a:p>
            <a:r>
              <a:rPr lang="it-IT" sz="2500"/>
              <a:t>ponte in equilibrio: G indica 0, quindi V</a:t>
            </a:r>
            <a:r>
              <a:rPr lang="it-IT" sz="2500" baseline="-25000"/>
              <a:t>B</a:t>
            </a:r>
            <a:r>
              <a:rPr lang="it-IT" sz="2500"/>
              <a:t> = V</a:t>
            </a:r>
            <a:r>
              <a:rPr lang="it-IT" sz="2500" baseline="-25000"/>
              <a:t>D</a:t>
            </a:r>
            <a:r>
              <a:rPr lang="it-IT" sz="2500"/>
              <a:t> ossia  i</a:t>
            </a:r>
            <a:r>
              <a:rPr lang="it-IT" sz="2500" baseline="-25000"/>
              <a:t>1</a:t>
            </a:r>
            <a:r>
              <a:rPr lang="it-IT" sz="2500"/>
              <a:t>R</a:t>
            </a:r>
            <a:r>
              <a:rPr lang="it-IT" sz="2500" baseline="-25000"/>
              <a:t>1</a:t>
            </a:r>
            <a:r>
              <a:rPr lang="it-IT" sz="2500"/>
              <a:t>=i</a:t>
            </a:r>
            <a:r>
              <a:rPr lang="it-IT" sz="2500" baseline="-25000"/>
              <a:t>2</a:t>
            </a:r>
            <a:r>
              <a:rPr lang="it-IT" sz="2500"/>
              <a:t>R</a:t>
            </a:r>
            <a:r>
              <a:rPr lang="it-IT" sz="2500" baseline="-25000"/>
              <a:t>2</a:t>
            </a:r>
            <a:r>
              <a:rPr lang="it-IT" sz="2500"/>
              <a:t>     i</a:t>
            </a:r>
            <a:r>
              <a:rPr lang="it-IT" sz="2500" baseline="-25000"/>
              <a:t>1</a:t>
            </a:r>
            <a:r>
              <a:rPr lang="it-IT" sz="2500"/>
              <a:t>X=i</a:t>
            </a:r>
            <a:r>
              <a:rPr lang="it-IT" sz="2500" baseline="-25000"/>
              <a:t>2</a:t>
            </a:r>
            <a:r>
              <a:rPr lang="it-IT" sz="2500"/>
              <a:t>R</a:t>
            </a:r>
            <a:r>
              <a:rPr lang="it-IT" sz="2500" baseline="-25000"/>
              <a:t>3</a:t>
            </a:r>
          </a:p>
          <a:p>
            <a:pPr>
              <a:buFontTx/>
              <a:buNone/>
            </a:pPr>
            <a:r>
              <a:rPr lang="it-IT" sz="2500"/>
              <a:t>	da cui X = R</a:t>
            </a:r>
            <a:r>
              <a:rPr lang="it-IT" sz="2500" baseline="-25000"/>
              <a:t>3</a:t>
            </a:r>
            <a:r>
              <a:rPr lang="it-IT" sz="2500"/>
              <a:t>R</a:t>
            </a:r>
            <a:r>
              <a:rPr lang="it-IT" sz="2500" baseline="-25000"/>
              <a:t>1</a:t>
            </a:r>
            <a:r>
              <a:rPr lang="it-IT" sz="2500"/>
              <a:t>/R</a:t>
            </a:r>
            <a:r>
              <a:rPr lang="it-IT" sz="2500" baseline="-25000"/>
              <a:t>2</a:t>
            </a:r>
          </a:p>
          <a:p>
            <a:r>
              <a:rPr lang="it-IT" sz="2500"/>
              <a:t>applicazione: termometro a resistenza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5651500" y="6237288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/>
              <a:t>(*) facoltativo</a:t>
            </a:r>
          </a:p>
        </p:txBody>
      </p:sp>
      <p:pic>
        <p:nvPicPr>
          <p:cNvPr id="240645" name="Picture 5" descr="img1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84313"/>
            <a:ext cx="410527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6" name="Line 6"/>
          <p:cNvSpPr>
            <a:spLocks noChangeShapeType="1"/>
          </p:cNvSpPr>
          <p:nvPr/>
        </p:nvSpPr>
        <p:spPr bwMode="auto">
          <a:xfrm>
            <a:off x="7632700" y="479742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647" name="Line 7"/>
          <p:cNvSpPr>
            <a:spLocks noChangeShapeType="1"/>
          </p:cNvSpPr>
          <p:nvPr/>
        </p:nvSpPr>
        <p:spPr bwMode="auto">
          <a:xfrm>
            <a:off x="7740650" y="4652963"/>
            <a:ext cx="0" cy="288925"/>
          </a:xfrm>
          <a:prstGeom prst="line">
            <a:avLst/>
          </a:prstGeom>
          <a:noFill/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648" name="Line 8"/>
          <p:cNvSpPr>
            <a:spLocks noChangeShapeType="1"/>
          </p:cNvSpPr>
          <p:nvPr/>
        </p:nvSpPr>
        <p:spPr bwMode="auto">
          <a:xfrm>
            <a:off x="7721600" y="5229225"/>
            <a:ext cx="0" cy="288925"/>
          </a:xfrm>
          <a:prstGeom prst="line">
            <a:avLst/>
          </a:prstGeom>
          <a:noFill/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0B9-FD2A-4535-B94A-A293E8E386DD}" type="slidenum">
              <a:rPr lang="en-US"/>
              <a:pPr/>
              <a:t>46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Potenziometro (*)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933825"/>
            <a:ext cx="8496300" cy="2303463"/>
          </a:xfrm>
        </p:spPr>
        <p:txBody>
          <a:bodyPr/>
          <a:lstStyle/>
          <a:p>
            <a:r>
              <a:rPr lang="it-IT" sz="2500"/>
              <a:t>due misure di corrente 0 nel galvanometro G</a:t>
            </a:r>
          </a:p>
          <a:p>
            <a:pPr lvl="1"/>
            <a:r>
              <a:rPr lang="it-IT" sz="2100"/>
              <a:t>pila incognita   </a:t>
            </a:r>
            <a:r>
              <a:rPr lang="en-US" sz="2100">
                <a:latin typeface="Script MT Bold" pitchFamily="66" charset="0"/>
              </a:rPr>
              <a:t>E</a:t>
            </a:r>
            <a:r>
              <a:rPr lang="it-IT" sz="2100"/>
              <a:t> = (BC/AD)V</a:t>
            </a:r>
            <a:r>
              <a:rPr lang="it-IT" sz="2100" baseline="-25000"/>
              <a:t>AD </a:t>
            </a:r>
          </a:p>
          <a:p>
            <a:pPr lvl="1"/>
            <a:r>
              <a:rPr lang="it-IT" sz="2100"/>
              <a:t>pila campione  </a:t>
            </a:r>
            <a:r>
              <a:rPr lang="en-US" sz="2100">
                <a:latin typeface="Script MT Bold" pitchFamily="66" charset="0"/>
              </a:rPr>
              <a:t>E</a:t>
            </a:r>
            <a:r>
              <a:rPr lang="en-US" sz="2100"/>
              <a:t>’</a:t>
            </a:r>
            <a:r>
              <a:rPr lang="en-US" sz="2100">
                <a:latin typeface="Script MT Bold" pitchFamily="66" charset="0"/>
              </a:rPr>
              <a:t> </a:t>
            </a:r>
            <a:r>
              <a:rPr lang="it-IT" sz="2100"/>
              <a:t>= (B’C’/AD)V</a:t>
            </a:r>
            <a:r>
              <a:rPr lang="it-IT" sz="2100" baseline="-25000"/>
              <a:t>AD             </a:t>
            </a:r>
            <a:r>
              <a:rPr lang="it-IT" sz="2100">
                <a:solidFill>
                  <a:srgbClr val="FF0066"/>
                </a:solidFill>
              </a:rPr>
              <a:t>ad es. Weston 1.0186 V</a:t>
            </a:r>
          </a:p>
          <a:p>
            <a:r>
              <a:rPr lang="it-IT" sz="2500"/>
              <a:t>da cui</a:t>
            </a:r>
            <a:r>
              <a:rPr lang="it-IT" sz="2500" baseline="-25000"/>
              <a:t>   </a:t>
            </a:r>
            <a:r>
              <a:rPr lang="en-US" sz="2500">
                <a:latin typeface="Script MT Bold" pitchFamily="66" charset="0"/>
              </a:rPr>
              <a:t>E </a:t>
            </a:r>
            <a:r>
              <a:rPr lang="it-IT" sz="2500"/>
              <a:t>= (BC/B’C’)</a:t>
            </a:r>
            <a:r>
              <a:rPr lang="en-US" sz="2500">
                <a:latin typeface="Script MT Bold" pitchFamily="66" charset="0"/>
              </a:rPr>
              <a:t>E</a:t>
            </a:r>
            <a:r>
              <a:rPr lang="en-US" sz="2500"/>
              <a:t>’</a:t>
            </a:r>
            <a:r>
              <a:rPr lang="it-IT" sz="2500" baseline="-25000"/>
              <a:t> </a:t>
            </a:r>
          </a:p>
          <a:p>
            <a:pPr>
              <a:buFontTx/>
              <a:buNone/>
            </a:pPr>
            <a:r>
              <a:rPr lang="it-IT" sz="2500" baseline="-25000"/>
              <a:t>	</a:t>
            </a:r>
            <a:r>
              <a:rPr lang="it-IT" sz="2500"/>
              <a:t>(con corrente 0 non si perturba il circuito)</a:t>
            </a: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5651500" y="6237288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/>
              <a:t>(*) facoltativo</a:t>
            </a:r>
          </a:p>
        </p:txBody>
      </p:sp>
      <p:pic>
        <p:nvPicPr>
          <p:cNvPr id="241669" name="Picture 5" descr="img1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6550025" cy="2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C80C-0171-4DAB-8695-43452746AEEE}" type="slidenum">
              <a:rPr lang="en-US"/>
              <a:pPr/>
              <a:t>47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221537" cy="574675"/>
          </a:xfrm>
        </p:spPr>
        <p:txBody>
          <a:bodyPr/>
          <a:lstStyle/>
          <a:p>
            <a:r>
              <a:rPr lang="it-IT"/>
              <a:t>Superconduttività (cenno) (*)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050"/>
            <a:ext cx="8567613" cy="5184775"/>
          </a:xfrm>
        </p:spPr>
        <p:txBody>
          <a:bodyPr/>
          <a:lstStyle/>
          <a:p>
            <a:r>
              <a:rPr lang="it-IT" sz="2500" dirty="0"/>
              <a:t>metalli: se T </a:t>
            </a:r>
            <a:r>
              <a:rPr lang="it-IT" sz="2500" dirty="0">
                <a:latin typeface="OpenSymbol" pitchFamily="2" charset="0"/>
              </a:rPr>
              <a:t>↘, </a:t>
            </a:r>
            <a:r>
              <a:rPr lang="el-GR" sz="2500" dirty="0">
                <a:cs typeface="Arial" charset="0"/>
              </a:rPr>
              <a:t>ρ</a:t>
            </a:r>
            <a:r>
              <a:rPr lang="it-IT" sz="2500" dirty="0">
                <a:latin typeface="OpenSymbol" pitchFamily="2" charset="0"/>
              </a:rPr>
              <a:t>↘</a:t>
            </a:r>
            <a:r>
              <a:rPr lang="it-IT" sz="2500" dirty="0"/>
              <a:t> (l’agitazione termica, la         “viscosità” decrescono)</a:t>
            </a:r>
          </a:p>
          <a:p>
            <a:r>
              <a:rPr lang="it-IT" sz="2500" dirty="0"/>
              <a:t>se T&lt;</a:t>
            </a:r>
            <a:r>
              <a:rPr lang="it-IT" sz="2500" dirty="0" err="1"/>
              <a:t>T</a:t>
            </a:r>
            <a:r>
              <a:rPr lang="it-IT" sz="2500" baseline="-25000" dirty="0" err="1"/>
              <a:t>critica</a:t>
            </a:r>
            <a:r>
              <a:rPr lang="it-IT" sz="2500" dirty="0"/>
              <a:t> </a:t>
            </a:r>
            <a:r>
              <a:rPr lang="it-IT" sz="2500" dirty="0">
                <a:latin typeface="OpenSymbol" pitchFamily="2" charset="0"/>
              </a:rPr>
              <a:t>⇒ </a:t>
            </a:r>
            <a:r>
              <a:rPr lang="it-IT" sz="2500" dirty="0"/>
              <a:t>fenomeno nuovo (</a:t>
            </a:r>
            <a:r>
              <a:rPr lang="el-GR" sz="2500" dirty="0">
                <a:cs typeface="Arial" charset="0"/>
              </a:rPr>
              <a:t>ρ</a:t>
            </a:r>
            <a:r>
              <a:rPr lang="it-IT" sz="2500" dirty="0">
                <a:cs typeface="Arial" charset="0"/>
              </a:rPr>
              <a:t> </a:t>
            </a:r>
            <a:r>
              <a:rPr lang="en-US" sz="2500" dirty="0">
                <a:cs typeface="Arial" charset="0"/>
              </a:rPr>
              <a:t>~ 0)</a:t>
            </a:r>
          </a:p>
          <a:p>
            <a:r>
              <a:rPr lang="en-US" sz="2500" dirty="0" err="1">
                <a:cs typeface="Arial" charset="0"/>
              </a:rPr>
              <a:t>scoperta</a:t>
            </a:r>
            <a:r>
              <a:rPr lang="en-US" sz="2500" dirty="0">
                <a:cs typeface="Arial" charset="0"/>
              </a:rPr>
              <a:t>: </a:t>
            </a:r>
            <a:r>
              <a:rPr lang="en-US" sz="2500" dirty="0" err="1">
                <a:cs typeface="Arial" charset="0"/>
              </a:rPr>
              <a:t>Kamerlingh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Omnes</a:t>
            </a:r>
            <a:r>
              <a:rPr lang="en-US" sz="2500" dirty="0">
                <a:cs typeface="Arial" charset="0"/>
              </a:rPr>
              <a:t> (</a:t>
            </a:r>
            <a:r>
              <a:rPr lang="en-US" sz="2500" b="1" dirty="0" smtClean="0">
                <a:solidFill>
                  <a:srgbClr val="FF0000"/>
                </a:solidFill>
                <a:cs typeface="Arial" charset="0"/>
              </a:rPr>
              <a:t>1911, </a:t>
            </a:r>
            <a:r>
              <a:rPr lang="en-US" sz="2500" dirty="0" smtClean="0">
                <a:cs typeface="Arial" charset="0"/>
              </a:rPr>
              <a:t>PN 1913);        prime </a:t>
            </a:r>
            <a:r>
              <a:rPr lang="en-US" sz="2500" dirty="0" err="1" smtClean="0">
                <a:cs typeface="Arial" charset="0"/>
              </a:rPr>
              <a:t>applicazioni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smtClean="0">
                <a:cs typeface="Arial" charset="0"/>
              </a:rPr>
              <a:t>solo </a:t>
            </a:r>
            <a:r>
              <a:rPr lang="en-US" sz="2500" dirty="0">
                <a:cs typeface="Arial" charset="0"/>
              </a:rPr>
              <a:t>50 </a:t>
            </a:r>
            <a:r>
              <a:rPr lang="en-US" sz="2500" dirty="0" err="1">
                <a:cs typeface="Arial" charset="0"/>
              </a:rPr>
              <a:t>anni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dopo</a:t>
            </a:r>
            <a:r>
              <a:rPr lang="en-US" sz="2500" dirty="0">
                <a:cs typeface="Arial" charset="0"/>
              </a:rPr>
              <a:t> (1960)</a:t>
            </a:r>
          </a:p>
          <a:p>
            <a:r>
              <a:rPr lang="en-US" sz="2500" dirty="0" err="1">
                <a:cs typeface="Arial" charset="0"/>
              </a:rPr>
              <a:t>T</a:t>
            </a:r>
            <a:r>
              <a:rPr lang="en-US" sz="2500" baseline="-25000" dirty="0" err="1">
                <a:cs typeface="Arial" charset="0"/>
              </a:rPr>
              <a:t>c</a:t>
            </a:r>
            <a:r>
              <a:rPr lang="en-US" sz="2500" baseline="-25000" dirty="0">
                <a:cs typeface="Arial" charset="0"/>
              </a:rPr>
              <a:t> </a:t>
            </a:r>
            <a:r>
              <a:rPr lang="en-US" sz="2500" dirty="0">
                <a:cs typeface="Arial" charset="0"/>
              </a:rPr>
              <a:t>ad </a:t>
            </a:r>
            <a:r>
              <a:rPr lang="en-US" sz="2500" dirty="0" err="1">
                <a:cs typeface="Arial" charset="0"/>
              </a:rPr>
              <a:t>es</a:t>
            </a:r>
            <a:r>
              <a:rPr lang="en-US" sz="2500" baseline="-25000" dirty="0">
                <a:cs typeface="Arial" charset="0"/>
              </a:rPr>
              <a:t>.</a:t>
            </a:r>
            <a:r>
              <a:rPr lang="en-US" sz="2500" dirty="0">
                <a:cs typeface="Arial" charset="0"/>
              </a:rPr>
              <a:t>: Hg 4.2 K; </a:t>
            </a:r>
            <a:r>
              <a:rPr lang="en-US" sz="2500" dirty="0" err="1">
                <a:cs typeface="Arial" charset="0"/>
              </a:rPr>
              <a:t>Nb</a:t>
            </a:r>
            <a:r>
              <a:rPr lang="en-US" sz="2500" dirty="0">
                <a:cs typeface="Arial" charset="0"/>
              </a:rPr>
              <a:t> 9.2 K, </a:t>
            </a:r>
            <a:r>
              <a:rPr lang="en-US" sz="2500" dirty="0" err="1">
                <a:cs typeface="Arial" charset="0"/>
              </a:rPr>
              <a:t>lega</a:t>
            </a:r>
            <a:r>
              <a:rPr lang="en-US" sz="2500" dirty="0">
                <a:cs typeface="Arial" charset="0"/>
              </a:rPr>
              <a:t> Nb</a:t>
            </a:r>
            <a:r>
              <a:rPr lang="en-US" sz="2500" baseline="-25000" dirty="0">
                <a:cs typeface="Arial" charset="0"/>
              </a:rPr>
              <a:t>3</a:t>
            </a:r>
            <a:r>
              <a:rPr lang="en-US" sz="2500" dirty="0">
                <a:cs typeface="Arial" charset="0"/>
              </a:rPr>
              <a:t>Ge 23 K; </a:t>
            </a:r>
            <a:r>
              <a:rPr lang="en-US" sz="2500" dirty="0" smtClean="0">
                <a:cs typeface="Arial" charset="0"/>
              </a:rPr>
              <a:t>     </a:t>
            </a:r>
            <a:r>
              <a:rPr lang="en-US" sz="2500" dirty="0" err="1">
                <a:cs typeface="Arial" charset="0"/>
              </a:rPr>
              <a:t>alcune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ceramiche</a:t>
            </a:r>
            <a:r>
              <a:rPr lang="en-US" sz="2500" dirty="0">
                <a:cs typeface="Arial" charset="0"/>
              </a:rPr>
              <a:t> &gt; 125 K (“</a:t>
            </a:r>
            <a:r>
              <a:rPr lang="en-US" sz="2500" dirty="0" err="1">
                <a:cs typeface="Arial" charset="0"/>
              </a:rPr>
              <a:t>alta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temperatura</a:t>
            </a:r>
            <a:r>
              <a:rPr lang="en-US" sz="2500" dirty="0">
                <a:cs typeface="Arial" charset="0"/>
              </a:rPr>
              <a:t>”, </a:t>
            </a:r>
            <a:r>
              <a:rPr lang="en-US" sz="2500" dirty="0" smtClean="0">
                <a:cs typeface="Arial" charset="0"/>
              </a:rPr>
              <a:t>in                 </a:t>
            </a:r>
            <a:r>
              <a:rPr lang="en-US" sz="2500" dirty="0" err="1" smtClean="0">
                <a:cs typeface="Arial" charset="0"/>
              </a:rPr>
              <a:t>effetti</a:t>
            </a:r>
            <a:r>
              <a:rPr lang="en-US" sz="2500" dirty="0" smtClean="0">
                <a:cs typeface="Arial" charset="0"/>
              </a:rPr>
              <a:t> </a:t>
            </a:r>
            <a:r>
              <a:rPr lang="en-US" sz="2500" dirty="0">
                <a:cs typeface="Arial" charset="0"/>
              </a:rPr>
              <a:t>-150 °C ma &gt; T</a:t>
            </a:r>
            <a:r>
              <a:rPr lang="en-US" sz="2500" baseline="-25000" dirty="0">
                <a:cs typeface="Arial" charset="0"/>
              </a:rPr>
              <a:t>LN2 </a:t>
            </a:r>
            <a:r>
              <a:rPr lang="en-US" sz="2500" dirty="0">
                <a:cs typeface="Arial" charset="0"/>
              </a:rPr>
              <a:t>, </a:t>
            </a:r>
            <a:r>
              <a:rPr lang="en-US" sz="2500" dirty="0" err="1">
                <a:cs typeface="Arial" charset="0"/>
              </a:rPr>
              <a:t>Berdnorz</a:t>
            </a:r>
            <a:r>
              <a:rPr lang="en-US" sz="2500" dirty="0">
                <a:cs typeface="Arial" charset="0"/>
              </a:rPr>
              <a:t> e </a:t>
            </a:r>
            <a:r>
              <a:rPr lang="en-US" sz="2500" dirty="0" smtClean="0">
                <a:cs typeface="Arial" charset="0"/>
              </a:rPr>
              <a:t>Müller, 1986, PN)</a:t>
            </a:r>
            <a:endParaRPr lang="en-US" sz="2500" dirty="0">
              <a:cs typeface="Arial" charset="0"/>
            </a:endParaRPr>
          </a:p>
          <a:p>
            <a:r>
              <a:rPr lang="en-US" sz="2500" dirty="0" err="1">
                <a:cs typeface="Arial" charset="0"/>
              </a:rPr>
              <a:t>spiegazione</a:t>
            </a:r>
            <a:r>
              <a:rPr lang="en-US" sz="2500" dirty="0">
                <a:cs typeface="Arial" charset="0"/>
              </a:rPr>
              <a:t> (</a:t>
            </a:r>
            <a:r>
              <a:rPr lang="en-US" sz="2500" dirty="0" err="1">
                <a:cs typeface="Arial" charset="0"/>
              </a:rPr>
              <a:t>quanto</a:t>
            </a:r>
            <a:r>
              <a:rPr lang="en-US" sz="2500" dirty="0">
                <a:cs typeface="Arial" charset="0"/>
              </a:rPr>
              <a:t> </a:t>
            </a:r>
            <a:r>
              <a:rPr lang="en-US" sz="2500" dirty="0" err="1">
                <a:cs typeface="Arial" charset="0"/>
              </a:rPr>
              <a:t>meccanica</a:t>
            </a:r>
            <a:r>
              <a:rPr lang="en-US" sz="2500" dirty="0">
                <a:cs typeface="Arial" charset="0"/>
              </a:rPr>
              <a:t>): </a:t>
            </a:r>
            <a:r>
              <a:rPr lang="en-US" sz="2500" dirty="0" err="1">
                <a:cs typeface="Arial" charset="0"/>
              </a:rPr>
              <a:t>coppie</a:t>
            </a:r>
            <a:r>
              <a:rPr lang="en-US" sz="2500" dirty="0">
                <a:cs typeface="Arial" charset="0"/>
              </a:rPr>
              <a:t> di e</a:t>
            </a:r>
            <a:r>
              <a:rPr lang="en-US" sz="2500" baseline="30000" dirty="0">
                <a:cs typeface="Arial" charset="0"/>
              </a:rPr>
              <a:t>–</a:t>
            </a:r>
            <a:r>
              <a:rPr lang="en-US" sz="2500" dirty="0">
                <a:cs typeface="Arial" charset="0"/>
              </a:rPr>
              <a:t> (</a:t>
            </a:r>
            <a:r>
              <a:rPr lang="en-US" sz="2500" dirty="0" err="1">
                <a:cs typeface="Arial" charset="0"/>
              </a:rPr>
              <a:t>coppie</a:t>
            </a:r>
            <a:r>
              <a:rPr lang="en-US" sz="2500" dirty="0">
                <a:cs typeface="Arial" charset="0"/>
              </a:rPr>
              <a:t> di Cooper)</a:t>
            </a:r>
          </a:p>
          <a:p>
            <a:r>
              <a:rPr lang="en-US" sz="2500" dirty="0" err="1">
                <a:cs typeface="Arial" charset="0"/>
              </a:rPr>
              <a:t>applicazioni</a:t>
            </a:r>
            <a:r>
              <a:rPr lang="en-US" sz="2500" dirty="0">
                <a:cs typeface="Arial" charset="0"/>
              </a:rPr>
              <a:t>: </a:t>
            </a:r>
            <a:r>
              <a:rPr lang="el-GR" sz="2500" dirty="0">
                <a:cs typeface="Arial" charset="0"/>
              </a:rPr>
              <a:t>ρ</a:t>
            </a:r>
            <a:r>
              <a:rPr lang="it-IT" sz="2500" dirty="0">
                <a:cs typeface="Arial" charset="0"/>
              </a:rPr>
              <a:t>=0, R=0, grandi i (→ campi magnetici) senza dissipazione, risparmio di potenza </a:t>
            </a:r>
            <a:r>
              <a:rPr lang="it-IT" sz="2500" dirty="0" smtClean="0">
                <a:cs typeface="Arial" charset="0"/>
              </a:rPr>
              <a:t>(non c’</a:t>
            </a:r>
            <a:r>
              <a:rPr lang="it-IT" sz="2500" dirty="0" smtClean="0">
                <a:latin typeface="Arial"/>
                <a:cs typeface="Arial"/>
              </a:rPr>
              <a:t>è</a:t>
            </a:r>
            <a:r>
              <a:rPr lang="it-IT" sz="2500" dirty="0" smtClean="0">
                <a:cs typeface="Arial" charset="0"/>
              </a:rPr>
              <a:t> effetto Joule, ma occorre fare lavoro per </a:t>
            </a:r>
            <a:r>
              <a:rPr lang="it-IT" sz="2500" dirty="0">
                <a:cs typeface="Arial" charset="0"/>
              </a:rPr>
              <a:t>raffreddare)</a:t>
            </a:r>
            <a:endParaRPr lang="el-GR" sz="2500" dirty="0">
              <a:cs typeface="Arial" charset="0"/>
            </a:endParaRPr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5651500" y="6237288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dirty="0"/>
              <a:t>(*) facoltativo</a:t>
            </a:r>
          </a:p>
        </p:txBody>
      </p:sp>
      <p:pic>
        <p:nvPicPr>
          <p:cNvPr id="242693" name="Picture 5" descr="img1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76250"/>
            <a:ext cx="1646238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694" name="Picture 6" descr="kamerlingh om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773238"/>
            <a:ext cx="1525588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F35A-5249-4F59-8FFB-986868549C98}" type="slidenum">
              <a:rPr lang="en-US"/>
              <a:pPr/>
              <a:t>48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Leggi di </a:t>
            </a:r>
            <a:r>
              <a:rPr lang="it-IT" dirty="0" err="1" smtClean="0"/>
              <a:t>Kirchhoff</a:t>
            </a:r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184775"/>
          </a:xfrm>
        </p:spPr>
        <p:txBody>
          <a:bodyPr/>
          <a:lstStyle/>
          <a:p>
            <a:pPr>
              <a:buFontTx/>
              <a:buNone/>
            </a:pPr>
            <a:r>
              <a:rPr lang="it-IT" sz="2500"/>
              <a:t>in un </a:t>
            </a:r>
            <a:r>
              <a:rPr lang="it-IT" sz="2500">
                <a:latin typeface="OpenSymbol" pitchFamily="2" charset="0"/>
              </a:rPr>
              <a:t>∀</a:t>
            </a:r>
            <a:r>
              <a:rPr lang="it-IT" sz="2500"/>
              <a:t> circuito elettrico</a:t>
            </a:r>
          </a:p>
          <a:p>
            <a:r>
              <a:rPr lang="it-IT" sz="2500"/>
              <a:t>1a legge, maglie: </a:t>
            </a:r>
            <a:r>
              <a:rPr lang="el-GR" sz="2500">
                <a:cs typeface="Arial" charset="0"/>
              </a:rPr>
              <a:t>Σ</a:t>
            </a:r>
            <a:r>
              <a:rPr lang="it-IT" sz="2500" baseline="-25000">
                <a:cs typeface="Arial" charset="0"/>
              </a:rPr>
              <a:t>j</a:t>
            </a:r>
            <a:r>
              <a:rPr lang="it-IT" sz="2500">
                <a:cs typeface="Arial" charset="0"/>
              </a:rPr>
              <a:t>V</a:t>
            </a:r>
            <a:r>
              <a:rPr lang="it-IT" sz="2500" baseline="-25000">
                <a:cs typeface="Arial" charset="0"/>
              </a:rPr>
              <a:t>j</a:t>
            </a:r>
            <a:r>
              <a:rPr lang="it-IT" sz="2500">
                <a:cs typeface="Arial" charset="0"/>
              </a:rPr>
              <a:t> = 0  somma su tutte le fem        (+ve)</a:t>
            </a:r>
            <a:r>
              <a:rPr lang="it-IT" sz="2500"/>
              <a:t> e cadute di tensione (-ve) nel verso di circolazione      della corrente (di maglia) </a:t>
            </a:r>
            <a:r>
              <a:rPr lang="it-IT" sz="2500">
                <a:cs typeface="Arial" charset="0"/>
              </a:rPr>
              <a:t>– giustificazione: </a:t>
            </a:r>
            <a:r>
              <a:rPr lang="it-IT" sz="2500">
                <a:solidFill>
                  <a:schemeClr val="hlink"/>
                </a:solidFill>
                <a:cs typeface="Arial" charset="0"/>
              </a:rPr>
              <a:t>quando            faccio un giro completo ritorno allo stesso potenziale</a:t>
            </a:r>
          </a:p>
          <a:p>
            <a:r>
              <a:rPr lang="it-IT" sz="2500"/>
              <a:t>2a legge, nodi: </a:t>
            </a:r>
            <a:r>
              <a:rPr lang="el-GR" sz="2500">
                <a:cs typeface="Arial" charset="0"/>
              </a:rPr>
              <a:t>Σ</a:t>
            </a:r>
            <a:r>
              <a:rPr lang="it-IT" sz="2500" baseline="-25000">
                <a:cs typeface="Arial" charset="0"/>
              </a:rPr>
              <a:t>j</a:t>
            </a:r>
            <a:r>
              <a:rPr lang="it-IT" sz="2500">
                <a:cs typeface="Arial" charset="0"/>
              </a:rPr>
              <a:t>i</a:t>
            </a:r>
            <a:r>
              <a:rPr lang="it-IT" sz="2500" baseline="-25000">
                <a:cs typeface="Arial" charset="0"/>
              </a:rPr>
              <a:t>j</a:t>
            </a:r>
            <a:r>
              <a:rPr lang="it-IT" sz="2500">
                <a:cs typeface="Arial" charset="0"/>
              </a:rPr>
              <a:t> = 0    somma algebrica su tutte le i entranti nel nodo (+ve) ed uscenti (-ve) – </a:t>
            </a:r>
            <a:r>
              <a:rPr lang="it-IT" sz="2500">
                <a:solidFill>
                  <a:srgbClr val="996633"/>
                </a:solidFill>
                <a:cs typeface="Arial" charset="0"/>
              </a:rPr>
              <a:t>conservazione della corrente</a:t>
            </a:r>
          </a:p>
          <a:p>
            <a:r>
              <a:rPr lang="it-IT" sz="2500">
                <a:cs typeface="Arial" charset="0"/>
              </a:rPr>
              <a:t>note le R e le </a:t>
            </a:r>
            <a:r>
              <a:rPr lang="en-US" sz="2500">
                <a:latin typeface="Script MT Bold" pitchFamily="66" charset="0"/>
                <a:cs typeface="Arial" charset="0"/>
              </a:rPr>
              <a:t>E </a:t>
            </a:r>
            <a:r>
              <a:rPr lang="en-US" sz="2500">
                <a:cs typeface="Arial" charset="0"/>
              </a:rPr>
              <a:t>→ tante equaz. quante sono le i incognite (n</a:t>
            </a:r>
            <a:r>
              <a:rPr lang="en-US" sz="2500" baseline="-25000">
                <a:cs typeface="Arial" charset="0"/>
              </a:rPr>
              <a:t>maglie</a:t>
            </a:r>
            <a:r>
              <a:rPr lang="en-US" sz="2500">
                <a:cs typeface="Arial" charset="0"/>
              </a:rPr>
              <a:t>, n</a:t>
            </a:r>
            <a:r>
              <a:rPr lang="en-US" sz="2500" baseline="-25000">
                <a:cs typeface="Arial" charset="0"/>
              </a:rPr>
              <a:t>nodi</a:t>
            </a:r>
            <a:r>
              <a:rPr lang="en-US" sz="2500">
                <a:cs typeface="Arial" charset="0"/>
              </a:rPr>
              <a:t>-1)</a:t>
            </a:r>
            <a:r>
              <a:rPr lang="it-IT" sz="2500">
                <a:cs typeface="Arial" charset="0"/>
              </a:rPr>
              <a:t> </a:t>
            </a:r>
          </a:p>
          <a:p>
            <a:r>
              <a:rPr lang="it-IT" sz="2500"/>
              <a:t>nelle leggi di Kirchhoff possono essere incluse altre ddp,</a:t>
            </a:r>
          </a:p>
          <a:p>
            <a:pPr>
              <a:buFontTx/>
              <a:buNone/>
            </a:pPr>
            <a:r>
              <a:rPr lang="it-IT" sz="2500"/>
              <a:t>	q/C per il condensatore [e Ldi/dt per l’induttanza (v. oltre)]</a:t>
            </a:r>
          </a:p>
        </p:txBody>
      </p:sp>
      <p:pic>
        <p:nvPicPr>
          <p:cNvPr id="243716" name="Picture 4" descr="kirchh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0"/>
            <a:ext cx="1397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651500" y="6237288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dirty="0"/>
              <a:t>(*) facoltativo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B853-2FE9-4B0F-93D8-455224CB9D89}" type="slidenum">
              <a:rPr lang="en-US"/>
              <a:pPr/>
              <a:t>49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Leggi di Kirchhoff, esempi(*)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997200"/>
            <a:ext cx="8496300" cy="3240088"/>
          </a:xfrm>
        </p:spPr>
        <p:txBody>
          <a:bodyPr/>
          <a:lstStyle/>
          <a:p>
            <a:pPr lvl="1"/>
            <a:r>
              <a:rPr lang="it-IT" sz="2100"/>
              <a:t>1</a:t>
            </a:r>
            <a:r>
              <a:rPr lang="it-IT" sz="2100" baseline="30000"/>
              <a:t>a</a:t>
            </a:r>
            <a:r>
              <a:rPr lang="it-IT" sz="2100"/>
              <a:t> maglia     </a:t>
            </a:r>
            <a:r>
              <a:rPr lang="en-US" sz="2100">
                <a:latin typeface="Script MT Bold" pitchFamily="66" charset="0"/>
              </a:rPr>
              <a:t>E</a:t>
            </a:r>
            <a:r>
              <a:rPr lang="it-IT" sz="2100" baseline="-25000"/>
              <a:t>1</a:t>
            </a:r>
            <a:r>
              <a:rPr lang="it-IT" sz="2100"/>
              <a:t> – Ri</a:t>
            </a:r>
            <a:r>
              <a:rPr lang="it-IT" sz="2100" baseline="-25000"/>
              <a:t>1</a:t>
            </a:r>
            <a:r>
              <a:rPr lang="it-IT" sz="2100"/>
              <a:t> – Ri = 0</a:t>
            </a:r>
          </a:p>
          <a:p>
            <a:pPr lvl="1"/>
            <a:r>
              <a:rPr lang="it-IT" sz="2100"/>
              <a:t>2</a:t>
            </a:r>
            <a:r>
              <a:rPr lang="it-IT" sz="2100" baseline="30000"/>
              <a:t>a</a:t>
            </a:r>
            <a:r>
              <a:rPr lang="it-IT" sz="2100"/>
              <a:t> maglia     </a:t>
            </a:r>
            <a:r>
              <a:rPr lang="en-US" sz="2100">
                <a:latin typeface="Script MT Bold" pitchFamily="66" charset="0"/>
              </a:rPr>
              <a:t>E</a:t>
            </a:r>
            <a:r>
              <a:rPr lang="it-IT" sz="2100" baseline="-25000"/>
              <a:t>2</a:t>
            </a:r>
            <a:r>
              <a:rPr lang="it-IT" sz="2100"/>
              <a:t> – Ri</a:t>
            </a:r>
            <a:r>
              <a:rPr lang="it-IT" sz="2100" baseline="-25000"/>
              <a:t>2</a:t>
            </a:r>
            <a:r>
              <a:rPr lang="it-IT" sz="2100"/>
              <a:t> – Ri = 0</a:t>
            </a:r>
          </a:p>
          <a:p>
            <a:pPr lvl="1"/>
            <a:r>
              <a:rPr lang="it-IT" sz="2100"/>
              <a:t>1</a:t>
            </a:r>
            <a:r>
              <a:rPr lang="it-IT" sz="2100" baseline="30000"/>
              <a:t>o</a:t>
            </a:r>
            <a:r>
              <a:rPr lang="it-IT" sz="2100"/>
              <a:t> nodo        i</a:t>
            </a:r>
            <a:r>
              <a:rPr lang="it-IT" sz="2100" baseline="-25000"/>
              <a:t>1</a:t>
            </a:r>
            <a:r>
              <a:rPr lang="it-IT" sz="2100"/>
              <a:t> + i</a:t>
            </a:r>
            <a:r>
              <a:rPr lang="it-IT" sz="2100" baseline="-25000"/>
              <a:t>2 </a:t>
            </a:r>
            <a:r>
              <a:rPr lang="it-IT" sz="2100"/>
              <a:t>= i</a:t>
            </a:r>
          </a:p>
          <a:p>
            <a:r>
              <a:rPr lang="it-IT" sz="2500"/>
              <a:t>per risolvere il sistema di 3 eq. in 3 incognite, sostituisco la 3</a:t>
            </a:r>
            <a:r>
              <a:rPr lang="it-IT" sz="2500" baseline="30000"/>
              <a:t>a</a:t>
            </a:r>
            <a:r>
              <a:rPr lang="it-IT" sz="2500"/>
              <a:t> eq. nelle prime due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en-US" sz="2500">
                <a:latin typeface="Script MT Bold" pitchFamily="66" charset="0"/>
              </a:rPr>
              <a:t>E</a:t>
            </a:r>
            <a:r>
              <a:rPr lang="it-IT" sz="2500" baseline="-25000"/>
              <a:t>1</a:t>
            </a:r>
            <a:r>
              <a:rPr lang="it-IT" sz="2500"/>
              <a:t> – Ri</a:t>
            </a:r>
            <a:r>
              <a:rPr lang="it-IT" sz="2500" baseline="-25000"/>
              <a:t>1</a:t>
            </a:r>
            <a:r>
              <a:rPr lang="it-IT" sz="2500"/>
              <a:t> – R(</a:t>
            </a:r>
            <a:r>
              <a:rPr lang="it-IT" sz="2500">
                <a:solidFill>
                  <a:srgbClr val="FF0066"/>
                </a:solidFill>
              </a:rPr>
              <a:t>i</a:t>
            </a:r>
            <a:r>
              <a:rPr lang="it-IT" sz="2500" baseline="-25000">
                <a:solidFill>
                  <a:srgbClr val="FF0066"/>
                </a:solidFill>
              </a:rPr>
              <a:t>1</a:t>
            </a:r>
            <a:r>
              <a:rPr lang="it-IT" sz="2500">
                <a:solidFill>
                  <a:srgbClr val="FF0066"/>
                </a:solidFill>
              </a:rPr>
              <a:t>+i</a:t>
            </a:r>
            <a:r>
              <a:rPr lang="it-IT" sz="2500" baseline="-25000">
                <a:solidFill>
                  <a:srgbClr val="FF0066"/>
                </a:solidFill>
              </a:rPr>
              <a:t>2</a:t>
            </a:r>
            <a:r>
              <a:rPr lang="it-IT" sz="2500"/>
              <a:t>) = 0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en-US" sz="2500">
                <a:latin typeface="Script MT Bold" pitchFamily="66" charset="0"/>
              </a:rPr>
              <a:t>E</a:t>
            </a:r>
            <a:r>
              <a:rPr lang="it-IT" sz="2500" baseline="-25000"/>
              <a:t>2</a:t>
            </a:r>
            <a:r>
              <a:rPr lang="it-IT" sz="2500"/>
              <a:t> – Ri</a:t>
            </a:r>
            <a:r>
              <a:rPr lang="it-IT" sz="2500" baseline="-25000"/>
              <a:t>2</a:t>
            </a:r>
            <a:r>
              <a:rPr lang="it-IT" sz="2500"/>
              <a:t> – R(</a:t>
            </a:r>
            <a:r>
              <a:rPr lang="it-IT" sz="2500">
                <a:solidFill>
                  <a:srgbClr val="FF0066"/>
                </a:solidFill>
              </a:rPr>
              <a:t>i</a:t>
            </a:r>
            <a:r>
              <a:rPr lang="it-IT" sz="2500" baseline="-25000">
                <a:solidFill>
                  <a:srgbClr val="FF0066"/>
                </a:solidFill>
              </a:rPr>
              <a:t>1</a:t>
            </a:r>
            <a:r>
              <a:rPr lang="it-IT" sz="2500">
                <a:solidFill>
                  <a:srgbClr val="FF0066"/>
                </a:solidFill>
              </a:rPr>
              <a:t>+i</a:t>
            </a:r>
            <a:r>
              <a:rPr lang="it-IT" sz="2500" baseline="-25000">
                <a:solidFill>
                  <a:srgbClr val="FF0066"/>
                </a:solidFill>
              </a:rPr>
              <a:t>2</a:t>
            </a:r>
            <a:r>
              <a:rPr lang="it-IT" sz="2500"/>
              <a:t>) = 0</a:t>
            </a:r>
          </a:p>
          <a:p>
            <a:pPr>
              <a:buFontTx/>
              <a:buNone/>
            </a:pPr>
            <a:endParaRPr lang="it-IT" sz="2500"/>
          </a:p>
        </p:txBody>
      </p:sp>
      <p:pic>
        <p:nvPicPr>
          <p:cNvPr id="244740" name="Picture 4" descr="img1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4103687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3850" y="1052513"/>
            <a:ext cx="41036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sz="2400">
                <a:solidFill>
                  <a:srgbClr val="CC0000"/>
                </a:solidFill>
              </a:rPr>
              <a:t>es1:</a:t>
            </a:r>
            <a:r>
              <a:rPr lang="it-IT"/>
              <a:t> due maglie e due nodi, 3 R uguali per semplicità: 2 equaz. di maglia, 1 per i nodi (sarebbero 2, ma sono uguali); sono note </a:t>
            </a:r>
            <a:r>
              <a:rPr lang="en-US">
                <a:latin typeface="Script MT Bold" pitchFamily="66" charset="0"/>
              </a:rPr>
              <a:t>E</a:t>
            </a:r>
            <a:r>
              <a:rPr lang="en-US" baseline="-25000"/>
              <a:t>1</a:t>
            </a:r>
            <a:r>
              <a:rPr lang="en-US">
                <a:latin typeface="Script MT Bold" pitchFamily="66" charset="0"/>
              </a:rPr>
              <a:t>, E</a:t>
            </a:r>
            <a:r>
              <a:rPr lang="en-US" baseline="-25000"/>
              <a:t>2</a:t>
            </a:r>
            <a:r>
              <a:rPr lang="it-IT" sz="1000"/>
              <a:t> </a:t>
            </a:r>
            <a:r>
              <a:rPr lang="it-IT"/>
              <a:t>, R; incognite i, i</a:t>
            </a:r>
            <a:r>
              <a:rPr lang="it-IT" baseline="-25000"/>
              <a:t>1</a:t>
            </a:r>
            <a:r>
              <a:rPr lang="it-IT"/>
              <a:t>, i</a:t>
            </a:r>
            <a:r>
              <a:rPr lang="it-IT" baseline="-25000"/>
              <a:t>2</a:t>
            </a:r>
            <a:endParaRPr lang="it-IT"/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5435600" y="6165850"/>
            <a:ext cx="238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(*) 1° es. facoltativo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ACAB-A6E0-4ECD-8374-47C81DA1C28E}" type="slidenum">
              <a:rPr lang="en-US"/>
              <a:pPr/>
              <a:t>5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Carica elettrica (2)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496300" cy="51847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600"/>
              <a:t>si osserva </a:t>
            </a:r>
          </a:p>
          <a:p>
            <a:pPr lvl="1"/>
            <a:r>
              <a:rPr lang="it-IT" sz="2200"/>
              <a:t>un’azione a distanza (vicinanze!) </a:t>
            </a:r>
          </a:p>
          <a:p>
            <a:pPr lvl="1"/>
            <a:r>
              <a:rPr lang="it-IT" sz="2200"/>
              <a:t>elettrizzazione diversa: per convenzione,  –va                 quella dell’ambra, +va quella del vetro (Bj. Franklin) </a:t>
            </a:r>
          </a:p>
          <a:p>
            <a:r>
              <a:rPr lang="it-IT" sz="2600"/>
              <a:t> studio sperim. dell’elettrizzazione (triboelettricità):</a:t>
            </a:r>
          </a:p>
          <a:p>
            <a:pPr lvl="1"/>
            <a:r>
              <a:rPr lang="it-IT">
                <a:solidFill>
                  <a:srgbClr val="FF0000"/>
                </a:solidFill>
              </a:rPr>
              <a:t>induzione e.s.,</a:t>
            </a:r>
            <a:r>
              <a:rPr lang="it-IT"/>
              <a:t> un corpo carico attira uno scarico </a:t>
            </a:r>
          </a:p>
          <a:p>
            <a:pPr lvl="1"/>
            <a:r>
              <a:rPr lang="it-IT"/>
              <a:t>la carica el. si può trasmettere per                                 contatto, c’è passaggio da un corpo                             ad un altro: </a:t>
            </a:r>
            <a:r>
              <a:rPr lang="it-IT">
                <a:solidFill>
                  <a:srgbClr val="FF0066"/>
                </a:solidFill>
              </a:rPr>
              <a:t>si conserva</a:t>
            </a:r>
            <a:r>
              <a:rPr lang="it-IT"/>
              <a:t> </a:t>
            </a:r>
          </a:p>
          <a:p>
            <a:pPr lvl="1"/>
            <a:r>
              <a:rPr lang="it-IT">
                <a:solidFill>
                  <a:schemeClr val="accent2"/>
                </a:solidFill>
              </a:rPr>
              <a:t>corpi isolanti: l’elettrizzazione è localizzata</a:t>
            </a:r>
            <a:r>
              <a:rPr lang="it-IT"/>
              <a:t> </a:t>
            </a:r>
          </a:p>
          <a:p>
            <a:pPr lvl="1"/>
            <a:r>
              <a:rPr lang="it-IT">
                <a:solidFill>
                  <a:srgbClr val="990033"/>
                </a:solidFill>
              </a:rPr>
              <a:t>corpi conduttori:         “            si propaga</a:t>
            </a:r>
          </a:p>
          <a:p>
            <a:pPr lvl="1"/>
            <a:r>
              <a:rPr lang="it-IT">
                <a:solidFill>
                  <a:srgbClr val="008000"/>
                </a:solidFill>
              </a:rPr>
              <a:t>in un conduttore in equilibrio, la carica si trova in superficie</a:t>
            </a:r>
          </a:p>
        </p:txBody>
      </p:sp>
      <p:pic>
        <p:nvPicPr>
          <p:cNvPr id="194564" name="Picture 4" descr="img0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500438"/>
            <a:ext cx="2376487" cy="110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5" name="Picture 5" descr="img0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92150"/>
            <a:ext cx="2073275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6011863" y="1052513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/>
              <a:t>ambra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8159750" y="155733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/>
              <a:t>metallo</a:t>
            </a:r>
          </a:p>
        </p:txBody>
      </p:sp>
      <p:pic>
        <p:nvPicPr>
          <p:cNvPr id="194568" name="Picture 8" descr="250px-Autograph_of_Benjamin_Franklin_(from_Nordisk_familjebok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844675"/>
            <a:ext cx="164782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F5FA-C5FC-4B96-81E1-8146C2A4404A}" type="slidenum">
              <a:rPr lang="en-US"/>
              <a:pPr/>
              <a:t>50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Esempi (2)(*)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500"/>
              <a:t>moltiplico x2 la 1</a:t>
            </a:r>
            <a:r>
              <a:rPr lang="it-IT" sz="2500" baseline="30000"/>
              <a:t>a</a:t>
            </a:r>
            <a:r>
              <a:rPr lang="it-IT" sz="2500"/>
              <a:t> e la sottraggo dalla 2</a:t>
            </a:r>
            <a:r>
              <a:rPr lang="it-IT" sz="2500" baseline="30000"/>
              <a:t>a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en-US" sz="2500">
                <a:latin typeface="Script MT Bold" pitchFamily="66" charset="0"/>
              </a:rPr>
              <a:t>E</a:t>
            </a:r>
            <a:r>
              <a:rPr lang="it-IT" sz="2500" baseline="-25000"/>
              <a:t>2</a:t>
            </a:r>
            <a:r>
              <a:rPr lang="it-IT" sz="2500"/>
              <a:t> – Ri</a:t>
            </a:r>
            <a:r>
              <a:rPr lang="it-IT" sz="2500" baseline="-25000"/>
              <a:t>1</a:t>
            </a:r>
            <a:r>
              <a:rPr lang="it-IT" sz="2500"/>
              <a:t> – 2Ri</a:t>
            </a:r>
            <a:r>
              <a:rPr lang="it-IT" sz="2500" baseline="-25000"/>
              <a:t>2</a:t>
            </a:r>
            <a:r>
              <a:rPr lang="it-IT" sz="2500"/>
              <a:t>  </a:t>
            </a:r>
            <a:r>
              <a:rPr lang="it-IT" sz="2500">
                <a:solidFill>
                  <a:srgbClr val="FF0066"/>
                </a:solidFill>
                <a:cs typeface="Arial" charset="0"/>
              </a:rPr>
              <a:t>–</a:t>
            </a:r>
            <a:r>
              <a:rPr lang="it-IT" sz="2500">
                <a:solidFill>
                  <a:srgbClr val="FF0066"/>
                </a:solidFill>
              </a:rPr>
              <a:t> 2</a:t>
            </a:r>
            <a:r>
              <a:rPr lang="en-US" sz="2500">
                <a:solidFill>
                  <a:srgbClr val="FF0066"/>
                </a:solidFill>
                <a:latin typeface="Script MT Bold" pitchFamily="66" charset="0"/>
              </a:rPr>
              <a:t>E</a:t>
            </a:r>
            <a:r>
              <a:rPr lang="it-IT" sz="2500" baseline="-25000">
                <a:solidFill>
                  <a:srgbClr val="FF0066"/>
                </a:solidFill>
              </a:rPr>
              <a:t>1</a:t>
            </a:r>
            <a:r>
              <a:rPr lang="it-IT" sz="2500">
                <a:solidFill>
                  <a:srgbClr val="FF0066"/>
                </a:solidFill>
              </a:rPr>
              <a:t>  + 4Ri</a:t>
            </a:r>
            <a:r>
              <a:rPr lang="it-IT" sz="2500" baseline="-25000">
                <a:solidFill>
                  <a:srgbClr val="FF0066"/>
                </a:solidFill>
              </a:rPr>
              <a:t>1</a:t>
            </a:r>
            <a:r>
              <a:rPr lang="it-IT" sz="2500">
                <a:solidFill>
                  <a:srgbClr val="FF0066"/>
                </a:solidFill>
              </a:rPr>
              <a:t> + 2Ri</a:t>
            </a:r>
            <a:r>
              <a:rPr lang="it-IT" sz="2500" baseline="-25000">
                <a:solidFill>
                  <a:srgbClr val="FF0066"/>
                </a:solidFill>
              </a:rPr>
              <a:t>2</a:t>
            </a:r>
            <a:r>
              <a:rPr lang="it-IT" sz="2500"/>
              <a:t> = 0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it-IT" sz="2500">
                <a:cs typeface="Arial" charset="0"/>
              </a:rPr>
              <a:t>→   i</a:t>
            </a:r>
            <a:r>
              <a:rPr lang="it-IT" sz="2500" baseline="-25000">
                <a:cs typeface="Arial" charset="0"/>
              </a:rPr>
              <a:t>1</a:t>
            </a:r>
            <a:r>
              <a:rPr lang="it-IT" sz="2500">
                <a:cs typeface="Arial" charset="0"/>
              </a:rPr>
              <a:t> = (2</a:t>
            </a:r>
            <a:r>
              <a:rPr lang="en-US" sz="2500">
                <a:latin typeface="Script MT Bold" pitchFamily="66" charset="0"/>
                <a:cs typeface="Arial" charset="0"/>
              </a:rPr>
              <a:t>E</a:t>
            </a:r>
            <a:r>
              <a:rPr lang="en-US" sz="2500" baseline="-25000">
                <a:cs typeface="Arial" charset="0"/>
              </a:rPr>
              <a:t>1</a:t>
            </a:r>
            <a:r>
              <a:rPr lang="en-US" sz="2500">
                <a:cs typeface="Arial" charset="0"/>
              </a:rPr>
              <a:t>–</a:t>
            </a:r>
            <a:r>
              <a:rPr lang="en-US" sz="2500">
                <a:latin typeface="Script MT Bold" pitchFamily="66" charset="0"/>
                <a:cs typeface="Arial" charset="0"/>
              </a:rPr>
              <a:t>E</a:t>
            </a:r>
            <a:r>
              <a:rPr lang="en-US" sz="2500" baseline="-25000">
                <a:cs typeface="Arial" charset="0"/>
              </a:rPr>
              <a:t>2</a:t>
            </a:r>
            <a:r>
              <a:rPr lang="en-US" sz="2500">
                <a:cs typeface="Arial" charset="0"/>
              </a:rPr>
              <a:t>)/3R</a:t>
            </a:r>
          </a:p>
          <a:p>
            <a:pPr>
              <a:buFontTx/>
              <a:buNone/>
            </a:pPr>
            <a:r>
              <a:rPr lang="en-US" sz="2500">
                <a:cs typeface="Arial" charset="0"/>
              </a:rPr>
              <a:t>		</a:t>
            </a:r>
            <a:r>
              <a:rPr lang="it-IT" sz="2500">
                <a:cs typeface="Arial" charset="0"/>
              </a:rPr>
              <a:t>i</a:t>
            </a:r>
            <a:r>
              <a:rPr lang="it-IT" sz="2500" baseline="-25000">
                <a:cs typeface="Arial" charset="0"/>
              </a:rPr>
              <a:t>2</a:t>
            </a:r>
            <a:r>
              <a:rPr lang="it-IT" sz="2500">
                <a:cs typeface="Arial" charset="0"/>
              </a:rPr>
              <a:t> = (2</a:t>
            </a:r>
            <a:r>
              <a:rPr lang="en-US" sz="2500">
                <a:latin typeface="Script MT Bold" pitchFamily="66" charset="0"/>
                <a:cs typeface="Arial" charset="0"/>
              </a:rPr>
              <a:t>E</a:t>
            </a:r>
            <a:r>
              <a:rPr lang="en-US" sz="2500" baseline="-25000">
                <a:cs typeface="Arial" charset="0"/>
              </a:rPr>
              <a:t>2</a:t>
            </a:r>
            <a:r>
              <a:rPr lang="en-US" sz="2500">
                <a:cs typeface="Arial" charset="0"/>
              </a:rPr>
              <a:t>–</a:t>
            </a:r>
            <a:r>
              <a:rPr lang="en-US" sz="2500">
                <a:latin typeface="Script MT Bold" pitchFamily="66" charset="0"/>
                <a:cs typeface="Arial" charset="0"/>
              </a:rPr>
              <a:t>E</a:t>
            </a:r>
            <a:r>
              <a:rPr lang="en-US" sz="2500" baseline="-25000">
                <a:cs typeface="Arial" charset="0"/>
              </a:rPr>
              <a:t>1</a:t>
            </a:r>
            <a:r>
              <a:rPr lang="en-US" sz="2500">
                <a:cs typeface="Arial" charset="0"/>
              </a:rPr>
              <a:t>)/3R               </a:t>
            </a:r>
            <a:r>
              <a:rPr lang="en-US" sz="2200">
                <a:solidFill>
                  <a:srgbClr val="CC0000"/>
                </a:solidFill>
                <a:cs typeface="Arial" charset="0"/>
              </a:rPr>
              <a:t>basta scambiare gli indici!</a:t>
            </a:r>
          </a:p>
          <a:p>
            <a:pPr>
              <a:buFontTx/>
              <a:buNone/>
            </a:pPr>
            <a:r>
              <a:rPr lang="en-US" sz="2200">
                <a:solidFill>
                  <a:srgbClr val="CC0000"/>
                </a:solidFill>
                <a:cs typeface="Arial" charset="0"/>
              </a:rPr>
              <a:t>		</a:t>
            </a:r>
            <a:r>
              <a:rPr lang="it-IT" sz="2500">
                <a:cs typeface="Arial" charset="0"/>
              </a:rPr>
              <a:t>i = (</a:t>
            </a:r>
            <a:r>
              <a:rPr lang="en-US" sz="2500">
                <a:latin typeface="Script MT Bold" pitchFamily="66" charset="0"/>
                <a:cs typeface="Arial" charset="0"/>
              </a:rPr>
              <a:t>E</a:t>
            </a:r>
            <a:r>
              <a:rPr lang="en-US" sz="2500" baseline="-25000">
                <a:cs typeface="Arial" charset="0"/>
              </a:rPr>
              <a:t>1</a:t>
            </a:r>
            <a:r>
              <a:rPr lang="en-US" sz="2500">
                <a:cs typeface="Arial" charset="0"/>
              </a:rPr>
              <a:t>+</a:t>
            </a:r>
            <a:r>
              <a:rPr lang="en-US" sz="2500">
                <a:latin typeface="Script MT Bold" pitchFamily="66" charset="0"/>
                <a:cs typeface="Arial" charset="0"/>
              </a:rPr>
              <a:t>E</a:t>
            </a:r>
            <a:r>
              <a:rPr lang="en-US" sz="2500" baseline="-25000">
                <a:cs typeface="Arial" charset="0"/>
              </a:rPr>
              <a:t>2</a:t>
            </a:r>
            <a:r>
              <a:rPr lang="en-US" sz="2500">
                <a:cs typeface="Arial" charset="0"/>
              </a:rPr>
              <a:t>)/3R</a:t>
            </a:r>
            <a:endParaRPr lang="en-US" sz="2200">
              <a:solidFill>
                <a:srgbClr val="CC0000"/>
              </a:solidFill>
              <a:cs typeface="Arial" charset="0"/>
            </a:endParaRPr>
          </a:p>
          <a:p>
            <a:r>
              <a:rPr lang="it-IT" sz="2600">
                <a:solidFill>
                  <a:srgbClr val="CC0000"/>
                </a:solidFill>
              </a:rPr>
              <a:t>es2:</a:t>
            </a:r>
            <a:r>
              <a:rPr lang="it-IT" sz="2500">
                <a:solidFill>
                  <a:srgbClr val="CC0000"/>
                </a:solidFill>
              </a:rPr>
              <a:t> </a:t>
            </a:r>
            <a:r>
              <a:rPr lang="it-IT" sz="2500">
                <a:solidFill>
                  <a:srgbClr val="008000"/>
                </a:solidFill>
              </a:rPr>
              <a:t>NB corrente continua,                                        </a:t>
            </a:r>
            <a:r>
              <a:rPr lang="it-IT" sz="2500"/>
              <a:t>ossia i</a:t>
            </a:r>
            <a:r>
              <a:rPr lang="it-IT" sz="2500" baseline="-25000"/>
              <a:t>4</a:t>
            </a:r>
            <a:r>
              <a:rPr lang="it-IT" sz="2500"/>
              <a:t> = i</a:t>
            </a:r>
            <a:r>
              <a:rPr lang="it-IT" sz="2500" baseline="-25000"/>
              <a:t>5</a:t>
            </a:r>
            <a:r>
              <a:rPr lang="it-IT" sz="2500"/>
              <a:t> = 0 (C è un                                                   </a:t>
            </a:r>
            <a:r>
              <a:rPr lang="it-IT" sz="2500">
                <a:solidFill>
                  <a:srgbClr val="FF0066"/>
                </a:solidFill>
              </a:rPr>
              <a:t>circuito aperto</a:t>
            </a:r>
            <a:r>
              <a:rPr lang="it-IT" sz="2500"/>
              <a:t>), i</a:t>
            </a:r>
            <a:r>
              <a:rPr lang="it-IT" sz="2500" baseline="-25000"/>
              <a:t>1</a:t>
            </a:r>
            <a:r>
              <a:rPr lang="it-IT" sz="2500"/>
              <a:t>=i</a:t>
            </a:r>
            <a:r>
              <a:rPr lang="it-IT" sz="2500" baseline="-25000"/>
              <a:t>2</a:t>
            </a:r>
            <a:r>
              <a:rPr lang="it-IT" sz="2500"/>
              <a:t>=i</a:t>
            </a:r>
            <a:r>
              <a:rPr lang="it-IT" sz="2500" baseline="-25000"/>
              <a:t>3</a:t>
            </a:r>
            <a:r>
              <a:rPr lang="it-IT" sz="2500"/>
              <a:t>=i</a:t>
            </a:r>
          </a:p>
          <a:p>
            <a:pPr>
              <a:buFontTx/>
              <a:buNone/>
            </a:pPr>
            <a:r>
              <a:rPr lang="it-IT" sz="2500"/>
              <a:t>	1</a:t>
            </a:r>
            <a:r>
              <a:rPr lang="it-IT" sz="2500" baseline="30000"/>
              <a:t>a</a:t>
            </a:r>
            <a:r>
              <a:rPr lang="it-IT" sz="2500"/>
              <a:t> maglia: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en-US" sz="2500">
                <a:latin typeface="Script MT Bold" pitchFamily="66" charset="0"/>
              </a:rPr>
              <a:t>E </a:t>
            </a:r>
            <a:r>
              <a:rPr lang="en-US" sz="2500">
                <a:cs typeface="Arial" charset="0"/>
              </a:rPr>
              <a:t>– </a:t>
            </a:r>
            <a:r>
              <a:rPr lang="it-IT" sz="2500"/>
              <a:t>i(R</a:t>
            </a:r>
            <a:r>
              <a:rPr lang="it-IT" sz="2500" baseline="-25000"/>
              <a:t>1</a:t>
            </a:r>
            <a:r>
              <a:rPr lang="it-IT" sz="2500"/>
              <a:t>+R</a:t>
            </a:r>
            <a:r>
              <a:rPr lang="it-IT" sz="2500" baseline="-25000"/>
              <a:t>2</a:t>
            </a:r>
            <a:r>
              <a:rPr lang="it-IT" sz="2500"/>
              <a:t>+R</a:t>
            </a:r>
            <a:r>
              <a:rPr lang="it-IT" sz="2500" baseline="-25000"/>
              <a:t>3</a:t>
            </a:r>
            <a:r>
              <a:rPr lang="it-IT" sz="2500"/>
              <a:t>) = 0</a:t>
            </a:r>
          </a:p>
          <a:p>
            <a:pPr>
              <a:buFontTx/>
              <a:buNone/>
            </a:pPr>
            <a:r>
              <a:rPr lang="it-IT" sz="2500"/>
              <a:t>	2</a:t>
            </a:r>
            <a:r>
              <a:rPr lang="it-IT" sz="2500" baseline="30000"/>
              <a:t>a</a:t>
            </a:r>
            <a:r>
              <a:rPr lang="it-IT" sz="2500"/>
              <a:t> maglia: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it-IT" sz="2500">
                <a:cs typeface="Arial" charset="0"/>
              </a:rPr>
              <a:t>–iR</a:t>
            </a:r>
            <a:r>
              <a:rPr lang="it-IT" sz="2500" baseline="-25000">
                <a:cs typeface="Arial" charset="0"/>
              </a:rPr>
              <a:t>2</a:t>
            </a:r>
            <a:r>
              <a:rPr lang="it-IT" sz="2500">
                <a:cs typeface="Arial" charset="0"/>
              </a:rPr>
              <a:t> + V</a:t>
            </a:r>
            <a:r>
              <a:rPr lang="it-IT" sz="2500" baseline="-25000">
                <a:cs typeface="Arial" charset="0"/>
              </a:rPr>
              <a:t>C</a:t>
            </a:r>
            <a:r>
              <a:rPr lang="it-IT" sz="2500">
                <a:cs typeface="Arial" charset="0"/>
              </a:rPr>
              <a:t> = 0</a:t>
            </a:r>
          </a:p>
        </p:txBody>
      </p:sp>
      <p:sp>
        <p:nvSpPr>
          <p:cNvPr id="245764" name="Line 4"/>
          <p:cNvSpPr>
            <a:spLocks noChangeShapeType="1"/>
          </p:cNvSpPr>
          <p:nvPr/>
        </p:nvSpPr>
        <p:spPr bwMode="auto">
          <a:xfrm flipV="1">
            <a:off x="2195513" y="1557338"/>
            <a:ext cx="4318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 flipV="1">
            <a:off x="5148263" y="1557338"/>
            <a:ext cx="4318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45766" name="Picture 6" descr="img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3463"/>
            <a:ext cx="4321175" cy="25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4932363" y="2997200"/>
            <a:ext cx="238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(*) 1° es. facoltativo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EF1F-179C-42CA-A290-C1EF954F0FBD}" type="slidenum">
              <a:rPr lang="en-US"/>
              <a:pPr/>
              <a:t>51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Esempi (3)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500"/>
              <a:t>le eq. sono valide a regime (cc), quando C è carico; si ottiene</a:t>
            </a:r>
          </a:p>
          <a:p>
            <a:pPr lvl="1"/>
            <a:r>
              <a:rPr lang="it-IT"/>
              <a:t>i = </a:t>
            </a:r>
            <a:r>
              <a:rPr lang="en-US">
                <a:latin typeface="Script MT Bold" pitchFamily="66" charset="0"/>
              </a:rPr>
              <a:t>E</a:t>
            </a:r>
            <a:r>
              <a:rPr lang="it-IT"/>
              <a:t>/(R</a:t>
            </a:r>
            <a:r>
              <a:rPr lang="it-IT" baseline="-25000"/>
              <a:t>1</a:t>
            </a:r>
            <a:r>
              <a:rPr lang="it-IT"/>
              <a:t>+R</a:t>
            </a:r>
            <a:r>
              <a:rPr lang="it-IT" baseline="-25000"/>
              <a:t>2</a:t>
            </a:r>
            <a:r>
              <a:rPr lang="it-IT"/>
              <a:t>+R</a:t>
            </a:r>
            <a:r>
              <a:rPr lang="it-IT" baseline="-25000"/>
              <a:t>3</a:t>
            </a:r>
            <a:r>
              <a:rPr lang="it-IT"/>
              <a:t>) </a:t>
            </a:r>
          </a:p>
          <a:p>
            <a:pPr lvl="1"/>
            <a:r>
              <a:rPr lang="it-IT"/>
              <a:t>V</a:t>
            </a:r>
            <a:r>
              <a:rPr lang="it-IT" baseline="-25000"/>
              <a:t>C</a:t>
            </a:r>
            <a:r>
              <a:rPr lang="it-IT"/>
              <a:t> = </a:t>
            </a:r>
            <a:r>
              <a:rPr lang="en-US">
                <a:latin typeface="Script MT Bold" pitchFamily="66" charset="0"/>
              </a:rPr>
              <a:t>E</a:t>
            </a:r>
            <a:r>
              <a:rPr lang="en-US"/>
              <a:t>R</a:t>
            </a:r>
            <a:r>
              <a:rPr lang="en-US" baseline="-25000"/>
              <a:t>2</a:t>
            </a:r>
            <a:r>
              <a:rPr lang="it-IT"/>
              <a:t>/(R</a:t>
            </a:r>
            <a:r>
              <a:rPr lang="it-IT" baseline="-25000"/>
              <a:t>1</a:t>
            </a:r>
            <a:r>
              <a:rPr lang="it-IT"/>
              <a:t>+R</a:t>
            </a:r>
            <a:r>
              <a:rPr lang="it-IT" baseline="-25000"/>
              <a:t>2</a:t>
            </a:r>
            <a:r>
              <a:rPr lang="it-IT"/>
              <a:t>+R</a:t>
            </a:r>
            <a:r>
              <a:rPr lang="it-IT" baseline="-25000"/>
              <a:t>3</a:t>
            </a:r>
            <a:r>
              <a:rPr lang="it-IT"/>
              <a:t>) </a:t>
            </a:r>
          </a:p>
          <a:p>
            <a:pPr lvl="1"/>
            <a:r>
              <a:rPr lang="it-IT"/>
              <a:t>Q = CV</a:t>
            </a:r>
            <a:r>
              <a:rPr lang="it-IT" baseline="-25000"/>
              <a:t>C </a:t>
            </a:r>
            <a:r>
              <a:rPr lang="it-IT"/>
              <a:t>=</a:t>
            </a:r>
            <a:r>
              <a:rPr lang="it-IT" baseline="-25000"/>
              <a:t> </a:t>
            </a:r>
            <a:r>
              <a:rPr lang="it-IT"/>
              <a:t>C</a:t>
            </a:r>
            <a:r>
              <a:rPr lang="en-US">
                <a:latin typeface="Script MT Bold" pitchFamily="66" charset="0"/>
              </a:rPr>
              <a:t>E</a:t>
            </a:r>
            <a:r>
              <a:rPr lang="en-US"/>
              <a:t>R</a:t>
            </a:r>
            <a:r>
              <a:rPr lang="en-US" baseline="-25000"/>
              <a:t>2</a:t>
            </a:r>
            <a:r>
              <a:rPr lang="it-IT"/>
              <a:t>/(R</a:t>
            </a:r>
            <a:r>
              <a:rPr lang="it-IT" baseline="-25000"/>
              <a:t>1</a:t>
            </a:r>
            <a:r>
              <a:rPr lang="it-IT"/>
              <a:t>+R</a:t>
            </a:r>
            <a:r>
              <a:rPr lang="it-IT" baseline="-25000"/>
              <a:t>2</a:t>
            </a:r>
            <a:r>
              <a:rPr lang="it-IT"/>
              <a:t>+R</a:t>
            </a:r>
            <a:r>
              <a:rPr lang="it-IT" baseline="-25000"/>
              <a:t>3</a:t>
            </a:r>
            <a:r>
              <a:rPr lang="it-IT"/>
              <a:t>) </a:t>
            </a:r>
          </a:p>
          <a:p>
            <a:pPr>
              <a:buFontTx/>
              <a:buNone/>
            </a:pPr>
            <a:r>
              <a:rPr lang="it-IT"/>
              <a:t>	</a:t>
            </a:r>
            <a:r>
              <a:rPr lang="it-IT" sz="2500"/>
              <a:t>R</a:t>
            </a:r>
            <a:r>
              <a:rPr lang="it-IT" sz="2500" baseline="-25000"/>
              <a:t>4</a:t>
            </a:r>
            <a:r>
              <a:rPr lang="it-IT" sz="2500"/>
              <a:t> e R</a:t>
            </a:r>
            <a:r>
              <a:rPr lang="it-IT" sz="2500" baseline="-25000"/>
              <a:t>5</a:t>
            </a:r>
            <a:r>
              <a:rPr lang="it-IT" sz="2500"/>
              <a:t> è come se a regime non ci fossero, cioè posso ridisegnare il circuito in modo più semplice</a:t>
            </a:r>
          </a:p>
        </p:txBody>
      </p:sp>
      <p:pic>
        <p:nvPicPr>
          <p:cNvPr id="246788" name="Picture 4" descr="img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360863"/>
            <a:ext cx="44640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B842-8A1A-49BC-BBFF-A5B1605819D4}" type="slidenum">
              <a:rPr lang="en-US"/>
              <a:pPr/>
              <a:t>52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 (4</a:t>
            </a:r>
            <a:r>
              <a:rPr lang="it-IT" dirty="0" smtClean="0"/>
              <a:t>)(*)</a:t>
            </a:r>
            <a:endParaRPr lang="it-IT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640762" cy="5184775"/>
          </a:xfrm>
        </p:spPr>
        <p:txBody>
          <a:bodyPr/>
          <a:lstStyle/>
          <a:p>
            <a:r>
              <a:rPr lang="it-IT" sz="2500">
                <a:solidFill>
                  <a:srgbClr val="CC0000"/>
                </a:solidFill>
              </a:rPr>
              <a:t>es3: </a:t>
            </a:r>
            <a:r>
              <a:rPr lang="it-IT" sz="2500"/>
              <a:t>questa volta ho un </a:t>
            </a:r>
            <a:r>
              <a:rPr lang="it-IT" sz="2500">
                <a:solidFill>
                  <a:srgbClr val="FF0066"/>
                </a:solidFill>
              </a:rPr>
              <a:t>corto                                          circuito</a:t>
            </a:r>
            <a:r>
              <a:rPr lang="it-IT" sz="2500"/>
              <a:t> fra a e b (R=0, V</a:t>
            </a:r>
            <a:r>
              <a:rPr lang="it-IT" sz="2500" baseline="-25000"/>
              <a:t>a</a:t>
            </a:r>
            <a:r>
              <a:rPr lang="it-IT" sz="2500"/>
              <a:t>=V</a:t>
            </a:r>
            <a:r>
              <a:rPr lang="it-IT" sz="2500" baseline="-25000"/>
              <a:t>b</a:t>
            </a:r>
            <a:r>
              <a:rPr lang="it-IT" sz="2500"/>
              <a:t>, la                                      corrente passa tutta di lì), quindi                                         i</a:t>
            </a:r>
            <a:r>
              <a:rPr lang="it-IT" sz="2500" baseline="-25000"/>
              <a:t>1</a:t>
            </a:r>
            <a:r>
              <a:rPr lang="it-IT" sz="2500"/>
              <a:t> = i</a:t>
            </a:r>
            <a:r>
              <a:rPr lang="it-IT" sz="2500" baseline="-25000"/>
              <a:t>2</a:t>
            </a:r>
            <a:r>
              <a:rPr lang="it-IT" sz="2500"/>
              <a:t> = 0</a:t>
            </a:r>
          </a:p>
          <a:p>
            <a:r>
              <a:rPr lang="it-IT" sz="2500"/>
              <a:t>uso Kirchhoff (</a:t>
            </a:r>
            <a:r>
              <a:rPr lang="it-IT" sz="2500">
                <a:solidFill>
                  <a:srgbClr val="FF0000"/>
                </a:solidFill>
              </a:rPr>
              <a:t>3 maglie</a:t>
            </a:r>
            <a:r>
              <a:rPr lang="it-IT" sz="2500"/>
              <a:t>, </a:t>
            </a:r>
            <a:r>
              <a:rPr lang="it-IT" sz="2500">
                <a:solidFill>
                  <a:srgbClr val="CC0000"/>
                </a:solidFill>
              </a:rPr>
              <a:t>1 nodo</a:t>
            </a:r>
            <a:r>
              <a:rPr lang="it-IT" sz="2500"/>
              <a:t>)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en-US" sz="2500">
                <a:solidFill>
                  <a:srgbClr val="FF0000"/>
                </a:solidFill>
                <a:latin typeface="Script MT Bold" pitchFamily="66" charset="0"/>
              </a:rPr>
              <a:t>E </a:t>
            </a:r>
            <a:r>
              <a:rPr lang="en-US" sz="2500">
                <a:solidFill>
                  <a:srgbClr val="FF0000"/>
                </a:solidFill>
                <a:cs typeface="Arial" charset="0"/>
              </a:rPr>
              <a:t>– </a:t>
            </a:r>
            <a:r>
              <a:rPr lang="it-IT" sz="2500">
                <a:solidFill>
                  <a:srgbClr val="FF0000"/>
                </a:solidFill>
              </a:rPr>
              <a:t>i</a:t>
            </a:r>
            <a:r>
              <a:rPr lang="it-IT" sz="2500" baseline="-25000">
                <a:solidFill>
                  <a:srgbClr val="FF0000"/>
                </a:solidFill>
              </a:rPr>
              <a:t>5</a:t>
            </a:r>
            <a:r>
              <a:rPr lang="it-IT" sz="2500">
                <a:solidFill>
                  <a:srgbClr val="FF0000"/>
                </a:solidFill>
              </a:rPr>
              <a:t>R</a:t>
            </a:r>
            <a:r>
              <a:rPr lang="it-IT" sz="2500" baseline="-25000">
                <a:solidFill>
                  <a:srgbClr val="FF0000"/>
                </a:solidFill>
              </a:rPr>
              <a:t>5</a:t>
            </a:r>
            <a:r>
              <a:rPr lang="it-IT" sz="2500">
                <a:solidFill>
                  <a:srgbClr val="FF0000"/>
                </a:solidFill>
              </a:rPr>
              <a:t> = 0</a:t>
            </a:r>
          </a:p>
          <a:p>
            <a:pPr>
              <a:buFontTx/>
              <a:buNone/>
            </a:pPr>
            <a:r>
              <a:rPr lang="it-IT" sz="2500">
                <a:solidFill>
                  <a:srgbClr val="FF0000"/>
                </a:solidFill>
              </a:rPr>
              <a:t>	i</a:t>
            </a:r>
            <a:r>
              <a:rPr lang="it-IT" sz="2500" baseline="-25000">
                <a:solidFill>
                  <a:srgbClr val="FF0000"/>
                </a:solidFill>
              </a:rPr>
              <a:t>5</a:t>
            </a:r>
            <a:r>
              <a:rPr lang="it-IT" sz="2500">
                <a:solidFill>
                  <a:srgbClr val="FF0000"/>
                </a:solidFill>
              </a:rPr>
              <a:t>R</a:t>
            </a:r>
            <a:r>
              <a:rPr lang="it-IT" sz="2500" baseline="-25000">
                <a:solidFill>
                  <a:srgbClr val="FF0000"/>
                </a:solidFill>
              </a:rPr>
              <a:t>5</a:t>
            </a:r>
            <a:r>
              <a:rPr lang="it-IT" sz="2500">
                <a:solidFill>
                  <a:srgbClr val="FF0000"/>
                </a:solidFill>
              </a:rPr>
              <a:t> </a:t>
            </a:r>
            <a:r>
              <a:rPr lang="it-IT" sz="2500">
                <a:solidFill>
                  <a:srgbClr val="FF0000"/>
                </a:solidFill>
                <a:cs typeface="Arial" charset="0"/>
              </a:rPr>
              <a:t>–</a:t>
            </a:r>
            <a:r>
              <a:rPr lang="it-IT" sz="2500">
                <a:solidFill>
                  <a:srgbClr val="FF0000"/>
                </a:solidFill>
              </a:rPr>
              <a:t> i</a:t>
            </a:r>
            <a:r>
              <a:rPr lang="it-IT" sz="2500" baseline="-25000">
                <a:solidFill>
                  <a:srgbClr val="FF0000"/>
                </a:solidFill>
              </a:rPr>
              <a:t>4</a:t>
            </a:r>
            <a:r>
              <a:rPr lang="it-IT" sz="2500">
                <a:solidFill>
                  <a:srgbClr val="FF0000"/>
                </a:solidFill>
              </a:rPr>
              <a:t>R</a:t>
            </a:r>
            <a:r>
              <a:rPr lang="it-IT" sz="2500" baseline="-25000">
                <a:solidFill>
                  <a:srgbClr val="FF0000"/>
                </a:solidFill>
              </a:rPr>
              <a:t>4</a:t>
            </a:r>
            <a:r>
              <a:rPr lang="it-IT" sz="2500">
                <a:solidFill>
                  <a:srgbClr val="FF0000"/>
                </a:solidFill>
              </a:rPr>
              <a:t> = 0  </a:t>
            </a:r>
            <a:r>
              <a:rPr lang="it-IT" sz="2500">
                <a:solidFill>
                  <a:srgbClr val="FF0000"/>
                </a:solidFill>
                <a:cs typeface="Arial" charset="0"/>
              </a:rPr>
              <a:t>→  </a:t>
            </a:r>
            <a:r>
              <a:rPr lang="en-US" sz="2500">
                <a:solidFill>
                  <a:srgbClr val="FF0000"/>
                </a:solidFill>
                <a:latin typeface="Script MT Bold" pitchFamily="66" charset="0"/>
                <a:cs typeface="Arial" charset="0"/>
              </a:rPr>
              <a:t>E </a:t>
            </a:r>
            <a:r>
              <a:rPr lang="it-IT" sz="2500">
                <a:solidFill>
                  <a:srgbClr val="FF0000"/>
                </a:solidFill>
                <a:cs typeface="Arial" charset="0"/>
              </a:rPr>
              <a:t>–</a:t>
            </a:r>
            <a:r>
              <a:rPr lang="it-IT" sz="2500">
                <a:solidFill>
                  <a:srgbClr val="FF0000"/>
                </a:solidFill>
              </a:rPr>
              <a:t> i</a:t>
            </a:r>
            <a:r>
              <a:rPr lang="it-IT" sz="2500" baseline="-25000">
                <a:solidFill>
                  <a:srgbClr val="FF0000"/>
                </a:solidFill>
              </a:rPr>
              <a:t>4</a:t>
            </a:r>
            <a:r>
              <a:rPr lang="it-IT" sz="2500">
                <a:solidFill>
                  <a:srgbClr val="FF0000"/>
                </a:solidFill>
              </a:rPr>
              <a:t>R</a:t>
            </a:r>
            <a:r>
              <a:rPr lang="it-IT" sz="2500" baseline="-25000">
                <a:solidFill>
                  <a:srgbClr val="FF0000"/>
                </a:solidFill>
              </a:rPr>
              <a:t>4</a:t>
            </a:r>
            <a:r>
              <a:rPr lang="it-IT" sz="2500">
                <a:solidFill>
                  <a:srgbClr val="FF0000"/>
                </a:solidFill>
              </a:rPr>
              <a:t> = 0 </a:t>
            </a:r>
          </a:p>
          <a:p>
            <a:pPr>
              <a:buFontTx/>
              <a:buNone/>
            </a:pPr>
            <a:r>
              <a:rPr lang="it-IT" sz="2500">
                <a:solidFill>
                  <a:srgbClr val="FF0000"/>
                </a:solidFill>
              </a:rPr>
              <a:t>	i</a:t>
            </a:r>
            <a:r>
              <a:rPr lang="it-IT" sz="2500" baseline="-25000">
                <a:solidFill>
                  <a:srgbClr val="FF0000"/>
                </a:solidFill>
              </a:rPr>
              <a:t>4</a:t>
            </a:r>
            <a:r>
              <a:rPr lang="it-IT" sz="2500">
                <a:solidFill>
                  <a:srgbClr val="FF0000"/>
                </a:solidFill>
              </a:rPr>
              <a:t>R</a:t>
            </a:r>
            <a:r>
              <a:rPr lang="it-IT" sz="2500" baseline="-25000">
                <a:solidFill>
                  <a:srgbClr val="FF0000"/>
                </a:solidFill>
              </a:rPr>
              <a:t>4</a:t>
            </a:r>
            <a:r>
              <a:rPr lang="it-IT" sz="2500">
                <a:solidFill>
                  <a:srgbClr val="FF0000"/>
                </a:solidFill>
              </a:rPr>
              <a:t> </a:t>
            </a:r>
            <a:r>
              <a:rPr lang="it-IT" sz="2500">
                <a:solidFill>
                  <a:srgbClr val="FF0000"/>
                </a:solidFill>
                <a:cs typeface="Arial" charset="0"/>
              </a:rPr>
              <a:t>–</a:t>
            </a:r>
            <a:r>
              <a:rPr lang="it-IT" sz="2500">
                <a:solidFill>
                  <a:srgbClr val="FF0000"/>
                </a:solidFill>
              </a:rPr>
              <a:t> i</a:t>
            </a:r>
            <a:r>
              <a:rPr lang="it-IT" sz="2500" baseline="-25000">
                <a:solidFill>
                  <a:srgbClr val="FF0000"/>
                </a:solidFill>
              </a:rPr>
              <a:t>3</a:t>
            </a:r>
            <a:r>
              <a:rPr lang="it-IT" sz="2500">
                <a:solidFill>
                  <a:srgbClr val="FF0000"/>
                </a:solidFill>
              </a:rPr>
              <a:t>R</a:t>
            </a:r>
            <a:r>
              <a:rPr lang="it-IT" sz="2500" baseline="-25000">
                <a:solidFill>
                  <a:srgbClr val="FF0000"/>
                </a:solidFill>
              </a:rPr>
              <a:t>3</a:t>
            </a:r>
            <a:r>
              <a:rPr lang="it-IT" sz="2500">
                <a:solidFill>
                  <a:srgbClr val="FF0000"/>
                </a:solidFill>
              </a:rPr>
              <a:t> = 0  </a:t>
            </a:r>
            <a:r>
              <a:rPr lang="it-IT" sz="2500">
                <a:solidFill>
                  <a:srgbClr val="FF0000"/>
                </a:solidFill>
                <a:cs typeface="Arial" charset="0"/>
              </a:rPr>
              <a:t>→  </a:t>
            </a:r>
            <a:r>
              <a:rPr lang="en-US" sz="2500">
                <a:solidFill>
                  <a:srgbClr val="FF0000"/>
                </a:solidFill>
                <a:latin typeface="Script MT Bold" pitchFamily="66" charset="0"/>
                <a:cs typeface="Arial" charset="0"/>
              </a:rPr>
              <a:t>E </a:t>
            </a:r>
            <a:r>
              <a:rPr lang="it-IT" sz="2500">
                <a:solidFill>
                  <a:srgbClr val="FF0000"/>
                </a:solidFill>
                <a:cs typeface="Arial" charset="0"/>
              </a:rPr>
              <a:t>–</a:t>
            </a:r>
            <a:r>
              <a:rPr lang="it-IT" sz="2500">
                <a:solidFill>
                  <a:srgbClr val="FF0000"/>
                </a:solidFill>
              </a:rPr>
              <a:t> i</a:t>
            </a:r>
            <a:r>
              <a:rPr lang="it-IT" sz="2500" baseline="-25000">
                <a:solidFill>
                  <a:srgbClr val="FF0000"/>
                </a:solidFill>
              </a:rPr>
              <a:t>3</a:t>
            </a:r>
            <a:r>
              <a:rPr lang="it-IT" sz="2500">
                <a:solidFill>
                  <a:srgbClr val="FF0000"/>
                </a:solidFill>
              </a:rPr>
              <a:t>R</a:t>
            </a:r>
            <a:r>
              <a:rPr lang="it-IT" sz="2500" baseline="-25000">
                <a:solidFill>
                  <a:srgbClr val="FF0000"/>
                </a:solidFill>
              </a:rPr>
              <a:t>3</a:t>
            </a:r>
            <a:r>
              <a:rPr lang="it-IT" sz="2500">
                <a:solidFill>
                  <a:srgbClr val="FF0000"/>
                </a:solidFill>
              </a:rPr>
              <a:t> = 0</a:t>
            </a:r>
            <a:r>
              <a:rPr lang="it-IT" sz="2500"/>
              <a:t> </a:t>
            </a:r>
            <a:endParaRPr lang="en-US" sz="2500">
              <a:latin typeface="Script MT Bold" pitchFamily="66" charset="0"/>
              <a:cs typeface="Arial" charset="0"/>
            </a:endParaRP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it-IT" sz="2500">
                <a:solidFill>
                  <a:srgbClr val="CC0000"/>
                </a:solidFill>
              </a:rPr>
              <a:t>i = i</a:t>
            </a:r>
            <a:r>
              <a:rPr lang="it-IT" sz="2500" baseline="-25000">
                <a:solidFill>
                  <a:srgbClr val="CC0000"/>
                </a:solidFill>
              </a:rPr>
              <a:t>3</a:t>
            </a:r>
            <a:r>
              <a:rPr lang="it-IT" sz="2500">
                <a:solidFill>
                  <a:srgbClr val="CC0000"/>
                </a:solidFill>
              </a:rPr>
              <a:t> + i</a:t>
            </a:r>
            <a:r>
              <a:rPr lang="it-IT" sz="2500" baseline="-25000">
                <a:solidFill>
                  <a:srgbClr val="CC0000"/>
                </a:solidFill>
              </a:rPr>
              <a:t>4</a:t>
            </a:r>
            <a:r>
              <a:rPr lang="it-IT" sz="2500">
                <a:solidFill>
                  <a:srgbClr val="CC0000"/>
                </a:solidFill>
              </a:rPr>
              <a:t> + i</a:t>
            </a:r>
            <a:r>
              <a:rPr lang="it-IT" sz="2500" baseline="-25000">
                <a:solidFill>
                  <a:srgbClr val="CC0000"/>
                </a:solidFill>
              </a:rPr>
              <a:t>5</a:t>
            </a:r>
            <a:r>
              <a:rPr lang="it-IT" sz="2500">
                <a:solidFill>
                  <a:srgbClr val="CC0000"/>
                </a:solidFill>
              </a:rPr>
              <a:t>  = </a:t>
            </a:r>
            <a:r>
              <a:rPr lang="en-US" sz="2500">
                <a:solidFill>
                  <a:srgbClr val="CC0000"/>
                </a:solidFill>
                <a:latin typeface="Script MT Bold" pitchFamily="66" charset="0"/>
                <a:cs typeface="Arial" charset="0"/>
              </a:rPr>
              <a:t>E/</a:t>
            </a:r>
            <a:r>
              <a:rPr lang="it-IT" sz="2500">
                <a:solidFill>
                  <a:srgbClr val="CC0000"/>
                </a:solidFill>
              </a:rPr>
              <a:t>R</a:t>
            </a:r>
            <a:r>
              <a:rPr lang="it-IT" sz="2500" baseline="-25000">
                <a:solidFill>
                  <a:srgbClr val="CC0000"/>
                </a:solidFill>
              </a:rPr>
              <a:t>3 </a:t>
            </a:r>
            <a:r>
              <a:rPr lang="it-IT" sz="2500">
                <a:solidFill>
                  <a:srgbClr val="CC0000"/>
                </a:solidFill>
              </a:rPr>
              <a:t>+ </a:t>
            </a:r>
            <a:r>
              <a:rPr lang="en-US" sz="2500">
                <a:solidFill>
                  <a:srgbClr val="CC0000"/>
                </a:solidFill>
                <a:latin typeface="Script MT Bold" pitchFamily="66" charset="0"/>
                <a:cs typeface="Arial" charset="0"/>
              </a:rPr>
              <a:t>E/</a:t>
            </a:r>
            <a:r>
              <a:rPr lang="it-IT" sz="2500">
                <a:solidFill>
                  <a:srgbClr val="CC0000"/>
                </a:solidFill>
              </a:rPr>
              <a:t>R</a:t>
            </a:r>
            <a:r>
              <a:rPr lang="it-IT" sz="2500" baseline="-25000">
                <a:solidFill>
                  <a:srgbClr val="CC0000"/>
                </a:solidFill>
              </a:rPr>
              <a:t>4 </a:t>
            </a:r>
            <a:r>
              <a:rPr lang="it-IT" sz="2500">
                <a:solidFill>
                  <a:srgbClr val="CC0000"/>
                </a:solidFill>
              </a:rPr>
              <a:t>+ </a:t>
            </a:r>
            <a:r>
              <a:rPr lang="en-US" sz="2500">
                <a:solidFill>
                  <a:srgbClr val="CC0000"/>
                </a:solidFill>
                <a:latin typeface="Script MT Bold" pitchFamily="66" charset="0"/>
                <a:cs typeface="Arial" charset="0"/>
              </a:rPr>
              <a:t>E/</a:t>
            </a:r>
            <a:r>
              <a:rPr lang="it-IT" sz="2500">
                <a:solidFill>
                  <a:srgbClr val="CC0000"/>
                </a:solidFill>
              </a:rPr>
              <a:t>R</a:t>
            </a:r>
            <a:r>
              <a:rPr lang="it-IT" sz="2500" baseline="-25000">
                <a:solidFill>
                  <a:srgbClr val="CC0000"/>
                </a:solidFill>
              </a:rPr>
              <a:t>5  </a:t>
            </a:r>
            <a:r>
              <a:rPr lang="it-IT" sz="2500">
                <a:solidFill>
                  <a:srgbClr val="CC0000"/>
                </a:solidFill>
              </a:rPr>
              <a:t>= </a:t>
            </a:r>
            <a:r>
              <a:rPr lang="en-US" sz="2500">
                <a:solidFill>
                  <a:srgbClr val="CC0000"/>
                </a:solidFill>
                <a:latin typeface="Script MT Bold" pitchFamily="66" charset="0"/>
                <a:cs typeface="Arial" charset="0"/>
              </a:rPr>
              <a:t>E</a:t>
            </a:r>
            <a:r>
              <a:rPr lang="en-US" sz="2500">
                <a:solidFill>
                  <a:srgbClr val="CC0000"/>
                </a:solidFill>
                <a:cs typeface="Arial" charset="0"/>
              </a:rPr>
              <a:t>(1/</a:t>
            </a:r>
            <a:r>
              <a:rPr lang="it-IT" sz="2500">
                <a:solidFill>
                  <a:srgbClr val="CC0000"/>
                </a:solidFill>
              </a:rPr>
              <a:t>R</a:t>
            </a:r>
            <a:r>
              <a:rPr lang="it-IT" sz="2500" baseline="-25000">
                <a:solidFill>
                  <a:srgbClr val="CC0000"/>
                </a:solidFill>
              </a:rPr>
              <a:t>3 </a:t>
            </a:r>
            <a:r>
              <a:rPr lang="it-IT" sz="2500">
                <a:solidFill>
                  <a:srgbClr val="CC0000"/>
                </a:solidFill>
              </a:rPr>
              <a:t>+ 1/R</a:t>
            </a:r>
            <a:r>
              <a:rPr lang="it-IT" sz="2500" baseline="-25000">
                <a:solidFill>
                  <a:srgbClr val="CC0000"/>
                </a:solidFill>
              </a:rPr>
              <a:t>4 </a:t>
            </a:r>
            <a:r>
              <a:rPr lang="it-IT" sz="2500">
                <a:solidFill>
                  <a:srgbClr val="CC0000"/>
                </a:solidFill>
              </a:rPr>
              <a:t>+ 1/R</a:t>
            </a:r>
            <a:r>
              <a:rPr lang="it-IT" sz="2500" baseline="-25000">
                <a:solidFill>
                  <a:srgbClr val="CC0000"/>
                </a:solidFill>
              </a:rPr>
              <a:t>5</a:t>
            </a:r>
            <a:r>
              <a:rPr lang="it-IT" sz="2500">
                <a:solidFill>
                  <a:srgbClr val="CC0000"/>
                </a:solidFill>
              </a:rPr>
              <a:t>)</a:t>
            </a:r>
          </a:p>
          <a:p>
            <a:pPr>
              <a:buFontTx/>
              <a:buNone/>
            </a:pPr>
            <a:r>
              <a:rPr lang="it-IT" sz="2500">
                <a:solidFill>
                  <a:srgbClr val="CC0000"/>
                </a:solidFill>
              </a:rPr>
              <a:t>	</a:t>
            </a:r>
            <a:r>
              <a:rPr lang="it-IT" sz="2500"/>
              <a:t>del tutto equivalente ad usare la formula per le resistenze in parallelo:    </a:t>
            </a:r>
            <a:r>
              <a:rPr lang="it-IT" sz="2500">
                <a:solidFill>
                  <a:srgbClr val="008000"/>
                </a:solidFill>
              </a:rPr>
              <a:t>1/R</a:t>
            </a:r>
            <a:r>
              <a:rPr lang="it-IT" sz="2500" baseline="-25000">
                <a:solidFill>
                  <a:srgbClr val="008000"/>
                </a:solidFill>
              </a:rPr>
              <a:t>eq</a:t>
            </a:r>
            <a:r>
              <a:rPr lang="it-IT" sz="2500">
                <a:solidFill>
                  <a:srgbClr val="008000"/>
                </a:solidFill>
              </a:rPr>
              <a:t> = </a:t>
            </a:r>
            <a:r>
              <a:rPr lang="en-US" sz="2500">
                <a:solidFill>
                  <a:srgbClr val="008000"/>
                </a:solidFill>
                <a:cs typeface="Arial" charset="0"/>
              </a:rPr>
              <a:t>1/</a:t>
            </a:r>
            <a:r>
              <a:rPr lang="it-IT" sz="2500">
                <a:solidFill>
                  <a:srgbClr val="008000"/>
                </a:solidFill>
              </a:rPr>
              <a:t>R</a:t>
            </a:r>
            <a:r>
              <a:rPr lang="it-IT" sz="2500" baseline="-25000">
                <a:solidFill>
                  <a:srgbClr val="008000"/>
                </a:solidFill>
              </a:rPr>
              <a:t>3 </a:t>
            </a:r>
            <a:r>
              <a:rPr lang="it-IT" sz="2500">
                <a:solidFill>
                  <a:srgbClr val="008000"/>
                </a:solidFill>
              </a:rPr>
              <a:t>+ 1/R</a:t>
            </a:r>
            <a:r>
              <a:rPr lang="it-IT" sz="2500" baseline="-25000">
                <a:solidFill>
                  <a:srgbClr val="008000"/>
                </a:solidFill>
              </a:rPr>
              <a:t>4 </a:t>
            </a:r>
            <a:r>
              <a:rPr lang="it-IT" sz="2500">
                <a:solidFill>
                  <a:srgbClr val="008000"/>
                </a:solidFill>
              </a:rPr>
              <a:t>+ 1/R</a:t>
            </a:r>
            <a:r>
              <a:rPr lang="it-IT" sz="2500" baseline="-25000">
                <a:solidFill>
                  <a:srgbClr val="008000"/>
                </a:solidFill>
              </a:rPr>
              <a:t>5</a:t>
            </a:r>
            <a:r>
              <a:rPr lang="it-IT" sz="2500" baseline="-25000"/>
              <a:t>      </a:t>
            </a:r>
            <a:r>
              <a:rPr lang="it-IT" sz="2500"/>
              <a:t>e</a:t>
            </a:r>
            <a:r>
              <a:rPr lang="it-IT" sz="2500" baseline="-25000"/>
              <a:t>       </a:t>
            </a:r>
            <a:r>
              <a:rPr lang="it-IT" sz="2500">
                <a:solidFill>
                  <a:schemeClr val="accent2"/>
                </a:solidFill>
              </a:rPr>
              <a:t>i = </a:t>
            </a:r>
            <a:r>
              <a:rPr lang="en-US" sz="2500">
                <a:solidFill>
                  <a:schemeClr val="accent2"/>
                </a:solidFill>
                <a:latin typeface="Script MT Bold" pitchFamily="66" charset="0"/>
              </a:rPr>
              <a:t>E</a:t>
            </a:r>
            <a:r>
              <a:rPr lang="it-IT" sz="2500">
                <a:solidFill>
                  <a:schemeClr val="accent2"/>
                </a:solidFill>
              </a:rPr>
              <a:t>/R</a:t>
            </a:r>
            <a:r>
              <a:rPr lang="it-IT" sz="2500" baseline="-25000">
                <a:solidFill>
                  <a:schemeClr val="accent2"/>
                </a:solidFill>
              </a:rPr>
              <a:t>eq</a:t>
            </a:r>
            <a:r>
              <a:rPr lang="it-IT" sz="2500"/>
              <a:t> </a:t>
            </a:r>
            <a:endParaRPr lang="en-US" sz="2500"/>
          </a:p>
        </p:txBody>
      </p:sp>
      <p:pic>
        <p:nvPicPr>
          <p:cNvPr id="247812" name="Picture 4" descr="img1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81075"/>
            <a:ext cx="3514725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528" y="6060533"/>
            <a:ext cx="30963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dirty="0"/>
              <a:t>(*) </a:t>
            </a:r>
            <a:r>
              <a:rPr lang="it-IT" dirty="0" smtClean="0"/>
              <a:t>solo enunciato e conclusione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69D8-598B-457F-9458-A8C68B078A87}" type="slidenum">
              <a:rPr lang="en-US"/>
              <a:pPr/>
              <a:t>53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229225"/>
            <a:ext cx="7221538" cy="790575"/>
          </a:xfrm>
        </p:spPr>
        <p:txBody>
          <a:bodyPr/>
          <a:lstStyle/>
          <a:p>
            <a:r>
              <a:rPr lang="it-IT" sz="3400">
                <a:solidFill>
                  <a:schemeClr val="accent2"/>
                </a:solidFill>
              </a:rPr>
              <a:t>Campo magnetico</a:t>
            </a:r>
          </a:p>
        </p:txBody>
      </p:sp>
      <p:pic>
        <p:nvPicPr>
          <p:cNvPr id="248836" name="Picture 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7078"/>
            <a:ext cx="329565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3801389" cy="2907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9763-A5CD-4156-BD56-5F5426F2AA48}" type="slidenum">
              <a:rPr lang="en-US"/>
              <a:pPr/>
              <a:t>54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Campo magnetico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184775"/>
          </a:xfrm>
        </p:spPr>
        <p:txBody>
          <a:bodyPr/>
          <a:lstStyle/>
          <a:p>
            <a:r>
              <a:rPr lang="it-IT" sz="2500"/>
              <a:t>esempi</a:t>
            </a:r>
          </a:p>
          <a:p>
            <a:pPr lvl="1"/>
            <a:r>
              <a:rPr lang="it-IT" sz="2200"/>
              <a:t>campo magnetico terrestre orienta una bussola (ago di acciaio magnetizzato)</a:t>
            </a:r>
          </a:p>
          <a:p>
            <a:pPr lvl="1"/>
            <a:r>
              <a:rPr lang="it-IT" sz="2200"/>
              <a:t>FeO</a:t>
            </a:r>
            <a:r>
              <a:rPr lang="it-IT" sz="2200">
                <a:cs typeface="Arial" charset="0"/>
              </a:rPr>
              <a:t>∙Fe</a:t>
            </a:r>
            <a:r>
              <a:rPr lang="it-IT" sz="2200" baseline="-25000">
                <a:cs typeface="Arial" charset="0"/>
              </a:rPr>
              <a:t>2</a:t>
            </a:r>
            <a:r>
              <a:rPr lang="it-IT" sz="2200">
                <a:cs typeface="Arial" charset="0"/>
              </a:rPr>
              <a:t>O</a:t>
            </a:r>
            <a:r>
              <a:rPr lang="it-IT" sz="2200" baseline="-25000">
                <a:cs typeface="Arial" charset="0"/>
              </a:rPr>
              <a:t>3</a:t>
            </a:r>
            <a:r>
              <a:rPr lang="it-IT" sz="2200">
                <a:cs typeface="Arial" charset="0"/>
              </a:rPr>
              <a:t> (magnetite) attira Fe, Co, Ni ...</a:t>
            </a:r>
          </a:p>
          <a:p>
            <a:pPr lvl="1"/>
            <a:r>
              <a:rPr lang="it-IT" sz="2200">
                <a:cs typeface="Arial" charset="0"/>
              </a:rPr>
              <a:t>una corrente elettrica agisce su una bussola (Oersted) o su un’altra i / limatura di Fe</a:t>
            </a:r>
          </a:p>
          <a:p>
            <a:r>
              <a:rPr lang="it-IT" sz="2600">
                <a:cs typeface="Arial" charset="0"/>
              </a:rPr>
              <a:t>campo magnetico intorno a magneti / correnti: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 b="1">
                <a:cs typeface="Arial" charset="0"/>
              </a:rPr>
              <a:t>B</a:t>
            </a:r>
            <a:r>
              <a:rPr lang="it-IT" sz="2600">
                <a:cs typeface="Arial" charset="0"/>
              </a:rPr>
              <a:t> (= </a:t>
            </a:r>
            <a:r>
              <a:rPr lang="it-IT" sz="2600" b="1">
                <a:cs typeface="Arial" charset="0"/>
              </a:rPr>
              <a:t>B</a:t>
            </a:r>
            <a:r>
              <a:rPr lang="it-IT" sz="2600">
                <a:cs typeface="Arial" charset="0"/>
              </a:rPr>
              <a:t>(P))</a:t>
            </a:r>
            <a:r>
              <a:rPr lang="it-IT" sz="2500">
                <a:cs typeface="Arial" charset="0"/>
              </a:rPr>
              <a:t>      </a:t>
            </a:r>
            <a:r>
              <a:rPr lang="it-IT" sz="2200">
                <a:solidFill>
                  <a:srgbClr val="CC0000"/>
                </a:solidFill>
                <a:cs typeface="Arial" charset="0"/>
              </a:rPr>
              <a:t>vettore induzione magnetica</a:t>
            </a:r>
          </a:p>
          <a:p>
            <a:pPr>
              <a:buFontTx/>
              <a:buNone/>
            </a:pPr>
            <a:r>
              <a:rPr lang="it-IT" sz="2200">
                <a:cs typeface="Arial" charset="0"/>
              </a:rPr>
              <a:t>	</a:t>
            </a:r>
            <a:r>
              <a:rPr lang="it-IT" sz="2600">
                <a:cs typeface="Arial" charset="0"/>
              </a:rPr>
              <a:t>(eventualmente se ci sono più sorgenti  </a:t>
            </a:r>
            <a:r>
              <a:rPr lang="it-IT" sz="2600" b="1">
                <a:cs typeface="Arial" charset="0"/>
              </a:rPr>
              <a:t>B</a:t>
            </a:r>
            <a:r>
              <a:rPr lang="it-IT" sz="2600">
                <a:cs typeface="Arial" charset="0"/>
              </a:rPr>
              <a:t> = </a:t>
            </a:r>
            <a:r>
              <a:rPr lang="el-GR" sz="2600">
                <a:cs typeface="Arial" charset="0"/>
              </a:rPr>
              <a:t>Σ</a:t>
            </a:r>
            <a:r>
              <a:rPr lang="it-IT" sz="2600" baseline="-25000">
                <a:cs typeface="Arial" charset="0"/>
              </a:rPr>
              <a:t>i</a:t>
            </a:r>
            <a:r>
              <a:rPr lang="it-IT" sz="2600" b="1">
                <a:cs typeface="Arial" charset="0"/>
              </a:rPr>
              <a:t>B</a:t>
            </a:r>
            <a:r>
              <a:rPr lang="it-IT" sz="2600" baseline="-25000">
                <a:cs typeface="Arial" charset="0"/>
              </a:rPr>
              <a:t>i</a:t>
            </a:r>
            <a:r>
              <a:rPr lang="it-IT" sz="2600">
                <a:cs typeface="Arial" charset="0"/>
              </a:rPr>
              <a:t>)</a:t>
            </a:r>
          </a:p>
          <a:p>
            <a:r>
              <a:rPr lang="it-IT" sz="2600">
                <a:cs typeface="Arial" charset="0"/>
              </a:rPr>
              <a:t>la presenza di </a:t>
            </a:r>
            <a:r>
              <a:rPr lang="it-IT" sz="2600" b="1">
                <a:cs typeface="Arial" charset="0"/>
              </a:rPr>
              <a:t>B</a:t>
            </a:r>
            <a:r>
              <a:rPr lang="it-IT" sz="2600">
                <a:cs typeface="Arial" charset="0"/>
              </a:rPr>
              <a:t> si manifesta con una forza magnetica su altri magneti / correnti / cariche in moto</a:t>
            </a:r>
            <a:endParaRPr lang="el-GR" sz="26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B37F-89B4-4E70-ABAB-1244A07CDB25}" type="slidenum">
              <a:rPr lang="en-US"/>
              <a:pPr/>
              <a:t>55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Forza magnetica, definizione di B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789" y="980728"/>
            <a:ext cx="8856984" cy="5184775"/>
          </a:xfrm>
        </p:spPr>
        <p:txBody>
          <a:bodyPr/>
          <a:lstStyle/>
          <a:p>
            <a:r>
              <a:rPr lang="it-IT" sz="2500" dirty="0"/>
              <a:t>es. f. magnetica su una carica in moto, </a:t>
            </a:r>
            <a:r>
              <a:rPr lang="it-IT" sz="2500" dirty="0" smtClean="0"/>
              <a:t>      sperimentalmente</a:t>
            </a:r>
            <a:endParaRPr lang="it-IT" sz="2500" dirty="0"/>
          </a:p>
          <a:p>
            <a:pPr>
              <a:buFontTx/>
              <a:buNone/>
            </a:pPr>
            <a:r>
              <a:rPr lang="it-IT" sz="2500" dirty="0"/>
              <a:t>	|</a:t>
            </a:r>
            <a:r>
              <a:rPr lang="it-IT" sz="2500" b="1" dirty="0"/>
              <a:t>F</a:t>
            </a:r>
            <a:r>
              <a:rPr lang="it-IT" sz="2500" dirty="0"/>
              <a:t>| </a:t>
            </a:r>
            <a:r>
              <a:rPr lang="it-IT" sz="2500" dirty="0">
                <a:latin typeface="OpenSymbol" pitchFamily="2" charset="0"/>
                <a:sym typeface="Symbol" pitchFamily="18" charset="2"/>
              </a:rPr>
              <a:t>∝</a:t>
            </a:r>
            <a:r>
              <a:rPr lang="it-IT" sz="2500" dirty="0">
                <a:sym typeface="Symbol" pitchFamily="18" charset="2"/>
              </a:rPr>
              <a:t> |q|, |</a:t>
            </a:r>
            <a:r>
              <a:rPr lang="it-IT" sz="2500" b="1" dirty="0">
                <a:sym typeface="Symbol" pitchFamily="18" charset="2"/>
              </a:rPr>
              <a:t>v</a:t>
            </a:r>
            <a:r>
              <a:rPr lang="it-IT" sz="2500" dirty="0">
                <a:sym typeface="Symbol" pitchFamily="18" charset="2"/>
              </a:rPr>
              <a:t>|, |</a:t>
            </a:r>
            <a:r>
              <a:rPr lang="it-IT" sz="2500" b="1" dirty="0">
                <a:sym typeface="Symbol" pitchFamily="18" charset="2"/>
              </a:rPr>
              <a:t>B</a:t>
            </a:r>
            <a:r>
              <a:rPr lang="it-IT" sz="2500" dirty="0">
                <a:sym typeface="Symbol" pitchFamily="18" charset="2"/>
              </a:rPr>
              <a:t>|, |sin</a:t>
            </a:r>
            <a:r>
              <a:rPr lang="el-GR" sz="2500" dirty="0">
                <a:cs typeface="Arial" charset="0"/>
                <a:sym typeface="Symbol" pitchFamily="18" charset="2"/>
              </a:rPr>
              <a:t>θ</a:t>
            </a:r>
            <a:r>
              <a:rPr lang="it-IT" sz="2500" dirty="0">
                <a:cs typeface="Arial" charset="0"/>
                <a:sym typeface="Symbol" pitchFamily="18" charset="2"/>
              </a:rPr>
              <a:t>|</a:t>
            </a:r>
          </a:p>
          <a:p>
            <a:pPr>
              <a:buFontTx/>
              <a:buNone/>
            </a:pPr>
            <a:r>
              <a:rPr lang="it-IT" sz="2500" dirty="0">
                <a:cs typeface="Arial" charset="0"/>
                <a:sym typeface="Symbol" pitchFamily="18" charset="2"/>
              </a:rPr>
              <a:t>	</a:t>
            </a:r>
            <a:r>
              <a:rPr lang="it-IT" sz="2500" b="1" dirty="0">
                <a:cs typeface="Arial" charset="0"/>
                <a:sym typeface="Symbol" pitchFamily="18" charset="2"/>
              </a:rPr>
              <a:t>F </a:t>
            </a:r>
            <a:r>
              <a:rPr lang="it-IT" sz="2500" dirty="0">
                <a:cs typeface="Arial" charset="0"/>
                <a:sym typeface="Symbol" pitchFamily="18" charset="2"/>
              </a:rPr>
              <a:t> </a:t>
            </a:r>
            <a:r>
              <a:rPr lang="it-IT" sz="2500" b="1" dirty="0">
                <a:cs typeface="Arial" charset="0"/>
                <a:sym typeface="Symbol" pitchFamily="18" charset="2"/>
              </a:rPr>
              <a:t>v</a:t>
            </a:r>
            <a:r>
              <a:rPr lang="it-IT" sz="2500" dirty="0">
                <a:cs typeface="Arial" charset="0"/>
                <a:sym typeface="Symbol" pitchFamily="18" charset="2"/>
              </a:rPr>
              <a:t>, </a:t>
            </a:r>
            <a:r>
              <a:rPr lang="it-IT" sz="2500" b="1" dirty="0">
                <a:cs typeface="Arial" charset="0"/>
                <a:sym typeface="Symbol" pitchFamily="18" charset="2"/>
              </a:rPr>
              <a:t>B           </a:t>
            </a:r>
            <a:r>
              <a:rPr lang="it-IT" sz="2500" dirty="0">
                <a:cs typeface="Arial" charset="0"/>
                <a:sym typeface="Symbol" pitchFamily="18" charset="2"/>
              </a:rPr>
              <a:t>(forza di </a:t>
            </a:r>
            <a:r>
              <a:rPr lang="it-IT" sz="2500" dirty="0" err="1">
                <a:cs typeface="Arial" charset="0"/>
                <a:sym typeface="Symbol" pitchFamily="18" charset="2"/>
              </a:rPr>
              <a:t>Lorentz</a:t>
            </a:r>
            <a:r>
              <a:rPr lang="it-IT" sz="2500" dirty="0">
                <a:cs typeface="Arial" charset="0"/>
                <a:sym typeface="Symbol" pitchFamily="18" charset="2"/>
              </a:rPr>
              <a:t>)</a:t>
            </a:r>
          </a:p>
          <a:p>
            <a:pPr>
              <a:buFontTx/>
              <a:buNone/>
            </a:pPr>
            <a:r>
              <a:rPr lang="it-IT" sz="2500" b="1" dirty="0">
                <a:cs typeface="Arial" charset="0"/>
                <a:sym typeface="Symbol" pitchFamily="18" charset="2"/>
              </a:rPr>
              <a:t>		F </a:t>
            </a:r>
            <a:r>
              <a:rPr lang="it-IT" sz="2500" dirty="0">
                <a:cs typeface="Arial" charset="0"/>
                <a:sym typeface="Symbol" pitchFamily="18" charset="2"/>
              </a:rPr>
              <a:t>= </a:t>
            </a:r>
            <a:r>
              <a:rPr lang="it-IT" sz="2500" dirty="0" err="1">
                <a:cs typeface="Arial" charset="0"/>
                <a:sym typeface="Symbol" pitchFamily="18" charset="2"/>
              </a:rPr>
              <a:t>q</a:t>
            </a:r>
            <a:r>
              <a:rPr lang="it-IT" sz="2500" b="1" dirty="0" err="1">
                <a:cs typeface="Arial" charset="0"/>
                <a:sym typeface="Symbol" pitchFamily="18" charset="2"/>
              </a:rPr>
              <a:t>v</a:t>
            </a:r>
            <a:r>
              <a:rPr lang="el-GR" sz="2500" dirty="0">
                <a:latin typeface="Dotum" pitchFamily="34" charset="-127"/>
                <a:cs typeface="Arial" charset="0"/>
                <a:sym typeface="Symbol" pitchFamily="18" charset="2"/>
              </a:rPr>
              <a:t>Λ</a:t>
            </a:r>
            <a:r>
              <a:rPr lang="it-IT" sz="2500" b="1" dirty="0">
                <a:cs typeface="Arial" charset="0"/>
                <a:sym typeface="Symbol" pitchFamily="18" charset="2"/>
              </a:rPr>
              <a:t>B</a:t>
            </a:r>
            <a:r>
              <a:rPr lang="it-IT" sz="2500" dirty="0">
                <a:latin typeface="OpenSymbol" pitchFamily="2" charset="0"/>
                <a:cs typeface="Arial" charset="0"/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r>
              <a:rPr lang="it-IT" sz="2500" dirty="0">
                <a:latin typeface="OpenSymbol" pitchFamily="2" charset="0"/>
                <a:cs typeface="Arial" charset="0"/>
                <a:sym typeface="Symbol" pitchFamily="18" charset="2"/>
              </a:rPr>
              <a:t>		</a:t>
            </a:r>
            <a:r>
              <a:rPr lang="it-IT" sz="2500" dirty="0">
                <a:cs typeface="Arial" charset="0"/>
                <a:sym typeface="Symbol" pitchFamily="18" charset="2"/>
              </a:rPr>
              <a:t>F =</a:t>
            </a:r>
            <a:r>
              <a:rPr lang="it-IT" sz="2500" dirty="0" err="1">
                <a:cs typeface="Arial" charset="0"/>
                <a:sym typeface="Symbol" pitchFamily="18" charset="2"/>
              </a:rPr>
              <a:t>qvBsin</a:t>
            </a:r>
            <a:r>
              <a:rPr lang="el-GR" sz="2500" dirty="0">
                <a:cs typeface="Arial" charset="0"/>
                <a:sym typeface="Symbol" pitchFamily="18" charset="2"/>
              </a:rPr>
              <a:t>θ</a:t>
            </a:r>
            <a:endParaRPr lang="it-IT" sz="2500" dirty="0">
              <a:cs typeface="Arial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it-IT" sz="2600" dirty="0">
                <a:cs typeface="Arial" charset="0"/>
                <a:sym typeface="Symbol" pitchFamily="18" charset="2"/>
              </a:rPr>
              <a:t>	</a:t>
            </a:r>
            <a:r>
              <a:rPr lang="it-IT" sz="2500" dirty="0">
                <a:cs typeface="Arial" charset="0"/>
                <a:sym typeface="Symbol" pitchFamily="18" charset="2"/>
              </a:rPr>
              <a:t>F = 0 </a:t>
            </a:r>
            <a:r>
              <a:rPr lang="it-IT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per </a:t>
            </a:r>
            <a:r>
              <a:rPr lang="el-GR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θ</a:t>
            </a:r>
            <a:r>
              <a:rPr lang="it-IT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 = 0,</a:t>
            </a:r>
            <a:r>
              <a:rPr lang="el-GR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π</a:t>
            </a:r>
            <a:r>
              <a:rPr lang="it-IT" sz="2600" dirty="0">
                <a:latin typeface="OpenSymbol" pitchFamily="2" charset="0"/>
                <a:cs typeface="Arial" charset="0"/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r>
              <a:rPr lang="it-IT" sz="2600" dirty="0">
                <a:latin typeface="OpenSymbol" pitchFamily="2" charset="0"/>
                <a:cs typeface="Arial" charset="0"/>
                <a:sym typeface="Symbol" pitchFamily="18" charset="2"/>
              </a:rPr>
              <a:t>	</a:t>
            </a:r>
            <a:r>
              <a:rPr lang="it-IT" sz="2500" dirty="0">
                <a:cs typeface="Arial" charset="0"/>
                <a:sym typeface="Symbol" pitchFamily="18" charset="2"/>
              </a:rPr>
              <a:t>F = </a:t>
            </a:r>
            <a:r>
              <a:rPr lang="en-US" sz="2500" dirty="0">
                <a:cs typeface="Arial" charset="0"/>
                <a:sym typeface="Symbol" pitchFamily="18" charset="2"/>
              </a:rPr>
              <a:t>±</a:t>
            </a:r>
            <a:r>
              <a:rPr lang="en-US" sz="2500" dirty="0" err="1">
                <a:cs typeface="Arial" charset="0"/>
                <a:sym typeface="Symbol" pitchFamily="18" charset="2"/>
              </a:rPr>
              <a:t>F</a:t>
            </a:r>
            <a:r>
              <a:rPr lang="en-US" sz="2500" baseline="-25000" dirty="0" err="1">
                <a:cs typeface="Arial" charset="0"/>
                <a:sym typeface="Symbol" pitchFamily="18" charset="2"/>
              </a:rPr>
              <a:t>max</a:t>
            </a:r>
            <a:r>
              <a:rPr lang="en-US" sz="2500" dirty="0">
                <a:cs typeface="Arial" charset="0"/>
                <a:sym typeface="Symbol" pitchFamily="18" charset="2"/>
              </a:rPr>
              <a:t> = ±</a:t>
            </a:r>
            <a:r>
              <a:rPr lang="en-US" sz="2500" dirty="0" err="1">
                <a:cs typeface="Arial" charset="0"/>
                <a:sym typeface="Symbol" pitchFamily="18" charset="2"/>
              </a:rPr>
              <a:t>qvB</a:t>
            </a:r>
            <a:r>
              <a:rPr lang="en-US" sz="2500" dirty="0">
                <a:cs typeface="Arial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per </a:t>
            </a:r>
            <a:r>
              <a:rPr lang="el-GR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θ</a:t>
            </a:r>
            <a:r>
              <a:rPr lang="it-IT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=</a:t>
            </a:r>
            <a:r>
              <a:rPr lang="el-GR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π</a:t>
            </a:r>
            <a:r>
              <a:rPr lang="it-IT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/2,3</a:t>
            </a:r>
            <a:r>
              <a:rPr lang="el-GR" sz="2400" dirty="0">
                <a:solidFill>
                  <a:srgbClr val="CC0000"/>
                </a:solidFill>
                <a:cs typeface="Arial" charset="0"/>
                <a:sym typeface="Symbol" pitchFamily="18" charset="2"/>
              </a:rPr>
              <a:t>π</a:t>
            </a:r>
            <a:r>
              <a:rPr lang="it-IT" sz="2400" dirty="0" smtClean="0">
                <a:solidFill>
                  <a:srgbClr val="CC0000"/>
                </a:solidFill>
                <a:cs typeface="Arial" charset="0"/>
                <a:sym typeface="Symbol" pitchFamily="18" charset="2"/>
              </a:rPr>
              <a:t>/2</a:t>
            </a:r>
          </a:p>
          <a:p>
            <a:pPr>
              <a:buFontTx/>
              <a:buNone/>
            </a:pPr>
            <a:r>
              <a:rPr lang="en-US" sz="2600" dirty="0">
                <a:cs typeface="Arial" charset="0"/>
                <a:sym typeface="Symbol" pitchFamily="18" charset="2"/>
              </a:rPr>
              <a:t>	</a:t>
            </a:r>
            <a:r>
              <a:rPr lang="en-US" sz="2500" dirty="0" err="1">
                <a:cs typeface="Arial" charset="0"/>
                <a:sym typeface="Symbol" pitchFamily="18" charset="2"/>
              </a:rPr>
              <a:t>quindi</a:t>
            </a:r>
            <a:r>
              <a:rPr lang="en-US" sz="2500" dirty="0">
                <a:cs typeface="Arial" charset="0"/>
                <a:sym typeface="Symbol" pitchFamily="18" charset="2"/>
              </a:rPr>
              <a:t> B </a:t>
            </a:r>
            <a:r>
              <a:rPr lang="en-US" sz="2500" dirty="0" err="1">
                <a:cs typeface="Arial" charset="0"/>
                <a:sym typeface="Symbol" pitchFamily="18" charset="2"/>
              </a:rPr>
              <a:t>può</a:t>
            </a:r>
            <a:r>
              <a:rPr lang="en-US" sz="2500" dirty="0">
                <a:cs typeface="Arial" charset="0"/>
                <a:sym typeface="Symbol" pitchFamily="18" charset="2"/>
              </a:rPr>
              <a:t> </a:t>
            </a:r>
            <a:r>
              <a:rPr lang="en-US" sz="2500" dirty="0" err="1">
                <a:cs typeface="Arial" charset="0"/>
                <a:sym typeface="Symbol" pitchFamily="18" charset="2"/>
              </a:rPr>
              <a:t>essere</a:t>
            </a:r>
            <a:r>
              <a:rPr lang="en-US" sz="2500" dirty="0">
                <a:cs typeface="Arial" charset="0"/>
                <a:sym typeface="Symbol" pitchFamily="18" charset="2"/>
              </a:rPr>
              <a:t> </a:t>
            </a:r>
            <a:r>
              <a:rPr lang="en-US" sz="2500" dirty="0" err="1">
                <a:cs typeface="Arial" charset="0"/>
                <a:sym typeface="Symbol" pitchFamily="18" charset="2"/>
              </a:rPr>
              <a:t>definito</a:t>
            </a:r>
            <a:r>
              <a:rPr lang="en-US" sz="2500" dirty="0">
                <a:cs typeface="Arial" charset="0"/>
                <a:sym typeface="Symbol" pitchFamily="18" charset="2"/>
              </a:rPr>
              <a:t> come</a:t>
            </a:r>
          </a:p>
          <a:p>
            <a:pPr>
              <a:buFontTx/>
              <a:buNone/>
            </a:pPr>
            <a:r>
              <a:rPr lang="en-US" sz="2500" dirty="0">
                <a:cs typeface="Arial" charset="0"/>
                <a:sym typeface="Symbol" pitchFamily="18" charset="2"/>
              </a:rPr>
              <a:t>		B = </a:t>
            </a:r>
            <a:r>
              <a:rPr lang="en-US" sz="2500" dirty="0" err="1">
                <a:cs typeface="Arial" charset="0"/>
                <a:sym typeface="Symbol" pitchFamily="18" charset="2"/>
              </a:rPr>
              <a:t>F</a:t>
            </a:r>
            <a:r>
              <a:rPr lang="en-US" sz="2500" baseline="-25000" dirty="0" err="1">
                <a:cs typeface="Arial" charset="0"/>
                <a:sym typeface="Symbol" pitchFamily="18" charset="2"/>
              </a:rPr>
              <a:t>max</a:t>
            </a:r>
            <a:r>
              <a:rPr lang="en-US" sz="2500" dirty="0">
                <a:cs typeface="Arial" charset="0"/>
                <a:sym typeface="Symbol" pitchFamily="18" charset="2"/>
              </a:rPr>
              <a:t>/(qv)  </a:t>
            </a:r>
            <a:r>
              <a:rPr lang="en-US" sz="2600" dirty="0">
                <a:cs typeface="Arial" charset="0"/>
                <a:sym typeface="Symbol" pitchFamily="18" charset="2"/>
              </a:rPr>
              <a:t>             </a:t>
            </a:r>
            <a:r>
              <a:rPr lang="en-US" sz="2400" b="1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B</a:t>
            </a:r>
            <a:r>
              <a:rPr lang="en-US" sz="2400" dirty="0">
                <a:cs typeface="Arial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Arial" charset="0"/>
                <a:sym typeface="Symbol" pitchFamily="18" charset="2"/>
              </a:rPr>
              <a:t>vettore</a:t>
            </a:r>
            <a:r>
              <a:rPr lang="en-US" sz="24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Arial" charset="0"/>
                <a:sym typeface="Symbol" pitchFamily="18" charset="2"/>
              </a:rPr>
              <a:t>induzione</a:t>
            </a:r>
            <a:r>
              <a:rPr lang="en-US" sz="24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Arial" charset="0"/>
                <a:sym typeface="Symbol" pitchFamily="18" charset="2"/>
              </a:rPr>
              <a:t>magnetica</a:t>
            </a:r>
            <a:endParaRPr lang="en-US" sz="2400" dirty="0">
              <a:solidFill>
                <a:srgbClr val="FF0000"/>
              </a:solidFill>
              <a:cs typeface="Arial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2600" dirty="0">
                <a:cs typeface="Arial" charset="0"/>
                <a:sym typeface="Symbol" pitchFamily="18" charset="2"/>
              </a:rPr>
              <a:t>	</a:t>
            </a:r>
            <a:r>
              <a:rPr lang="en-US" sz="2500" dirty="0" err="1">
                <a:cs typeface="Arial" charset="0"/>
                <a:sym typeface="Symbol" pitchFamily="18" charset="2"/>
              </a:rPr>
              <a:t>direz</a:t>
            </a:r>
            <a:r>
              <a:rPr lang="en-US" sz="2500" dirty="0">
                <a:cs typeface="Arial" charset="0"/>
                <a:sym typeface="Symbol" pitchFamily="18" charset="2"/>
              </a:rPr>
              <a:t>.  </a:t>
            </a:r>
            <a:r>
              <a:rPr lang="en-US" sz="2500" b="1" dirty="0">
                <a:cs typeface="Arial" charset="0"/>
                <a:sym typeface="Symbol" pitchFamily="18" charset="2"/>
              </a:rPr>
              <a:t>F</a:t>
            </a:r>
            <a:r>
              <a:rPr lang="en-US" sz="2500" dirty="0">
                <a:cs typeface="Arial" charset="0"/>
                <a:sym typeface="Symbol" pitchFamily="18" charset="2"/>
              </a:rPr>
              <a:t>, </a:t>
            </a:r>
            <a:r>
              <a:rPr lang="en-US" sz="2500" b="1" dirty="0">
                <a:cs typeface="Arial" charset="0"/>
                <a:sym typeface="Symbol" pitchFamily="18" charset="2"/>
              </a:rPr>
              <a:t>v</a:t>
            </a:r>
            <a:r>
              <a:rPr lang="en-US" sz="2500" dirty="0">
                <a:cs typeface="Arial" charset="0"/>
                <a:sym typeface="Symbol" pitchFamily="18" charset="2"/>
              </a:rPr>
              <a:t>; verso </a:t>
            </a:r>
            <a:r>
              <a:rPr lang="en-US" sz="2500" dirty="0" err="1">
                <a:cs typeface="Arial" charset="0"/>
                <a:sym typeface="Symbol" pitchFamily="18" charset="2"/>
              </a:rPr>
              <a:t>definito</a:t>
            </a:r>
            <a:r>
              <a:rPr lang="en-US" sz="2500" dirty="0">
                <a:cs typeface="Arial" charset="0"/>
                <a:sym typeface="Symbol" pitchFamily="18" charset="2"/>
              </a:rPr>
              <a:t> </a:t>
            </a:r>
            <a:r>
              <a:rPr lang="en-US" sz="2500" dirty="0" err="1">
                <a:cs typeface="Arial" charset="0"/>
                <a:sym typeface="Symbol" pitchFamily="18" charset="2"/>
              </a:rPr>
              <a:t>dalla</a:t>
            </a:r>
            <a:r>
              <a:rPr lang="en-US" sz="2500" dirty="0">
                <a:cs typeface="Arial" charset="0"/>
                <a:sym typeface="Symbol" pitchFamily="18" charset="2"/>
              </a:rPr>
              <a:t> </a:t>
            </a:r>
            <a:r>
              <a:rPr lang="en-US" sz="2500" dirty="0" err="1">
                <a:cs typeface="Arial" charset="0"/>
                <a:sym typeface="Symbol" pitchFamily="18" charset="2"/>
              </a:rPr>
              <a:t>regola</a:t>
            </a:r>
            <a:r>
              <a:rPr lang="en-US" sz="2500" dirty="0">
                <a:cs typeface="Arial" charset="0"/>
                <a:sym typeface="Symbol" pitchFamily="18" charset="2"/>
              </a:rPr>
              <a:t> </a:t>
            </a:r>
            <a:r>
              <a:rPr lang="en-US" sz="2500" dirty="0" err="1">
                <a:cs typeface="Arial" charset="0"/>
                <a:sym typeface="Symbol" pitchFamily="18" charset="2"/>
              </a:rPr>
              <a:t>della</a:t>
            </a:r>
            <a:r>
              <a:rPr lang="en-US" sz="2500" dirty="0">
                <a:cs typeface="Arial" charset="0"/>
                <a:sym typeface="Symbol" pitchFamily="18" charset="2"/>
              </a:rPr>
              <a:t> </a:t>
            </a:r>
            <a:r>
              <a:rPr lang="en-US" sz="2500" dirty="0" err="1">
                <a:cs typeface="Arial" charset="0"/>
                <a:sym typeface="Symbol" pitchFamily="18" charset="2"/>
              </a:rPr>
              <a:t>mano</a:t>
            </a:r>
            <a:r>
              <a:rPr lang="en-US" sz="2500" dirty="0">
                <a:cs typeface="Arial" charset="0"/>
                <a:sym typeface="Symbol" pitchFamily="18" charset="2"/>
              </a:rPr>
              <a:t> </a:t>
            </a:r>
            <a:r>
              <a:rPr lang="en-US" sz="2500" dirty="0" smtClean="0">
                <a:cs typeface="Arial" charset="0"/>
                <a:sym typeface="Symbol" pitchFamily="18" charset="2"/>
              </a:rPr>
              <a:t>dx</a:t>
            </a:r>
          </a:p>
          <a:p>
            <a:pPr>
              <a:buFontTx/>
              <a:buNone/>
            </a:pPr>
            <a:r>
              <a:rPr lang="en-US" sz="2500" dirty="0" smtClean="0">
                <a:cs typeface="Arial" charset="0"/>
                <a:sym typeface="Symbol" pitchFamily="18" charset="2"/>
              </a:rPr>
              <a:t>NB F non </a:t>
            </a:r>
            <a:r>
              <a:rPr lang="en-US" sz="2500" dirty="0" smtClean="0">
                <a:latin typeface="Arial"/>
                <a:cs typeface="Arial"/>
                <a:sym typeface="Symbol" pitchFamily="18" charset="2"/>
              </a:rPr>
              <a:t>è </a:t>
            </a:r>
            <a:r>
              <a:rPr lang="en-US" sz="2500" dirty="0" err="1" smtClean="0">
                <a:latin typeface="Arial"/>
                <a:cs typeface="Arial"/>
                <a:sym typeface="Symbol" pitchFamily="18" charset="2"/>
              </a:rPr>
              <a:t>conservativa</a:t>
            </a:r>
            <a:r>
              <a:rPr lang="en-US" sz="2500" dirty="0" smtClean="0">
                <a:latin typeface="Arial"/>
                <a:cs typeface="Arial"/>
                <a:sym typeface="Symbol" pitchFamily="18" charset="2"/>
              </a:rPr>
              <a:t> (</a:t>
            </a:r>
            <a:r>
              <a:rPr lang="en-US" sz="2500" dirty="0" err="1" smtClean="0">
                <a:latin typeface="Arial"/>
                <a:cs typeface="Arial"/>
                <a:sym typeface="Symbol" pitchFamily="18" charset="2"/>
              </a:rPr>
              <a:t>dipende</a:t>
            </a:r>
            <a:r>
              <a:rPr lang="en-US" sz="2500" dirty="0" smtClean="0">
                <a:latin typeface="Arial"/>
                <a:cs typeface="Arial"/>
                <a:sym typeface="Symbol" pitchFamily="18" charset="2"/>
              </a:rPr>
              <a:t> da v, </a:t>
            </a:r>
            <a:r>
              <a:rPr lang="en-US" sz="2500" dirty="0" err="1" smtClean="0">
                <a:latin typeface="Arial"/>
                <a:cs typeface="Arial"/>
                <a:sym typeface="Symbol" pitchFamily="18" charset="2"/>
              </a:rPr>
              <a:t>Meccanica</a:t>
            </a:r>
            <a:r>
              <a:rPr lang="en-US" sz="2500" dirty="0" smtClean="0">
                <a:latin typeface="Arial"/>
                <a:cs typeface="Arial"/>
                <a:sym typeface="Symbol" pitchFamily="18" charset="2"/>
              </a:rPr>
              <a:t> p. 92)</a:t>
            </a:r>
            <a:endParaRPr lang="en-US" sz="2500" dirty="0" smtClean="0">
              <a:cs typeface="Arial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2500" dirty="0">
                <a:cs typeface="Arial" charset="0"/>
                <a:sym typeface="Symbol" pitchFamily="18" charset="2"/>
              </a:rPr>
              <a:t> </a:t>
            </a:r>
            <a:r>
              <a:rPr lang="en-US" sz="2500" dirty="0" smtClean="0">
                <a:cs typeface="Arial" charset="0"/>
                <a:sym typeface="Symbol" pitchFamily="18" charset="2"/>
              </a:rPr>
              <a:t>   </a:t>
            </a:r>
            <a:endParaRPr lang="en-US" sz="2500" dirty="0">
              <a:cs typeface="Arial" charset="0"/>
              <a:sym typeface="Symbol" pitchFamily="18" charset="2"/>
            </a:endParaRPr>
          </a:p>
        </p:txBody>
      </p:sp>
      <p:pic>
        <p:nvPicPr>
          <p:cNvPr id="250884" name="Picture 4" descr="img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96752"/>
            <a:ext cx="1789113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5" name="AutoShape 5"/>
          <p:cNvSpPr>
            <a:spLocks noChangeArrowheads="1"/>
          </p:cNvSpPr>
          <p:nvPr/>
        </p:nvSpPr>
        <p:spPr bwMode="auto">
          <a:xfrm>
            <a:off x="149789" y="2846245"/>
            <a:ext cx="647700" cy="287338"/>
          </a:xfrm>
          <a:prstGeom prst="rightArrow">
            <a:avLst>
              <a:gd name="adj1" fmla="val 50000"/>
              <a:gd name="adj2" fmla="val 56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0886" name="AutoShape 6"/>
          <p:cNvSpPr>
            <a:spLocks noChangeArrowheads="1"/>
          </p:cNvSpPr>
          <p:nvPr/>
        </p:nvSpPr>
        <p:spPr bwMode="auto">
          <a:xfrm>
            <a:off x="149789" y="5226251"/>
            <a:ext cx="647700" cy="287337"/>
          </a:xfrm>
          <a:prstGeom prst="rightArrow">
            <a:avLst>
              <a:gd name="adj1" fmla="val 50000"/>
              <a:gd name="adj2" fmla="val 56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50887" name="Picture 7" descr="img1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852738"/>
            <a:ext cx="3195638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5724525" y="2835275"/>
            <a:ext cx="1295400" cy="6096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3400"/>
          </a:p>
        </p:txBody>
      </p:sp>
      <p:sp>
        <p:nvSpPr>
          <p:cNvPr id="250889" name="Text Box 9"/>
          <p:cNvSpPr txBox="1">
            <a:spLocks noChangeArrowheads="1"/>
          </p:cNvSpPr>
          <p:nvPr/>
        </p:nvSpPr>
        <p:spPr bwMode="auto">
          <a:xfrm>
            <a:off x="971229" y="2700115"/>
            <a:ext cx="1656556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4F47-F722-42A9-997D-2A7419373DF0}" type="slidenum">
              <a:rPr lang="en-US"/>
              <a:pPr/>
              <a:t>56</a:t>
            </a:fld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Unità di B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184775"/>
          </a:xfrm>
        </p:spPr>
        <p:txBody>
          <a:bodyPr/>
          <a:lstStyle/>
          <a:p>
            <a:r>
              <a:rPr lang="it-IT" sz="2600"/>
              <a:t>unità SI:    da B = F</a:t>
            </a:r>
            <a:r>
              <a:rPr lang="it-IT" sz="2600" baseline="-25000"/>
              <a:t>max</a:t>
            </a:r>
            <a:r>
              <a:rPr lang="it-IT" sz="2600"/>
              <a:t>/(qv),   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1 N/(C∙m/s) = 1 N/(Am) = 1 tesla(T)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oppure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1 N/(C∙m/s) = 1 (N/C)/(m/s) = 1 (V/m)/(m/s) =              = 1 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V∙s</a:t>
            </a:r>
            <a:r>
              <a:rPr lang="it-IT" sz="2600">
                <a:cs typeface="Arial" charset="0"/>
              </a:rPr>
              <a:t>/m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= 1 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Wb</a:t>
            </a:r>
            <a:r>
              <a:rPr lang="it-IT" sz="2600">
                <a:cs typeface="Arial" charset="0"/>
              </a:rPr>
              <a:t>/m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                          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[weber(Wb)]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→  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1 T = 1 Wb/m</a:t>
            </a:r>
            <a:r>
              <a:rPr lang="it-IT" sz="2600" baseline="30000">
                <a:solidFill>
                  <a:srgbClr val="CC0000"/>
                </a:solidFill>
                <a:cs typeface="Arial" charset="0"/>
              </a:rPr>
              <a:t>2</a:t>
            </a:r>
          </a:p>
          <a:p>
            <a:r>
              <a:rPr lang="it-IT" sz="2600">
                <a:solidFill>
                  <a:srgbClr val="009900"/>
                </a:solidFill>
                <a:cs typeface="Arial" charset="0"/>
              </a:rPr>
              <a:t>il flusso di B</a:t>
            </a:r>
            <a:r>
              <a:rPr lang="it-IT" sz="2600">
                <a:cs typeface="Arial" charset="0"/>
              </a:rPr>
              <a:t> attraverso una superficie </a:t>
            </a:r>
            <a:r>
              <a:rPr lang="el-GR" sz="2600">
                <a:cs typeface="Arial" charset="0"/>
              </a:rPr>
              <a:t>Φ</a:t>
            </a:r>
            <a:r>
              <a:rPr lang="it-IT" sz="2600" baseline="-25000">
                <a:cs typeface="Arial" charset="0"/>
              </a:rPr>
              <a:t>B</a:t>
            </a:r>
            <a:r>
              <a:rPr lang="it-IT" sz="2600">
                <a:cs typeface="Arial" charset="0"/>
              </a:rPr>
              <a:t> = B</a:t>
            </a:r>
            <a:r>
              <a:rPr lang="it-IT" sz="2600" baseline="-25000">
                <a:cs typeface="Arial" charset="0"/>
              </a:rPr>
              <a:t>n</a:t>
            </a:r>
            <a:r>
              <a:rPr lang="it-IT" sz="2600">
                <a:cs typeface="Arial" charset="0"/>
              </a:rPr>
              <a:t>A, dove B</a:t>
            </a:r>
            <a:r>
              <a:rPr lang="it-IT" sz="2600" baseline="-25000">
                <a:cs typeface="Arial" charset="0"/>
              </a:rPr>
              <a:t>n</a:t>
            </a:r>
            <a:r>
              <a:rPr lang="it-IT" sz="2600">
                <a:cs typeface="Arial" charset="0"/>
              </a:rPr>
              <a:t> è la componente </a:t>
            </a:r>
            <a:r>
              <a:rPr lang="it-IT" sz="2600">
                <a:cs typeface="Arial" charset="0"/>
                <a:sym typeface="Symbol" pitchFamily="18" charset="2"/>
              </a:rPr>
              <a:t> ad A, si misura in </a:t>
            </a:r>
            <a:r>
              <a:rPr lang="it-IT" sz="2600">
                <a:solidFill>
                  <a:srgbClr val="009900"/>
                </a:solidFill>
                <a:cs typeface="Arial" charset="0"/>
                <a:sym typeface="Symbol" pitchFamily="18" charset="2"/>
              </a:rPr>
              <a:t>Wb = V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∙</a:t>
            </a:r>
            <a:r>
              <a:rPr lang="it-IT" sz="2600">
                <a:solidFill>
                  <a:srgbClr val="009900"/>
                </a:solidFill>
                <a:cs typeface="Arial" charset="0"/>
                <a:sym typeface="Symbol" pitchFamily="18" charset="2"/>
              </a:rPr>
              <a:t>s</a:t>
            </a:r>
          </a:p>
          <a:p>
            <a:r>
              <a:rPr lang="it-IT" sz="2600">
                <a:cs typeface="Arial" charset="0"/>
                <a:sym typeface="Symbol" pitchFamily="18" charset="2"/>
              </a:rPr>
              <a:t>siccome 1 T è grande, si usa anche il gauss(G), unità del sistema CGSem:      </a:t>
            </a:r>
            <a:r>
              <a:rPr lang="it-IT" sz="2600">
                <a:solidFill>
                  <a:srgbClr val="CC0000"/>
                </a:solidFill>
                <a:cs typeface="Arial" charset="0"/>
                <a:sym typeface="Symbol" pitchFamily="18" charset="2"/>
              </a:rPr>
              <a:t>1 T = 10</a:t>
            </a:r>
            <a:r>
              <a:rPr lang="it-IT" sz="2600" baseline="30000">
                <a:solidFill>
                  <a:srgbClr val="CC0000"/>
                </a:solidFill>
                <a:cs typeface="Arial" charset="0"/>
                <a:sym typeface="Symbol" pitchFamily="18" charset="2"/>
              </a:rPr>
              <a:t>4</a:t>
            </a:r>
            <a:r>
              <a:rPr lang="it-IT" sz="2600">
                <a:solidFill>
                  <a:srgbClr val="CC0000"/>
                </a:solidFill>
                <a:cs typeface="Arial" charset="0"/>
                <a:sym typeface="Symbol" pitchFamily="18" charset="2"/>
              </a:rPr>
              <a:t> G</a:t>
            </a:r>
            <a:r>
              <a:rPr lang="it-IT" sz="2600">
                <a:cs typeface="Arial" charset="0"/>
                <a:sym typeface="Symbol" pitchFamily="18" charset="2"/>
              </a:rPr>
              <a:t>      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ad es. |</a:t>
            </a:r>
            <a:r>
              <a:rPr lang="it-IT" sz="2600" b="1">
                <a:cs typeface="Arial" charset="0"/>
                <a:sym typeface="Symbol" pitchFamily="18" charset="2"/>
              </a:rPr>
              <a:t>B</a:t>
            </a:r>
            <a:r>
              <a:rPr lang="it-IT" sz="2600" baseline="-25000">
                <a:cs typeface="Arial" charset="0"/>
                <a:sym typeface="Symbol" pitchFamily="18" charset="2"/>
              </a:rPr>
              <a:t>terra</a:t>
            </a:r>
            <a:r>
              <a:rPr lang="it-IT" sz="2600">
                <a:cs typeface="Arial" charset="0"/>
                <a:sym typeface="Symbol" pitchFamily="18" charset="2"/>
              </a:rPr>
              <a:t>| </a:t>
            </a:r>
            <a:r>
              <a:rPr lang="it-IT" sz="2600">
                <a:latin typeface="Script MT Bold" pitchFamily="66" charset="0"/>
                <a:cs typeface="Arial" charset="0"/>
                <a:sym typeface="Symbol" pitchFamily="18" charset="2"/>
              </a:rPr>
              <a:t>≈ </a:t>
            </a:r>
            <a:r>
              <a:rPr lang="it-IT" sz="2600">
                <a:cs typeface="Arial" charset="0"/>
                <a:sym typeface="Symbol" pitchFamily="18" charset="2"/>
              </a:rPr>
              <a:t>0.3 G</a:t>
            </a: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4211638" y="5084763"/>
            <a:ext cx="2039937" cy="37623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1187450" y="3357563"/>
            <a:ext cx="2305050" cy="37623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pic>
        <p:nvPicPr>
          <p:cNvPr id="256006" name="Picture 6" descr="200px-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90688" cy="22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AC22-C591-40F7-8D17-F32ABF8D6CDC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Elemento di corrente e forza </a:t>
            </a:r>
            <a:r>
              <a:rPr lang="it-IT" dirty="0" smtClean="0"/>
              <a:t>magnetica(*)</a:t>
            </a:r>
            <a:endParaRPr lang="it-IT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5400675"/>
          </a:xfrm>
        </p:spPr>
        <p:txBody>
          <a:bodyPr/>
          <a:lstStyle/>
          <a:p>
            <a:r>
              <a:rPr lang="it-IT" sz="2600" dirty="0"/>
              <a:t>n di cariche q per unità di                                         volume </a:t>
            </a:r>
            <a:r>
              <a:rPr lang="it-IT" sz="2600" dirty="0">
                <a:latin typeface="Script MT Bold" pitchFamily="66" charset="0"/>
              </a:rPr>
              <a:t>≈</a:t>
            </a:r>
            <a:r>
              <a:rPr lang="it-IT" sz="2600" dirty="0"/>
              <a:t> 10</a:t>
            </a:r>
            <a:r>
              <a:rPr lang="it-IT" sz="2600" baseline="30000" dirty="0"/>
              <a:t>29</a:t>
            </a:r>
            <a:r>
              <a:rPr lang="it-IT" sz="2600" dirty="0"/>
              <a:t> m</a:t>
            </a:r>
            <a:r>
              <a:rPr lang="it-IT" sz="2600" baseline="30000" dirty="0"/>
              <a:t>-3</a:t>
            </a:r>
            <a:r>
              <a:rPr lang="it-IT" sz="2600" dirty="0"/>
              <a:t> </a:t>
            </a:r>
            <a:r>
              <a:rPr lang="it-IT" sz="2600" dirty="0">
                <a:solidFill>
                  <a:srgbClr val="33CC33"/>
                </a:solidFill>
              </a:rPr>
              <a:t>(grande)</a:t>
            </a:r>
          </a:p>
          <a:p>
            <a:r>
              <a:rPr lang="it-IT" sz="2600" dirty="0"/>
              <a:t>velocità di deriva                                                                   </a:t>
            </a:r>
            <a:r>
              <a:rPr lang="it-IT" sz="2600" dirty="0" err="1"/>
              <a:t>v</a:t>
            </a:r>
            <a:r>
              <a:rPr lang="it-IT" sz="2600" baseline="-25000" dirty="0" err="1"/>
              <a:t>d</a:t>
            </a:r>
            <a:r>
              <a:rPr lang="it-IT" sz="2600" dirty="0"/>
              <a:t> </a:t>
            </a:r>
            <a:r>
              <a:rPr lang="it-IT" sz="2600" dirty="0">
                <a:latin typeface="Script MT Bold" pitchFamily="66" charset="0"/>
              </a:rPr>
              <a:t>≈ </a:t>
            </a:r>
            <a:r>
              <a:rPr lang="it-IT" sz="2600" dirty="0"/>
              <a:t>10</a:t>
            </a:r>
            <a:r>
              <a:rPr lang="it-IT" sz="2600" baseline="30000" dirty="0"/>
              <a:t>-4</a:t>
            </a:r>
            <a:r>
              <a:rPr lang="it-IT" sz="2600" dirty="0"/>
              <a:t> m/s </a:t>
            </a:r>
            <a:r>
              <a:rPr lang="it-IT" sz="2600" dirty="0">
                <a:solidFill>
                  <a:srgbClr val="FF0000"/>
                </a:solidFill>
              </a:rPr>
              <a:t>(piccola)</a:t>
            </a:r>
          </a:p>
          <a:p>
            <a:r>
              <a:rPr lang="it-IT" sz="2600" dirty="0"/>
              <a:t>in 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t:  </a:t>
            </a:r>
            <a:r>
              <a:rPr lang="el-GR" sz="2600" dirty="0">
                <a:cs typeface="Arial" charset="0"/>
              </a:rPr>
              <a:t>Δ</a:t>
            </a:r>
            <a:r>
              <a:rPr lang="en-US" sz="2600" dirty="0">
                <a:latin typeface="OpenSymbol" pitchFamily="2" charset="0"/>
                <a:cs typeface="Arial" charset="0"/>
              </a:rPr>
              <a:t>ℓ</a:t>
            </a:r>
            <a:r>
              <a:rPr lang="it-IT" sz="2600" dirty="0">
                <a:cs typeface="Arial" charset="0"/>
              </a:rPr>
              <a:t>=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d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t,   volume                                    “svuotato” = (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d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t)A,    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Q=n(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d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 err="1">
                <a:cs typeface="Arial" charset="0"/>
              </a:rPr>
              <a:t>tA</a:t>
            </a:r>
            <a:r>
              <a:rPr lang="it-IT" sz="2600" dirty="0">
                <a:cs typeface="Arial" charset="0"/>
              </a:rPr>
              <a:t>)q    traversa A in 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t,             i=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Q/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t=</a:t>
            </a:r>
            <a:r>
              <a:rPr lang="it-IT" sz="2600" dirty="0" err="1">
                <a:cs typeface="Arial" charset="0"/>
              </a:rPr>
              <a:t>nv</a:t>
            </a:r>
            <a:r>
              <a:rPr lang="it-IT" sz="2600" baseline="-25000" dirty="0" err="1">
                <a:cs typeface="Arial" charset="0"/>
              </a:rPr>
              <a:t>d</a:t>
            </a:r>
            <a:r>
              <a:rPr lang="it-IT" sz="2600" dirty="0" err="1">
                <a:cs typeface="Arial" charset="0"/>
              </a:rPr>
              <a:t>Aq</a:t>
            </a:r>
            <a:r>
              <a:rPr lang="it-IT" sz="2600" dirty="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→  i</a:t>
            </a:r>
            <a:r>
              <a:rPr lang="el-GR" sz="2600" dirty="0">
                <a:cs typeface="Arial" charset="0"/>
              </a:rPr>
              <a:t>Δ</a:t>
            </a:r>
            <a:r>
              <a:rPr lang="el-GR" sz="2600" dirty="0">
                <a:latin typeface="OpenSymbol" pitchFamily="2" charset="0"/>
                <a:cs typeface="Arial" charset="0"/>
              </a:rPr>
              <a:t>ℓ</a:t>
            </a:r>
            <a:r>
              <a:rPr lang="it-IT" sz="2600" dirty="0">
                <a:latin typeface="OpenSymbol" pitchFamily="2" charset="0"/>
                <a:cs typeface="Arial" charset="0"/>
              </a:rPr>
              <a:t> </a:t>
            </a:r>
            <a:r>
              <a:rPr lang="it-IT" sz="2600" dirty="0">
                <a:cs typeface="Arial" charset="0"/>
              </a:rPr>
              <a:t>= (</a:t>
            </a:r>
            <a:r>
              <a:rPr lang="it-IT" sz="2600" dirty="0" err="1">
                <a:cs typeface="Arial" charset="0"/>
              </a:rPr>
              <a:t>nA</a:t>
            </a:r>
            <a:r>
              <a:rPr lang="el-GR" sz="2600" dirty="0">
                <a:cs typeface="Arial" charset="0"/>
              </a:rPr>
              <a:t>Δ</a:t>
            </a:r>
            <a:r>
              <a:rPr lang="el-GR" sz="2600" dirty="0">
                <a:latin typeface="OpenSymbol" pitchFamily="2" charset="0"/>
                <a:cs typeface="Arial" charset="0"/>
              </a:rPr>
              <a:t>ℓ</a:t>
            </a:r>
            <a:r>
              <a:rPr lang="it-IT" sz="2600" dirty="0">
                <a:cs typeface="Arial" charset="0"/>
              </a:rPr>
              <a:t>q)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d</a:t>
            </a:r>
            <a:r>
              <a:rPr lang="it-IT" sz="2600" dirty="0">
                <a:cs typeface="Arial" charset="0"/>
              </a:rPr>
              <a:t> = 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 err="1">
                <a:cs typeface="Arial" charset="0"/>
              </a:rPr>
              <a:t>Qv</a:t>
            </a:r>
            <a:r>
              <a:rPr lang="it-IT" sz="2600" baseline="-25000" dirty="0" err="1">
                <a:cs typeface="Arial" charset="0"/>
              </a:rPr>
              <a:t>d</a:t>
            </a:r>
            <a:r>
              <a:rPr lang="it-IT" sz="2600" dirty="0">
                <a:cs typeface="Arial" charset="0"/>
              </a:rPr>
              <a:t> </a:t>
            </a:r>
          </a:p>
          <a:p>
            <a:r>
              <a:rPr lang="it-IT" sz="2600" dirty="0">
                <a:cs typeface="Arial" charset="0"/>
              </a:rPr>
              <a:t>f. magnetica su un filo </a:t>
            </a:r>
            <a:r>
              <a:rPr lang="it-IT" sz="2600" dirty="0" smtClean="0">
                <a:cs typeface="Arial" charset="0"/>
              </a:rPr>
              <a:t>lungo</a:t>
            </a:r>
            <a:r>
              <a:rPr lang="en-US" sz="2600" dirty="0">
                <a:cs typeface="Arial" charset="0"/>
              </a:rPr>
              <a:t> </a:t>
            </a:r>
            <a:r>
              <a:rPr lang="el-GR" sz="2600" dirty="0" smtClean="0">
                <a:latin typeface="OpenSymbol" pitchFamily="2" charset="0"/>
                <a:cs typeface="Arial" charset="0"/>
              </a:rPr>
              <a:t>ℓ</a:t>
            </a:r>
            <a:r>
              <a:rPr lang="it-IT" sz="2600" dirty="0" smtClean="0">
                <a:cs typeface="Arial" charset="0"/>
              </a:rPr>
              <a:t> percorso </a:t>
            </a:r>
            <a:r>
              <a:rPr lang="it-IT" sz="2600" dirty="0">
                <a:cs typeface="Arial" charset="0"/>
              </a:rPr>
              <a:t>da corrente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F = (n</a:t>
            </a:r>
            <a:r>
              <a:rPr lang="el-GR" sz="2600" dirty="0">
                <a:cs typeface="Arial" charset="0"/>
              </a:rPr>
              <a:t>Δ</a:t>
            </a:r>
            <a:r>
              <a:rPr lang="el-GR" sz="2600" dirty="0">
                <a:latin typeface="OpenSymbol" pitchFamily="2" charset="0"/>
                <a:cs typeface="Arial" charset="0"/>
              </a:rPr>
              <a:t>ℓ</a:t>
            </a:r>
            <a:r>
              <a:rPr lang="it-IT" sz="2600" dirty="0" err="1">
                <a:cs typeface="Arial" charset="0"/>
              </a:rPr>
              <a:t>Aq</a:t>
            </a:r>
            <a:r>
              <a:rPr lang="it-IT" sz="2600" dirty="0">
                <a:cs typeface="Arial" charset="0"/>
              </a:rPr>
              <a:t>)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d</a:t>
            </a:r>
            <a:r>
              <a:rPr lang="it-IT" sz="2600" dirty="0" err="1">
                <a:cs typeface="Arial" charset="0"/>
              </a:rPr>
              <a:t>Bsin</a:t>
            </a:r>
            <a:r>
              <a:rPr lang="el-GR" sz="2600" dirty="0">
                <a:cs typeface="Arial" charset="0"/>
              </a:rPr>
              <a:t>θ</a:t>
            </a:r>
            <a:r>
              <a:rPr lang="it-IT" sz="2600" dirty="0">
                <a:cs typeface="Arial" charset="0"/>
              </a:rPr>
              <a:t> = </a:t>
            </a:r>
            <a:r>
              <a:rPr lang="it-IT" sz="2600" dirty="0" err="1">
                <a:cs typeface="Arial" charset="0"/>
              </a:rPr>
              <a:t>iBsin</a:t>
            </a:r>
            <a:r>
              <a:rPr lang="el-GR" sz="2600" dirty="0">
                <a:cs typeface="Arial" charset="0"/>
              </a:rPr>
              <a:t>θΔ</a:t>
            </a:r>
            <a:r>
              <a:rPr lang="el-GR" sz="2600" dirty="0">
                <a:latin typeface="OpenSymbol" pitchFamily="2" charset="0"/>
                <a:cs typeface="Arial" charset="0"/>
              </a:rPr>
              <a:t>ℓ</a:t>
            </a:r>
            <a:endParaRPr lang="it-IT" sz="2600" dirty="0">
              <a:latin typeface="OpenSymbol" pitchFamily="2" charset="0"/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>
                <a:latin typeface="OpenSymbol" pitchFamily="2" charset="0"/>
                <a:cs typeface="Arial" charset="0"/>
              </a:rPr>
              <a:t>	</a:t>
            </a:r>
            <a:r>
              <a:rPr lang="it-IT" sz="2600" dirty="0">
                <a:cs typeface="Arial" charset="0"/>
              </a:rPr>
              <a:t>filo rettilineo, B uniforme:        F = </a:t>
            </a:r>
            <a:r>
              <a:rPr lang="it-IT" sz="2600" dirty="0" err="1">
                <a:cs typeface="Arial" charset="0"/>
              </a:rPr>
              <a:t>iB</a:t>
            </a:r>
            <a:r>
              <a:rPr lang="it-IT" sz="2600" dirty="0">
                <a:latin typeface="OpenSymbol" pitchFamily="2" charset="0"/>
                <a:cs typeface="Arial" charset="0"/>
              </a:rPr>
              <a:t>ℓ</a:t>
            </a:r>
            <a:r>
              <a:rPr lang="it-IT" sz="2600" dirty="0">
                <a:cs typeface="Arial" charset="0"/>
              </a:rPr>
              <a:t>sin</a:t>
            </a:r>
            <a:r>
              <a:rPr lang="el-GR" sz="2600" dirty="0">
                <a:cs typeface="Arial" charset="0"/>
              </a:rPr>
              <a:t>θ</a:t>
            </a:r>
            <a:r>
              <a:rPr lang="it-IT" sz="2600" dirty="0">
                <a:cs typeface="Arial" charset="0"/>
              </a:rPr>
              <a:t> 	                    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es. B=0.01 T, </a:t>
            </a:r>
            <a:r>
              <a:rPr lang="it-IT" sz="2400" dirty="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=1 m, i=10</a:t>
            </a:r>
            <a:r>
              <a:rPr lang="it-IT" sz="2400" baseline="30000" dirty="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 A, </a:t>
            </a:r>
            <a:r>
              <a:rPr lang="el-GR" sz="2400" dirty="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=90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°  → F = 1 N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    </a:t>
            </a:r>
          </a:p>
        </p:txBody>
      </p:sp>
      <p:pic>
        <p:nvPicPr>
          <p:cNvPr id="257028" name="Picture 4" descr="img1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191000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4572000" y="2781300"/>
            <a:ext cx="1244600" cy="366713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5048250" y="3908425"/>
            <a:ext cx="3627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un elemento di corrente</a:t>
            </a:r>
          </a:p>
          <a:p>
            <a:r>
              <a:rPr lang="it-IT">
                <a:solidFill>
                  <a:srgbClr val="FF0000"/>
                </a:solidFill>
              </a:rPr>
              <a:t>equivale ad una carica in moto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9512" y="6309320"/>
            <a:ext cx="34563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dirty="0"/>
              <a:t>(*) </a:t>
            </a:r>
            <a:r>
              <a:rPr lang="it-IT" dirty="0" smtClean="0"/>
              <a:t>dimostrazione facoltativa</a:t>
            </a:r>
            <a:endParaRPr lang="it-IT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860032" y="5445224"/>
            <a:ext cx="2002419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0F97-2852-4C82-BFCE-261A252DB7F0}" type="slidenum">
              <a:rPr lang="en-US"/>
              <a:pPr/>
              <a:t>58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Sorgenti di B, legge di Biot-Savart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57563"/>
            <a:ext cx="8785225" cy="2881312"/>
          </a:xfrm>
        </p:spPr>
        <p:txBody>
          <a:bodyPr/>
          <a:lstStyle/>
          <a:p>
            <a:r>
              <a:rPr lang="it-IT" sz="2600" dirty="0"/>
              <a:t>|</a:t>
            </a:r>
            <a:r>
              <a:rPr lang="it-IT" sz="2600" b="1" dirty="0"/>
              <a:t>B</a:t>
            </a:r>
            <a:r>
              <a:rPr lang="it-IT" sz="2600" dirty="0"/>
              <a:t>| </a:t>
            </a:r>
            <a:r>
              <a:rPr lang="it-IT" sz="2600" dirty="0">
                <a:latin typeface="OpenSymbol" pitchFamily="2" charset="0"/>
              </a:rPr>
              <a:t>∝</a:t>
            </a:r>
            <a:r>
              <a:rPr lang="it-IT" sz="2600" dirty="0"/>
              <a:t> i, 1/r, mezzo interposto        </a:t>
            </a:r>
            <a:r>
              <a:rPr lang="it-IT" sz="2600" b="1" dirty="0" err="1"/>
              <a:t>B</a:t>
            </a:r>
            <a:r>
              <a:rPr lang="it-IT" sz="2600" dirty="0" err="1">
                <a:sym typeface="Symbol" pitchFamily="18" charset="2"/>
              </a:rPr>
              <a:t></a:t>
            </a:r>
            <a:r>
              <a:rPr lang="it-IT" sz="2600" b="1" dirty="0" err="1">
                <a:sym typeface="Symbol" pitchFamily="18" charset="2"/>
              </a:rPr>
              <a:t>v</a:t>
            </a:r>
            <a:r>
              <a:rPr lang="it-IT" sz="2600" b="1" baseline="-25000" dirty="0" err="1">
                <a:sym typeface="Symbol" pitchFamily="18" charset="2"/>
              </a:rPr>
              <a:t>d</a:t>
            </a:r>
            <a:r>
              <a:rPr lang="it-IT" sz="2600" dirty="0"/>
              <a:t>  </a:t>
            </a:r>
          </a:p>
          <a:p>
            <a:r>
              <a:rPr lang="it-IT" sz="2600" dirty="0"/>
              <a:t>B = (</a:t>
            </a:r>
            <a:r>
              <a:rPr lang="el-GR" sz="2600" dirty="0">
                <a:cs typeface="Arial" charset="0"/>
              </a:rPr>
              <a:t>μ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/2</a:t>
            </a:r>
            <a:r>
              <a:rPr lang="el-GR" sz="2600" dirty="0">
                <a:cs typeface="Arial" charset="0"/>
              </a:rPr>
              <a:t>π</a:t>
            </a:r>
            <a:r>
              <a:rPr lang="it-IT" sz="2600" dirty="0">
                <a:cs typeface="Arial" charset="0"/>
              </a:rPr>
              <a:t>) i/r</a:t>
            </a:r>
            <a:r>
              <a:rPr lang="it-IT" sz="2600" dirty="0"/>
              <a:t>  </a:t>
            </a:r>
            <a:r>
              <a:rPr lang="it-IT" sz="2600" dirty="0" smtClean="0"/>
              <a:t>       (nel vuoto)</a:t>
            </a:r>
            <a:endParaRPr lang="it-IT" sz="2600" dirty="0"/>
          </a:p>
          <a:p>
            <a:pPr>
              <a:buFontTx/>
              <a:buNone/>
            </a:pPr>
            <a:r>
              <a:rPr lang="it-IT" sz="2600" dirty="0"/>
              <a:t>	</a:t>
            </a:r>
            <a:r>
              <a:rPr lang="el-GR" sz="2600" dirty="0">
                <a:cs typeface="Arial" charset="0"/>
              </a:rPr>
              <a:t>μ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= 4</a:t>
            </a:r>
            <a:r>
              <a:rPr lang="el-GR" sz="2600" dirty="0">
                <a:cs typeface="Arial" charset="0"/>
              </a:rPr>
              <a:t>π</a:t>
            </a:r>
            <a:r>
              <a:rPr lang="en-US" sz="2600" dirty="0">
                <a:latin typeface="OpenSymbol" pitchFamily="2" charset="0"/>
                <a:cs typeface="Arial" charset="0"/>
                <a:sym typeface="Symbol" pitchFamily="18" charset="2"/>
              </a:rPr>
              <a:t></a:t>
            </a:r>
            <a:r>
              <a:rPr lang="en-US" sz="2600" dirty="0">
                <a:cs typeface="Arial" charset="0"/>
                <a:sym typeface="Symbol" pitchFamily="18" charset="2"/>
              </a:rPr>
              <a:t>10</a:t>
            </a:r>
            <a:r>
              <a:rPr lang="en-US" sz="2600" baseline="30000" dirty="0">
                <a:cs typeface="Arial" charset="0"/>
                <a:sym typeface="Symbol" pitchFamily="18" charset="2"/>
              </a:rPr>
              <a:t>–7</a:t>
            </a:r>
            <a:r>
              <a:rPr lang="en-US" sz="2600" dirty="0">
                <a:cs typeface="Arial" charset="0"/>
                <a:sym typeface="Symbol" pitchFamily="18" charset="2"/>
              </a:rPr>
              <a:t> Tm/A</a:t>
            </a:r>
            <a:r>
              <a:rPr lang="it-IT" sz="2600" dirty="0">
                <a:cs typeface="Arial" charset="0"/>
              </a:rPr>
              <a:t> (o H/m)</a:t>
            </a:r>
            <a:endParaRPr lang="it-IT" sz="2000" dirty="0">
              <a:solidFill>
                <a:srgbClr val="FF0000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[Tm/A = </a:t>
            </a:r>
            <a:r>
              <a:rPr lang="it-IT" sz="2400" dirty="0" err="1">
                <a:solidFill>
                  <a:srgbClr val="CC0000"/>
                </a:solidFill>
                <a:cs typeface="Arial" charset="0"/>
              </a:rPr>
              <a:t>Wb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/(</a:t>
            </a:r>
            <a:r>
              <a:rPr lang="it-IT" sz="2400" dirty="0" err="1">
                <a:solidFill>
                  <a:srgbClr val="CC0000"/>
                </a:solidFill>
                <a:cs typeface="Arial" charset="0"/>
              </a:rPr>
              <a:t>Am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) = N/A</a:t>
            </a:r>
            <a:r>
              <a:rPr lang="it-IT" sz="2400" baseline="30000" dirty="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 = (Vs)/(</a:t>
            </a:r>
            <a:r>
              <a:rPr lang="it-IT" sz="2400" dirty="0" err="1">
                <a:solidFill>
                  <a:srgbClr val="CC0000"/>
                </a:solidFill>
                <a:cs typeface="Arial" charset="0"/>
              </a:rPr>
              <a:t>Am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)</a:t>
            </a:r>
            <a:r>
              <a:rPr lang="it-IT" sz="2400" dirty="0">
                <a:solidFill>
                  <a:srgbClr val="CC0000"/>
                </a:solidFill>
              </a:rPr>
              <a:t> = </a:t>
            </a:r>
            <a:r>
              <a:rPr lang="el-GR" sz="2400" dirty="0">
                <a:solidFill>
                  <a:srgbClr val="CC0000"/>
                </a:solidFill>
                <a:cs typeface="Arial" charset="0"/>
              </a:rPr>
              <a:t>Ω</a:t>
            </a:r>
            <a:r>
              <a:rPr lang="it-IT" sz="2400" dirty="0">
                <a:solidFill>
                  <a:srgbClr val="CC0000"/>
                </a:solidFill>
                <a:cs typeface="Arial" charset="0"/>
              </a:rPr>
              <a:t>s/m = henry/m]</a:t>
            </a:r>
            <a:r>
              <a:rPr lang="it-IT" sz="2600" dirty="0"/>
              <a:t> </a:t>
            </a:r>
          </a:p>
          <a:p>
            <a:pPr>
              <a:buFontTx/>
              <a:buNone/>
            </a:pPr>
            <a:r>
              <a:rPr lang="it-IT" sz="2600" dirty="0"/>
              <a:t>	</a:t>
            </a:r>
            <a:r>
              <a:rPr lang="el-GR" sz="2600" dirty="0">
                <a:cs typeface="Arial" charset="0"/>
              </a:rPr>
              <a:t>μ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 </a:t>
            </a:r>
            <a:r>
              <a:rPr lang="it-IT" sz="2600" dirty="0"/>
              <a:t> </a:t>
            </a:r>
            <a:r>
              <a:rPr lang="it-IT" sz="2200" dirty="0">
                <a:solidFill>
                  <a:srgbClr val="FF0000"/>
                </a:solidFill>
              </a:rPr>
              <a:t>permeabilità magnetica del vuoto</a:t>
            </a:r>
            <a:r>
              <a:rPr lang="it-IT" sz="2600" dirty="0"/>
              <a:t> </a:t>
            </a:r>
          </a:p>
          <a:p>
            <a:pPr>
              <a:buFontTx/>
              <a:buNone/>
            </a:pPr>
            <a:r>
              <a:rPr lang="it-IT" sz="2600" dirty="0"/>
              <a:t>	</a:t>
            </a:r>
            <a:r>
              <a:rPr lang="it-IT" sz="2400" dirty="0">
                <a:solidFill>
                  <a:srgbClr val="008000"/>
                </a:solidFill>
              </a:rPr>
              <a:t>es. i=10</a:t>
            </a:r>
            <a:r>
              <a:rPr lang="it-IT" sz="2400" baseline="30000" dirty="0">
                <a:solidFill>
                  <a:srgbClr val="008000"/>
                </a:solidFill>
              </a:rPr>
              <a:t>2</a:t>
            </a:r>
            <a:r>
              <a:rPr lang="it-IT" sz="2400" dirty="0">
                <a:solidFill>
                  <a:srgbClr val="008000"/>
                </a:solidFill>
              </a:rPr>
              <a:t> A, r=1 cm </a:t>
            </a:r>
            <a:r>
              <a:rPr lang="it-IT" sz="2400" dirty="0">
                <a:solidFill>
                  <a:srgbClr val="008000"/>
                </a:solidFill>
                <a:cs typeface="Arial" charset="0"/>
              </a:rPr>
              <a:t>→ B = 2 10</a:t>
            </a:r>
            <a:r>
              <a:rPr lang="it-IT" sz="2400" baseline="30000" dirty="0">
                <a:solidFill>
                  <a:srgbClr val="008000"/>
                </a:solidFill>
                <a:cs typeface="Arial" charset="0"/>
              </a:rPr>
              <a:t>-7</a:t>
            </a:r>
            <a:r>
              <a:rPr lang="it-IT" sz="2400" dirty="0">
                <a:solidFill>
                  <a:srgbClr val="008000"/>
                </a:solidFill>
                <a:cs typeface="Arial" charset="0"/>
              </a:rPr>
              <a:t>10</a:t>
            </a:r>
            <a:r>
              <a:rPr lang="it-IT" sz="2400" baseline="30000" dirty="0">
                <a:solidFill>
                  <a:srgbClr val="008000"/>
                </a:solidFill>
                <a:cs typeface="Arial" charset="0"/>
              </a:rPr>
              <a:t>2</a:t>
            </a:r>
            <a:r>
              <a:rPr lang="it-IT" sz="2400" dirty="0">
                <a:solidFill>
                  <a:srgbClr val="008000"/>
                </a:solidFill>
                <a:cs typeface="Arial" charset="0"/>
              </a:rPr>
              <a:t>/10</a:t>
            </a:r>
            <a:r>
              <a:rPr lang="it-IT" sz="2400" baseline="30000" dirty="0">
                <a:solidFill>
                  <a:srgbClr val="008000"/>
                </a:solidFill>
                <a:cs typeface="Arial" charset="0"/>
              </a:rPr>
              <a:t>-2</a:t>
            </a:r>
            <a:r>
              <a:rPr lang="it-IT" sz="2400" dirty="0">
                <a:solidFill>
                  <a:srgbClr val="008000"/>
                </a:solidFill>
                <a:cs typeface="Arial" charset="0"/>
              </a:rPr>
              <a:t> = 2 10</a:t>
            </a:r>
            <a:r>
              <a:rPr lang="it-IT" sz="2400" baseline="30000" dirty="0">
                <a:solidFill>
                  <a:srgbClr val="008000"/>
                </a:solidFill>
                <a:cs typeface="Arial" charset="0"/>
              </a:rPr>
              <a:t>-3</a:t>
            </a:r>
            <a:r>
              <a:rPr lang="it-IT" sz="2400" dirty="0">
                <a:solidFill>
                  <a:srgbClr val="008000"/>
                </a:solidFill>
                <a:cs typeface="Arial" charset="0"/>
              </a:rPr>
              <a:t> T = 20 G</a:t>
            </a:r>
          </a:p>
        </p:txBody>
      </p:sp>
      <p:pic>
        <p:nvPicPr>
          <p:cNvPr id="258052" name="Picture 4" descr="img1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691515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3" name="Picture 5" descr="img1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57563"/>
            <a:ext cx="2036762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335921"/>
            <a:ext cx="80648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NB per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tutti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materiali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esclusi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ferromagnetici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ha </a:t>
            </a:r>
            <a:r>
              <a:rPr lang="el-G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μ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~</a:t>
            </a:r>
            <a:r>
              <a:rPr lang="el-G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μ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0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(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entro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~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10</a:t>
            </a:r>
            <a:r>
              <a:rPr lang="en-US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-3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5AB-9056-40D1-BDE7-A5EAB84E6B01}" type="slidenum">
              <a:rPr lang="en-US"/>
              <a:pPr/>
              <a:t>59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Forza fra correnti parallele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496300" cy="5184775"/>
          </a:xfrm>
        </p:spPr>
        <p:txBody>
          <a:bodyPr/>
          <a:lstStyle/>
          <a:p>
            <a:r>
              <a:rPr lang="it-IT" sz="2500"/>
              <a:t>due correnti parallele: una produce                                 B, l’altra sente la F (e viceversa)</a:t>
            </a:r>
          </a:p>
          <a:p>
            <a:r>
              <a:rPr lang="it-IT" sz="2500"/>
              <a:t>B</a:t>
            </a:r>
            <a:r>
              <a:rPr lang="it-IT" sz="2500" baseline="-25000"/>
              <a:t>2</a:t>
            </a:r>
            <a:r>
              <a:rPr lang="it-IT" sz="2500"/>
              <a:t> = (</a:t>
            </a:r>
            <a:r>
              <a:rPr lang="el-GR" sz="2500">
                <a:cs typeface="Arial" charset="0"/>
              </a:rPr>
              <a:t>μ</a:t>
            </a:r>
            <a:r>
              <a:rPr lang="it-IT" sz="2500" baseline="-25000">
                <a:cs typeface="Arial" charset="0"/>
              </a:rPr>
              <a:t>0</a:t>
            </a:r>
            <a:r>
              <a:rPr lang="it-IT" sz="2500">
                <a:cs typeface="Arial" charset="0"/>
              </a:rPr>
              <a:t>/2</a:t>
            </a:r>
            <a:r>
              <a:rPr lang="el-GR" sz="2500">
                <a:cs typeface="Arial" charset="0"/>
              </a:rPr>
              <a:t>π</a:t>
            </a:r>
            <a:r>
              <a:rPr lang="it-IT" sz="2500">
                <a:cs typeface="Arial" charset="0"/>
              </a:rPr>
              <a:t>) i</a:t>
            </a:r>
            <a:r>
              <a:rPr lang="it-IT" sz="2500" baseline="-25000">
                <a:cs typeface="Arial" charset="0"/>
              </a:rPr>
              <a:t>2</a:t>
            </a:r>
            <a:r>
              <a:rPr lang="it-IT" sz="2500">
                <a:cs typeface="Arial" charset="0"/>
              </a:rPr>
              <a:t>/r</a:t>
            </a:r>
            <a:r>
              <a:rPr lang="it-IT" sz="2500"/>
              <a:t>                                                                         F</a:t>
            </a:r>
            <a:r>
              <a:rPr lang="it-IT" sz="2500" baseline="-25000"/>
              <a:t>1</a:t>
            </a:r>
            <a:r>
              <a:rPr lang="it-IT" sz="2500"/>
              <a:t> = i</a:t>
            </a:r>
            <a:r>
              <a:rPr lang="it-IT" sz="2500" baseline="-25000"/>
              <a:t>1</a:t>
            </a:r>
            <a:r>
              <a:rPr lang="it-IT" sz="2500"/>
              <a:t>B</a:t>
            </a:r>
            <a:r>
              <a:rPr lang="it-IT" sz="2500" baseline="-25000"/>
              <a:t>2</a:t>
            </a:r>
            <a:r>
              <a:rPr lang="it-IT" sz="2500">
                <a:latin typeface="OpenSymbol" pitchFamily="2" charset="0"/>
              </a:rPr>
              <a:t>ℓ          </a:t>
            </a:r>
            <a:r>
              <a:rPr lang="it-IT" sz="2400">
                <a:solidFill>
                  <a:srgbClr val="008000"/>
                </a:solidFill>
              </a:rPr>
              <a:t>(</a:t>
            </a:r>
            <a:r>
              <a:rPr lang="el-GR" sz="240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400">
                <a:solidFill>
                  <a:srgbClr val="008000"/>
                </a:solidFill>
                <a:cs typeface="Arial" charset="0"/>
              </a:rPr>
              <a:t> = </a:t>
            </a:r>
            <a:r>
              <a:rPr lang="el-GR" sz="2400">
                <a:solidFill>
                  <a:srgbClr val="008000"/>
                </a:solidFill>
                <a:cs typeface="Arial" charset="0"/>
              </a:rPr>
              <a:t>π</a:t>
            </a:r>
            <a:r>
              <a:rPr lang="it-IT" sz="2400">
                <a:solidFill>
                  <a:srgbClr val="008000"/>
                </a:solidFill>
                <a:cs typeface="Arial" charset="0"/>
              </a:rPr>
              <a:t>/2)</a:t>
            </a:r>
            <a:r>
              <a:rPr lang="it-IT" sz="2500"/>
              <a:t>  </a:t>
            </a:r>
            <a:r>
              <a:rPr lang="it-IT" sz="2500">
                <a:latin typeface="OpenSymbol" pitchFamily="2" charset="0"/>
              </a:rPr>
              <a:t> </a:t>
            </a:r>
          </a:p>
          <a:p>
            <a:pPr>
              <a:buFontTx/>
              <a:buNone/>
            </a:pPr>
            <a:r>
              <a:rPr lang="it-IT" sz="2500">
                <a:latin typeface="OpenSymbol" pitchFamily="2" charset="0"/>
              </a:rPr>
              <a:t>	</a:t>
            </a:r>
            <a:r>
              <a:rPr lang="it-IT" sz="2500"/>
              <a:t>F</a:t>
            </a:r>
            <a:r>
              <a:rPr lang="it-IT" sz="2500" baseline="-25000"/>
              <a:t>1</a:t>
            </a:r>
            <a:r>
              <a:rPr lang="it-IT" sz="2500">
                <a:latin typeface="OpenSymbol" pitchFamily="2" charset="0"/>
              </a:rPr>
              <a:t>/ℓ </a:t>
            </a:r>
            <a:r>
              <a:rPr lang="it-IT" sz="2500"/>
              <a:t>= (</a:t>
            </a:r>
            <a:r>
              <a:rPr lang="el-GR" sz="2500">
                <a:cs typeface="Arial" charset="0"/>
              </a:rPr>
              <a:t>μ</a:t>
            </a:r>
            <a:r>
              <a:rPr lang="it-IT" sz="2500" baseline="-25000">
                <a:cs typeface="Arial" charset="0"/>
              </a:rPr>
              <a:t>0</a:t>
            </a:r>
            <a:r>
              <a:rPr lang="it-IT" sz="2500">
                <a:cs typeface="Arial" charset="0"/>
              </a:rPr>
              <a:t>/2</a:t>
            </a:r>
            <a:r>
              <a:rPr lang="el-GR" sz="2500">
                <a:cs typeface="Arial" charset="0"/>
              </a:rPr>
              <a:t>π</a:t>
            </a:r>
            <a:r>
              <a:rPr lang="it-IT" sz="2500">
                <a:cs typeface="Arial" charset="0"/>
              </a:rPr>
              <a:t>) i</a:t>
            </a:r>
            <a:r>
              <a:rPr lang="it-IT" sz="2500" baseline="-25000">
                <a:cs typeface="Arial" charset="0"/>
              </a:rPr>
              <a:t>1</a:t>
            </a:r>
            <a:r>
              <a:rPr lang="it-IT" sz="2500">
                <a:cs typeface="Arial" charset="0"/>
              </a:rPr>
              <a:t>i</a:t>
            </a:r>
            <a:r>
              <a:rPr lang="it-IT" sz="2500" baseline="-25000">
                <a:cs typeface="Arial" charset="0"/>
              </a:rPr>
              <a:t>2</a:t>
            </a:r>
            <a:r>
              <a:rPr lang="it-IT" sz="2500">
                <a:cs typeface="Arial" charset="0"/>
              </a:rPr>
              <a:t>/r</a:t>
            </a:r>
            <a:r>
              <a:rPr lang="it-IT" sz="2500"/>
              <a:t>    (= F</a:t>
            </a:r>
            <a:r>
              <a:rPr lang="it-IT" sz="2500" baseline="-25000"/>
              <a:t>2</a:t>
            </a:r>
            <a:r>
              <a:rPr lang="it-IT" sz="2500"/>
              <a:t>/</a:t>
            </a:r>
            <a:r>
              <a:rPr lang="it-IT" sz="2500">
                <a:latin typeface="OpenSymbol" pitchFamily="2" charset="0"/>
              </a:rPr>
              <a:t>ℓ</a:t>
            </a:r>
            <a:r>
              <a:rPr lang="it-IT" sz="2500"/>
              <a:t>)</a:t>
            </a:r>
          </a:p>
          <a:p>
            <a:pPr>
              <a:buFontTx/>
              <a:buNone/>
            </a:pPr>
            <a:r>
              <a:rPr lang="it-IT" sz="2500"/>
              <a:t> 	la f. per unità di lunghezza è </a:t>
            </a:r>
            <a:r>
              <a:rPr lang="it-IT" sz="2500">
                <a:latin typeface="OpenSymbol" pitchFamily="2" charset="0"/>
              </a:rPr>
              <a:t>∝ </a:t>
            </a:r>
            <a:r>
              <a:rPr lang="it-IT" sz="2500"/>
              <a:t>alle correnti, ad 1/r e dipende dal mezzo interposto: correnti parallele si attraggono, c. antip. si respingono</a:t>
            </a:r>
          </a:p>
          <a:p>
            <a:r>
              <a:rPr lang="it-IT" sz="2500"/>
              <a:t>def. operativa di ampère: due correnti parallele di 1 A distanti 1m, esercitano una forza di 2 10</a:t>
            </a:r>
            <a:r>
              <a:rPr lang="it-IT" sz="2500" baseline="30000"/>
              <a:t>-7</a:t>
            </a:r>
            <a:r>
              <a:rPr lang="it-IT" sz="2500"/>
              <a:t> N/m l’una sull’altra</a:t>
            </a:r>
          </a:p>
          <a:p>
            <a:endParaRPr lang="it-IT" sz="2500"/>
          </a:p>
        </p:txBody>
      </p:sp>
      <p:pic>
        <p:nvPicPr>
          <p:cNvPr id="260101" name="Picture 5" descr="img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81075"/>
            <a:ext cx="31337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647700" y="3127375"/>
            <a:ext cx="2905125" cy="4365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200"/>
          </a:p>
        </p:txBody>
      </p:sp>
      <p:sp>
        <p:nvSpPr>
          <p:cNvPr id="260103" name="Text Box 7"/>
          <p:cNvSpPr txBox="1">
            <a:spLocks noChangeArrowheads="1"/>
          </p:cNvSpPr>
          <p:nvPr/>
        </p:nvSpPr>
        <p:spPr bwMode="auto">
          <a:xfrm>
            <a:off x="684213" y="4797425"/>
            <a:ext cx="7631112" cy="132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3115-9259-4C5F-BACB-957672871D20}" type="slidenum">
              <a:rPr lang="en-US"/>
              <a:pPr/>
              <a:t>6</a:t>
            </a:fld>
            <a:endParaRPr 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221537" cy="574675"/>
          </a:xfrm>
        </p:spPr>
        <p:txBody>
          <a:bodyPr/>
          <a:lstStyle/>
          <a:p>
            <a:r>
              <a:rPr lang="it-IT"/>
              <a:t>Carica elettrica e forza elettrostatica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496300" cy="51847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600"/>
              <a:t>f. elettrostatica </a:t>
            </a:r>
            <a:r>
              <a:rPr lang="it-IT" sz="2600">
                <a:sym typeface="Symbol" pitchFamily="18" charset="2"/>
              </a:rPr>
              <a:t> carica (al prodotto delle cariche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>
                <a:sym typeface="Symbol" pitchFamily="18" charset="2"/>
              </a:rPr>
              <a:t>                                che interagiscono) </a:t>
            </a:r>
            <a:r>
              <a:rPr lang="it-IT" sz="2600">
                <a:solidFill>
                  <a:srgbClr val="FF0066"/>
                </a:solidFill>
                <a:sym typeface="Symbol" pitchFamily="18" charset="2"/>
              </a:rPr>
              <a:t>(C. Coulomb)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>
                <a:sym typeface="Symbol" pitchFamily="18" charset="2"/>
              </a:rPr>
              <a:t>                 “           1/r</a:t>
            </a:r>
            <a:r>
              <a:rPr lang="it-IT" sz="2600" baseline="30000">
                <a:sym typeface="Symbol" pitchFamily="18" charset="2"/>
              </a:rPr>
              <a:t>2</a:t>
            </a:r>
            <a:r>
              <a:rPr lang="it-IT" sz="2600">
                <a:sym typeface="Symbol" pitchFamily="18" charset="2"/>
              </a:rPr>
              <a:t>                               “</a:t>
            </a:r>
          </a:p>
          <a:p>
            <a:pPr>
              <a:lnSpc>
                <a:spcPct val="90000"/>
              </a:lnSpc>
            </a:pPr>
            <a:r>
              <a:rPr lang="it-IT" sz="2600">
                <a:cs typeface="Arial" charset="0"/>
                <a:sym typeface="Symbol" pitchFamily="18" charset="2"/>
              </a:rPr>
              <a:t></a:t>
            </a:r>
            <a:r>
              <a:rPr lang="it-IT" sz="2600">
                <a:sym typeface="Symbol" pitchFamily="18" charset="2"/>
              </a:rPr>
              <a:t> e</a:t>
            </a:r>
            <a:r>
              <a:rPr lang="it-IT" sz="2600" baseline="30000">
                <a:cs typeface="Arial" charset="0"/>
                <a:sym typeface="Symbol" pitchFamily="18" charset="2"/>
              </a:rPr>
              <a:t>–</a:t>
            </a:r>
            <a:r>
              <a:rPr lang="it-IT" sz="2600">
                <a:cs typeface="Arial" charset="0"/>
                <a:sym typeface="Symbol" pitchFamily="18" charset="2"/>
              </a:rPr>
              <a:t>,</a:t>
            </a:r>
            <a:r>
              <a:rPr lang="it-IT" sz="2600" baseline="30000">
                <a:cs typeface="Arial" charset="0"/>
                <a:sym typeface="Symbol" pitchFamily="18" charset="2"/>
              </a:rPr>
              <a:t> </a:t>
            </a:r>
            <a:r>
              <a:rPr lang="it-IT" sz="2600">
                <a:cs typeface="Arial" charset="0"/>
                <a:sym typeface="Symbol" pitchFamily="18" charset="2"/>
              </a:rPr>
              <a:t>carica –e = –1.60 10</a:t>
            </a:r>
            <a:r>
              <a:rPr lang="it-IT" sz="2600" baseline="30000">
                <a:cs typeface="Arial" charset="0"/>
                <a:sym typeface="Symbol" pitchFamily="18" charset="2"/>
              </a:rPr>
              <a:t>–19</a:t>
            </a:r>
            <a:r>
              <a:rPr lang="it-IT" sz="2600">
                <a:cs typeface="Arial" charset="0"/>
                <a:sym typeface="Symbol" pitchFamily="18" charset="2"/>
              </a:rPr>
              <a:t> C    </a:t>
            </a:r>
            <a:r>
              <a:rPr lang="it-IT" sz="2600">
                <a:solidFill>
                  <a:srgbClr val="FF0000"/>
                </a:solidFill>
                <a:cs typeface="Arial" charset="0"/>
                <a:sym typeface="Symbol" pitchFamily="18" charset="2"/>
              </a:rPr>
              <a:t>(J.J. Thomson)</a:t>
            </a:r>
          </a:p>
          <a:p>
            <a:pPr>
              <a:lnSpc>
                <a:spcPct val="90000"/>
              </a:lnSpc>
            </a:pPr>
            <a:r>
              <a:rPr lang="it-IT" sz="2600">
                <a:cs typeface="Arial" charset="0"/>
                <a:sym typeface="Symbol" pitchFamily="18" charset="2"/>
              </a:rPr>
              <a:t> p,      “      +e = –(–e)                            “</a:t>
            </a:r>
          </a:p>
          <a:p>
            <a:pPr>
              <a:lnSpc>
                <a:spcPct val="90000"/>
              </a:lnSpc>
            </a:pPr>
            <a:r>
              <a:rPr lang="it-IT" sz="2600">
                <a:cs typeface="Arial" charset="0"/>
                <a:sym typeface="Symbol" pitchFamily="18" charset="2"/>
              </a:rPr>
              <a:t>la carica è quantizzata  </a:t>
            </a:r>
            <a:r>
              <a:rPr lang="en-US" sz="2600">
                <a:cs typeface="Arial" charset="0"/>
                <a:sym typeface="Symbol" pitchFamily="18" charset="2"/>
              </a:rPr>
              <a:t>±Ne        </a:t>
            </a:r>
            <a:r>
              <a:rPr lang="en-US" sz="2600">
                <a:solidFill>
                  <a:schemeClr val="hlink"/>
                </a:solidFill>
                <a:cs typeface="Arial" charset="0"/>
                <a:sym typeface="Symbol" pitchFamily="18" charset="2"/>
              </a:rPr>
              <a:t>(R.A. Millikan)</a:t>
            </a:r>
            <a:r>
              <a:rPr lang="en-US" sz="2600">
                <a:cs typeface="Arial" charset="0"/>
                <a:sym typeface="Symbol" pitchFamily="18" charset="2"/>
              </a:rPr>
              <a:t>         con N intero (quarks a parte,                                     ±⅓ e, ±⅔ e)</a:t>
            </a:r>
          </a:p>
          <a:p>
            <a:pPr>
              <a:lnSpc>
                <a:spcPct val="90000"/>
              </a:lnSpc>
            </a:pPr>
            <a:r>
              <a:rPr lang="en-US" sz="2600">
                <a:cs typeface="Arial" charset="0"/>
                <a:sym typeface="Symbol" pitchFamily="18" charset="2"/>
              </a:rPr>
              <a:t>gli atomi sono neutri, +Ze nel          (E. Rutherford                    nucleo, </a:t>
            </a:r>
            <a:r>
              <a:rPr lang="it-IT" sz="2600">
                <a:cs typeface="Arial" charset="0"/>
                <a:sym typeface="Symbol" pitchFamily="18" charset="2"/>
              </a:rPr>
              <a:t>–Ze nella nuvola elettronica      e N. Bohr)</a:t>
            </a:r>
          </a:p>
          <a:p>
            <a:pPr>
              <a:lnSpc>
                <a:spcPct val="90000"/>
              </a:lnSpc>
            </a:pPr>
            <a:r>
              <a:rPr lang="it-IT" sz="2600">
                <a:cs typeface="Arial" charset="0"/>
                <a:sym typeface="Symbol" pitchFamily="18" charset="2"/>
              </a:rPr>
              <a:t>gli e</a:t>
            </a:r>
            <a:r>
              <a:rPr lang="it-IT" sz="2600" baseline="30000">
                <a:cs typeface="Arial" charset="0"/>
                <a:sym typeface="Symbol" pitchFamily="18" charset="2"/>
              </a:rPr>
              <a:t>– </a:t>
            </a:r>
            <a:r>
              <a:rPr lang="it-IT" sz="2600">
                <a:cs typeface="Arial" charset="0"/>
                <a:sym typeface="Symbol" pitchFamily="18" charset="2"/>
              </a:rPr>
              <a:t>interni sono ben legati,                                   quelli esterni più asportabili</a:t>
            </a:r>
            <a:endParaRPr lang="en-US" sz="2600">
              <a:cs typeface="Arial" charset="0"/>
              <a:sym typeface="Symbol" pitchFamily="18" charset="2"/>
            </a:endParaRPr>
          </a:p>
        </p:txBody>
      </p:sp>
      <p:pic>
        <p:nvPicPr>
          <p:cNvPr id="195589" name="Picture 5" descr="coul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258887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0" name="Picture 6" descr="Rutherf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267325"/>
            <a:ext cx="1220787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5724525" y="6461125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E.R.</a:t>
            </a:r>
          </a:p>
        </p:txBody>
      </p:sp>
      <p:pic>
        <p:nvPicPr>
          <p:cNvPr id="195592" name="Picture 8" descr="200px-JJ_Thom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1916113"/>
            <a:ext cx="1263650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3" name="Picture 9" descr="Robert-millika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3284538"/>
            <a:ext cx="10477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7C20-786F-4895-9234-B59E4B3C9814}" type="slidenum">
              <a:rPr lang="en-US"/>
              <a:pPr/>
              <a:t>60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Moto di cariche in campo magnetico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in </a:t>
            </a:r>
            <a:r>
              <a:rPr lang="it-IT" sz="2600" b="1"/>
              <a:t>B</a:t>
            </a:r>
            <a:r>
              <a:rPr lang="it-IT" sz="2600"/>
              <a:t>:     </a:t>
            </a:r>
            <a:r>
              <a:rPr lang="it-IT" sz="2600" b="1"/>
              <a:t>F</a:t>
            </a:r>
            <a:r>
              <a:rPr lang="it-IT" sz="2600"/>
              <a:t> sempre </a:t>
            </a:r>
            <a:r>
              <a:rPr lang="it-IT" sz="2600">
                <a:sym typeface="Symbol" pitchFamily="18" charset="2"/>
              </a:rPr>
              <a:t> </a:t>
            </a:r>
            <a:r>
              <a:rPr lang="it-IT" sz="2600" b="1">
                <a:sym typeface="Symbol" pitchFamily="18" charset="2"/>
              </a:rPr>
              <a:t>v   </a:t>
            </a:r>
            <a:r>
              <a:rPr lang="it-IT" sz="2600">
                <a:cs typeface="Arial" charset="0"/>
                <a:sym typeface="Symbol" pitchFamily="18" charset="2"/>
              </a:rPr>
              <a:t>→</a:t>
            </a:r>
            <a:r>
              <a:rPr lang="it-IT" sz="2600" b="1">
                <a:cs typeface="Arial" charset="0"/>
                <a:sym typeface="Symbol" pitchFamily="18" charset="2"/>
              </a:rPr>
              <a:t>   </a:t>
            </a:r>
            <a:r>
              <a:rPr lang="en-US" sz="2600">
                <a:latin typeface="Script MT Bold" pitchFamily="66" charset="0"/>
                <a:cs typeface="Arial" charset="0"/>
                <a:sym typeface="Symbol" pitchFamily="18" charset="2"/>
              </a:rPr>
              <a:t>L</a:t>
            </a:r>
            <a:r>
              <a:rPr lang="en-US" sz="2600" b="1">
                <a:latin typeface="Script MT Bold" pitchFamily="66" charset="0"/>
                <a:cs typeface="Arial" charset="0"/>
                <a:sym typeface="Symbol" pitchFamily="18" charset="2"/>
              </a:rPr>
              <a:t> </a:t>
            </a:r>
            <a:r>
              <a:rPr lang="en-US" sz="2600">
                <a:cs typeface="Arial" charset="0"/>
                <a:sym typeface="Symbol" pitchFamily="18" charset="2"/>
              </a:rPr>
              <a:t>= 0                                      K = ½mv</a:t>
            </a:r>
            <a:r>
              <a:rPr lang="en-US" sz="2600" baseline="30000">
                <a:cs typeface="Arial" charset="0"/>
                <a:sym typeface="Symbol" pitchFamily="18" charset="2"/>
              </a:rPr>
              <a:t>2</a:t>
            </a:r>
            <a:r>
              <a:rPr lang="en-US" sz="2600">
                <a:cs typeface="Arial" charset="0"/>
                <a:sym typeface="Symbol" pitchFamily="18" charset="2"/>
              </a:rPr>
              <a:t> = cost    |</a:t>
            </a:r>
            <a:r>
              <a:rPr lang="en-US" sz="2600" b="1">
                <a:cs typeface="Arial" charset="0"/>
                <a:sym typeface="Symbol" pitchFamily="18" charset="2"/>
              </a:rPr>
              <a:t>v</a:t>
            </a:r>
            <a:r>
              <a:rPr lang="en-US" sz="2600">
                <a:cs typeface="Arial" charset="0"/>
                <a:sym typeface="Symbol" pitchFamily="18" charset="2"/>
              </a:rPr>
              <a:t>| = cost                                       varia solo la direzione di </a:t>
            </a:r>
            <a:r>
              <a:rPr lang="en-US" sz="2600" b="1">
                <a:cs typeface="Arial" charset="0"/>
                <a:sym typeface="Symbol" pitchFamily="18" charset="2"/>
              </a:rPr>
              <a:t>v</a:t>
            </a:r>
          </a:p>
          <a:p>
            <a:r>
              <a:rPr lang="en-US" sz="2600">
                <a:cs typeface="Arial" charset="0"/>
                <a:sym typeface="Symbol" pitchFamily="18" charset="2"/>
              </a:rPr>
              <a:t>caso semplice:</a:t>
            </a:r>
            <a:r>
              <a:rPr lang="en-US" sz="2600" b="1">
                <a:cs typeface="Arial" charset="0"/>
                <a:sym typeface="Symbol" pitchFamily="18" charset="2"/>
              </a:rPr>
              <a:t> v</a:t>
            </a:r>
            <a:r>
              <a:rPr lang="en-US" sz="2600">
                <a:cs typeface="Arial" charset="0"/>
                <a:sym typeface="Symbol" pitchFamily="18" charset="2"/>
              </a:rPr>
              <a:t>  </a:t>
            </a:r>
            <a:r>
              <a:rPr lang="en-US" sz="2600" b="1">
                <a:cs typeface="Arial" charset="0"/>
                <a:sym typeface="Symbol" pitchFamily="18" charset="2"/>
              </a:rPr>
              <a:t>B</a:t>
            </a:r>
            <a:r>
              <a:rPr lang="en-US" sz="2600">
                <a:cs typeface="Arial" charset="0"/>
                <a:sym typeface="Symbol" pitchFamily="18" charset="2"/>
              </a:rPr>
              <a:t> →  orbita circolare                        (altrimenti elicoidale); dal II principio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  <a:sym typeface="Symbol" pitchFamily="18" charset="2"/>
              </a:rPr>
              <a:t>	ma = mv</a:t>
            </a:r>
            <a:r>
              <a:rPr lang="en-US" sz="2600" baseline="30000">
                <a:cs typeface="Arial" charset="0"/>
                <a:sym typeface="Symbol" pitchFamily="18" charset="2"/>
              </a:rPr>
              <a:t>2</a:t>
            </a:r>
            <a:r>
              <a:rPr lang="en-US" sz="2600">
                <a:cs typeface="Arial" charset="0"/>
                <a:sym typeface="Symbol" pitchFamily="18" charset="2"/>
              </a:rPr>
              <a:t>/r = F = qvB          (vedi p. 55)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  <a:sym typeface="Symbol" pitchFamily="18" charset="2"/>
              </a:rPr>
              <a:t>		r = mv/(qB)                                                            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  <a:sym typeface="Symbol" pitchFamily="18" charset="2"/>
              </a:rPr>
              <a:t>	è il raggio dell’orbita del moto circolare uniforme;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  <a:sym typeface="Symbol" pitchFamily="18" charset="2"/>
              </a:rPr>
              <a:t>	</a:t>
            </a:r>
            <a:r>
              <a:rPr lang="el-GR" sz="2600">
                <a:cs typeface="Arial" charset="0"/>
                <a:sym typeface="Symbol" pitchFamily="18" charset="2"/>
              </a:rPr>
              <a:t></a:t>
            </a:r>
            <a:r>
              <a:rPr lang="it-IT" sz="2600">
                <a:cs typeface="Arial" charset="0"/>
                <a:sym typeface="Symbol" pitchFamily="18" charset="2"/>
              </a:rPr>
              <a:t> = v/(2</a:t>
            </a:r>
            <a:r>
              <a:rPr lang="el-GR" sz="2600">
                <a:cs typeface="Arial" charset="0"/>
                <a:sym typeface="Symbol" pitchFamily="18" charset="2"/>
              </a:rPr>
              <a:t>π</a:t>
            </a:r>
            <a:r>
              <a:rPr lang="it-IT" sz="2600">
                <a:cs typeface="Arial" charset="0"/>
                <a:sym typeface="Symbol" pitchFamily="18" charset="2"/>
              </a:rPr>
              <a:t>r) = qB/(2</a:t>
            </a:r>
            <a:r>
              <a:rPr lang="el-GR" sz="2600">
                <a:cs typeface="Arial" charset="0"/>
                <a:sym typeface="Symbol" pitchFamily="18" charset="2"/>
              </a:rPr>
              <a:t>π</a:t>
            </a:r>
            <a:r>
              <a:rPr lang="it-IT" sz="2600">
                <a:cs typeface="Arial" charset="0"/>
                <a:sym typeface="Symbol" pitchFamily="18" charset="2"/>
              </a:rPr>
              <a:t>m)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frequenza di ciclotrone (indipendente da v e r) </a:t>
            </a:r>
            <a:endParaRPr lang="el-GR" sz="2600">
              <a:cs typeface="Arial" charset="0"/>
              <a:sym typeface="Symbol" pitchFamily="18" charset="2"/>
            </a:endParaRPr>
          </a:p>
          <a:p>
            <a:pPr>
              <a:buFontTx/>
              <a:buNone/>
            </a:pPr>
            <a:endParaRPr lang="en-US" sz="2600">
              <a:cs typeface="Arial" charset="0"/>
              <a:sym typeface="Symbol" pitchFamily="18" charset="2"/>
            </a:endParaRPr>
          </a:p>
        </p:txBody>
      </p:sp>
      <p:pic>
        <p:nvPicPr>
          <p:cNvPr id="259076" name="Picture 4" descr="img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81075"/>
            <a:ext cx="2114550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6877050" y="2133600"/>
            <a:ext cx="215900" cy="366713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50C5-8258-4DDD-9814-73B1D6B9B1BB}" type="slidenum">
              <a:rPr lang="en-US"/>
              <a:pPr/>
              <a:t>61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Momenti di forza su spire e magneti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068638"/>
            <a:ext cx="8785225" cy="2879725"/>
          </a:xfrm>
        </p:spPr>
        <p:txBody>
          <a:bodyPr/>
          <a:lstStyle/>
          <a:p>
            <a:r>
              <a:rPr lang="it-IT" sz="2500"/>
              <a:t>momento magnetico:   |m| = iab = iA         unità SI: Am</a:t>
            </a:r>
            <a:r>
              <a:rPr lang="it-IT" sz="2500" baseline="30000"/>
              <a:t>2</a:t>
            </a:r>
          </a:p>
          <a:p>
            <a:r>
              <a:rPr lang="it-IT" sz="2500"/>
              <a:t>B || alla spira:   M = Fa = iabB = mB</a:t>
            </a:r>
          </a:p>
          <a:p>
            <a:r>
              <a:rPr lang="it-IT" sz="2500"/>
              <a:t>B </a:t>
            </a:r>
            <a:r>
              <a:rPr lang="it-IT" sz="2500">
                <a:sym typeface="Symbol" pitchFamily="18" charset="2"/>
              </a:rPr>
              <a:t> spira:         M = 0</a:t>
            </a:r>
            <a:r>
              <a:rPr lang="it-IT" sz="2500"/>
              <a:t>    </a:t>
            </a:r>
            <a:r>
              <a:rPr lang="it-IT" sz="2000">
                <a:solidFill>
                  <a:schemeClr val="accent2"/>
                </a:solidFill>
              </a:rPr>
              <a:t>(equilibrio, f.</a:t>
            </a:r>
            <a:r>
              <a:rPr lang="it-IT" sz="2500">
                <a:solidFill>
                  <a:schemeClr val="accent2"/>
                </a:solidFill>
              </a:rPr>
              <a:t> </a:t>
            </a:r>
            <a:r>
              <a:rPr lang="it-IT" sz="2000">
                <a:solidFill>
                  <a:schemeClr val="accent2"/>
                </a:solidFill>
              </a:rPr>
              <a:t>tendono a deformare la spira)</a:t>
            </a:r>
          </a:p>
          <a:p>
            <a:r>
              <a:rPr lang="it-IT" sz="2500"/>
              <a:t>in generale:       </a:t>
            </a:r>
            <a:r>
              <a:rPr lang="it-IT" sz="2500" b="1"/>
              <a:t>M</a:t>
            </a:r>
            <a:r>
              <a:rPr lang="it-IT" sz="2500"/>
              <a:t> = </a:t>
            </a:r>
            <a:r>
              <a:rPr lang="it-IT" sz="2500" b="1"/>
              <a:t>m</a:t>
            </a:r>
            <a:r>
              <a:rPr lang="it-IT" sz="2500">
                <a:latin typeface="OpenSymbol" pitchFamily="2" charset="0"/>
              </a:rPr>
              <a:t>∧</a:t>
            </a:r>
            <a:r>
              <a:rPr lang="it-IT" sz="2500" b="1"/>
              <a:t>B</a:t>
            </a:r>
            <a:r>
              <a:rPr lang="it-IT" sz="2500"/>
              <a:t>                  M = mBsin</a:t>
            </a:r>
            <a:r>
              <a:rPr lang="el-GR" sz="2500">
                <a:cs typeface="Arial" charset="0"/>
              </a:rPr>
              <a:t>θ</a:t>
            </a:r>
            <a:r>
              <a:rPr lang="it-IT" sz="2500"/>
              <a:t>   </a:t>
            </a:r>
          </a:p>
          <a:p>
            <a:r>
              <a:rPr lang="it-IT" sz="2500"/>
              <a:t>bobina, N spire: m = NiA</a:t>
            </a:r>
          </a:p>
          <a:p>
            <a:r>
              <a:rPr lang="it-IT" sz="2500"/>
              <a:t>magnete: </a:t>
            </a:r>
          </a:p>
        </p:txBody>
      </p:sp>
      <p:pic>
        <p:nvPicPr>
          <p:cNvPr id="254980" name="Picture 4" descr="img1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1075"/>
            <a:ext cx="65532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1" name="Picture 5" descr="img1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05840"/>
            <a:ext cx="4562475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1258888" y="2636838"/>
            <a:ext cx="1116012" cy="4429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300"/>
              <a:t>F = ibB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4284663" y="2744788"/>
            <a:ext cx="523875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54984" name="Text Box 8"/>
          <p:cNvSpPr txBox="1">
            <a:spLocks noChangeArrowheads="1"/>
          </p:cNvSpPr>
          <p:nvPr/>
        </p:nvSpPr>
        <p:spPr bwMode="auto">
          <a:xfrm>
            <a:off x="2517775" y="5445125"/>
            <a:ext cx="184150" cy="2444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5683-E0DC-4F5C-A629-0615B2FE4AC4}" type="slidenum">
              <a:rPr lang="en-US"/>
              <a:pPr/>
              <a:t>62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Teorema di Gauss per </a:t>
            </a:r>
            <a:r>
              <a:rPr lang="it-IT" b="1"/>
              <a:t>B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1075"/>
            <a:ext cx="8856984" cy="5184775"/>
          </a:xfrm>
        </p:spPr>
        <p:txBody>
          <a:bodyPr/>
          <a:lstStyle/>
          <a:p>
            <a:r>
              <a:rPr lang="it-IT" sz="2300" dirty="0"/>
              <a:t>un magnete permanente può essere considerato come un insieme di spire (moti orbitali di e</a:t>
            </a:r>
            <a:r>
              <a:rPr lang="it-IT" sz="2300" baseline="30000" dirty="0">
                <a:cs typeface="Arial" charset="0"/>
              </a:rPr>
              <a:t>– </a:t>
            </a:r>
            <a:r>
              <a:rPr lang="it-IT" sz="2300" dirty="0">
                <a:cs typeface="Arial" charset="0"/>
              </a:rPr>
              <a:t>spaiati, spin): dividendolo                    otteniamo due magneti → in natura non                                   si trovano poli magnetici isolati</a:t>
            </a:r>
          </a:p>
          <a:p>
            <a:r>
              <a:rPr lang="it-IT" sz="2300" dirty="0">
                <a:cs typeface="Arial" charset="0"/>
              </a:rPr>
              <a:t>→ le linee di </a:t>
            </a:r>
            <a:r>
              <a:rPr lang="it-IT" sz="2300" b="1" dirty="0">
                <a:cs typeface="Arial" charset="0"/>
              </a:rPr>
              <a:t>B</a:t>
            </a:r>
            <a:r>
              <a:rPr lang="it-IT" sz="2300" dirty="0">
                <a:cs typeface="Arial" charset="0"/>
              </a:rPr>
              <a:t> sono linee chiuse, non                                      ci sono ‘cariche’ sorgenti (come nel caso di </a:t>
            </a:r>
            <a:r>
              <a:rPr lang="it-IT" sz="2300" b="1" dirty="0">
                <a:cs typeface="Arial" charset="0"/>
              </a:rPr>
              <a:t>E</a:t>
            </a:r>
            <a:r>
              <a:rPr lang="it-IT" sz="2300" dirty="0">
                <a:cs typeface="Arial" charset="0"/>
              </a:rPr>
              <a:t>): </a:t>
            </a:r>
            <a:r>
              <a:rPr lang="el-GR" sz="2300" dirty="0">
                <a:solidFill>
                  <a:srgbClr val="FF0000"/>
                </a:solidFill>
                <a:cs typeface="Arial" charset="0"/>
              </a:rPr>
              <a:t>Φ</a:t>
            </a:r>
            <a:r>
              <a:rPr lang="it-IT" sz="2300" dirty="0">
                <a:solidFill>
                  <a:srgbClr val="FF0000"/>
                </a:solidFill>
                <a:cs typeface="Arial" charset="0"/>
              </a:rPr>
              <a:t>(B) attraverso </a:t>
            </a:r>
            <a:r>
              <a:rPr lang="it-IT" sz="2300" dirty="0" smtClean="0">
                <a:solidFill>
                  <a:srgbClr val="FF0000"/>
                </a:solidFill>
                <a:cs typeface="Arial" charset="0"/>
              </a:rPr>
              <a:t>    V superficie                                                                             </a:t>
            </a:r>
            <a:r>
              <a:rPr lang="it-IT" sz="2300" dirty="0">
                <a:solidFill>
                  <a:srgbClr val="FF0000"/>
                </a:solidFill>
                <a:cs typeface="Arial" charset="0"/>
              </a:rPr>
              <a:t>chiusa è                                                                                    sempre                                                                                          uguale a 0  </a:t>
            </a:r>
            <a:r>
              <a:rPr lang="it-IT" sz="2300" dirty="0" smtClean="0">
                <a:solidFill>
                  <a:srgbClr val="FF0000"/>
                </a:solidFill>
                <a:cs typeface="Arial" charset="0"/>
              </a:rPr>
              <a:t>                                                                      </a:t>
            </a:r>
            <a:r>
              <a:rPr lang="it-IT" sz="2300" dirty="0">
                <a:solidFill>
                  <a:srgbClr val="008000"/>
                </a:solidFill>
                <a:cs typeface="Arial" charset="0"/>
              </a:rPr>
              <a:t>(teorema                                                                                             di Gauss                                                                                                  per </a:t>
            </a:r>
            <a:r>
              <a:rPr lang="it-IT" sz="2300" b="1" dirty="0">
                <a:solidFill>
                  <a:srgbClr val="008000"/>
                </a:solidFill>
                <a:cs typeface="Arial" charset="0"/>
              </a:rPr>
              <a:t>B</a:t>
            </a:r>
            <a:r>
              <a:rPr lang="it-IT" sz="2300" dirty="0">
                <a:solidFill>
                  <a:srgbClr val="008000"/>
                </a:solidFill>
                <a:cs typeface="Arial" charset="0"/>
              </a:rPr>
              <a:t>)</a:t>
            </a:r>
            <a:endParaRPr lang="el-GR" sz="2300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262148" name="Picture 4" descr="img1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73238"/>
            <a:ext cx="2609850" cy="11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49" name="Picture 5" descr="img1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284538"/>
            <a:ext cx="6624638" cy="30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539552" y="3348000"/>
            <a:ext cx="180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AACA-B918-4E3F-851A-EAAAE636CFEF}" type="slidenum">
              <a:rPr lang="en-US"/>
              <a:pPr/>
              <a:t>63</a:t>
            </a:fld>
            <a:endParaRPr lang="en-US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Teorema di Ampère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81063"/>
            <a:ext cx="8640960" cy="5184775"/>
          </a:xfrm>
        </p:spPr>
        <p:txBody>
          <a:bodyPr/>
          <a:lstStyle/>
          <a:p>
            <a:r>
              <a:rPr lang="it-IT" sz="2600" dirty="0"/>
              <a:t>B origina da una corrente </a:t>
            </a:r>
            <a:r>
              <a:rPr lang="it-IT" sz="2600" dirty="0">
                <a:cs typeface="Arial" charset="0"/>
              </a:rPr>
              <a:t>→ legge o teorema di </a:t>
            </a:r>
            <a:r>
              <a:rPr lang="it-IT" sz="2600" dirty="0" err="1" smtClean="0">
                <a:cs typeface="Arial" charset="0"/>
              </a:rPr>
              <a:t>Ampère</a:t>
            </a:r>
            <a:r>
              <a:rPr lang="it-IT" sz="2600" dirty="0" smtClean="0">
                <a:cs typeface="Arial" charset="0"/>
              </a:rPr>
              <a:t> (o della circuitazione)</a:t>
            </a:r>
            <a:endParaRPr lang="it-IT" sz="2600" dirty="0"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el-GR" sz="2600" dirty="0">
                <a:cs typeface="Arial" charset="0"/>
              </a:rPr>
              <a:t>Σ</a:t>
            </a:r>
            <a:r>
              <a:rPr lang="it-IT" sz="2600" baseline="-25000" dirty="0" err="1">
                <a:cs typeface="Arial" charset="0"/>
              </a:rPr>
              <a:t>l.c.</a:t>
            </a:r>
            <a:r>
              <a:rPr lang="it-IT" sz="2600" dirty="0" err="1">
                <a:cs typeface="Arial" charset="0"/>
              </a:rPr>
              <a:t>B</a:t>
            </a:r>
            <a:r>
              <a:rPr lang="it-IT" sz="2600" baseline="-25000" dirty="0" err="1">
                <a:cs typeface="Arial" charset="0"/>
              </a:rPr>
              <a:t>t</a:t>
            </a:r>
            <a:r>
              <a:rPr lang="el-GR" sz="2600" dirty="0">
                <a:cs typeface="Arial" charset="0"/>
              </a:rPr>
              <a:t>Δ</a:t>
            </a:r>
            <a:r>
              <a:rPr lang="el-GR" sz="2600" dirty="0">
                <a:latin typeface="OpenSymbol" pitchFamily="2" charset="0"/>
                <a:cs typeface="Arial" charset="0"/>
              </a:rPr>
              <a:t>ℓ</a:t>
            </a:r>
            <a:r>
              <a:rPr lang="it-IT" sz="2600" dirty="0">
                <a:cs typeface="Arial" charset="0"/>
              </a:rPr>
              <a:t> = </a:t>
            </a:r>
            <a:r>
              <a:rPr lang="el-GR" sz="2600" dirty="0">
                <a:cs typeface="Arial" charset="0"/>
              </a:rPr>
              <a:t>μ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i</a:t>
            </a:r>
            <a:r>
              <a:rPr lang="it-IT" sz="2600" baseline="-25000" dirty="0">
                <a:cs typeface="Arial" charset="0"/>
              </a:rPr>
              <a:t>tot</a:t>
            </a:r>
            <a:r>
              <a:rPr lang="it-IT" sz="2600" dirty="0">
                <a:cs typeface="Arial" charset="0"/>
              </a:rPr>
              <a:t>        </a:t>
            </a:r>
            <a:r>
              <a:rPr lang="it-IT" sz="2600" dirty="0">
                <a:latin typeface="OpenSymbol" pitchFamily="2" charset="0"/>
                <a:cs typeface="Arial" charset="0"/>
              </a:rPr>
              <a:t> (∫</a:t>
            </a:r>
            <a:r>
              <a:rPr lang="it-IT" sz="2600" b="1" dirty="0">
                <a:cs typeface="Arial" charset="0"/>
              </a:rPr>
              <a:t>B</a:t>
            </a:r>
            <a:r>
              <a:rPr lang="en-US" sz="2600" dirty="0">
                <a:latin typeface="OpenSymbol" pitchFamily="2" charset="0"/>
                <a:cs typeface="Arial" charset="0"/>
              </a:rPr>
              <a:t>×</a:t>
            </a:r>
            <a:r>
              <a:rPr lang="en-US" sz="2600" dirty="0">
                <a:cs typeface="Arial" charset="0"/>
              </a:rPr>
              <a:t>d</a:t>
            </a:r>
            <a:r>
              <a:rPr lang="en-US" sz="2600" b="1" dirty="0">
                <a:latin typeface="OpenSymbol" pitchFamily="2" charset="0"/>
                <a:cs typeface="Arial" charset="0"/>
              </a:rPr>
              <a:t>ℓ</a:t>
            </a:r>
            <a:r>
              <a:rPr lang="en-US" sz="2600" dirty="0">
                <a:cs typeface="Arial" charset="0"/>
              </a:rPr>
              <a:t> = </a:t>
            </a:r>
            <a:r>
              <a:rPr lang="el-GR" sz="2600" dirty="0">
                <a:cs typeface="Arial" charset="0"/>
              </a:rPr>
              <a:t>μ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i</a:t>
            </a:r>
            <a:r>
              <a:rPr lang="it-IT" sz="2600" baseline="-25000" dirty="0">
                <a:cs typeface="Arial" charset="0"/>
              </a:rPr>
              <a:t>tot</a:t>
            </a:r>
            <a:r>
              <a:rPr lang="it-IT" sz="2600" dirty="0">
                <a:cs typeface="Arial" charset="0"/>
              </a:rPr>
              <a:t>)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somma (integrale) di </a:t>
            </a:r>
            <a:r>
              <a:rPr lang="it-IT" sz="2600" dirty="0" err="1">
                <a:cs typeface="Arial" charset="0"/>
              </a:rPr>
              <a:t>B</a:t>
            </a:r>
            <a:r>
              <a:rPr lang="it-IT" sz="2600" baseline="-25000" dirty="0" err="1">
                <a:cs typeface="Arial" charset="0"/>
              </a:rPr>
              <a:t>t</a:t>
            </a:r>
            <a:r>
              <a:rPr lang="it-IT" sz="2600" dirty="0">
                <a:cs typeface="Arial" charset="0"/>
              </a:rPr>
              <a:t> su una linea                            chiusa, </a:t>
            </a:r>
            <a:r>
              <a:rPr lang="it-IT" sz="2600" dirty="0" err="1">
                <a:cs typeface="Arial" charset="0"/>
              </a:rPr>
              <a:t>i</a:t>
            </a:r>
            <a:r>
              <a:rPr lang="it-IT" sz="2600" baseline="-25000" dirty="0" err="1">
                <a:cs typeface="Arial" charset="0"/>
              </a:rPr>
              <a:t>tot</a:t>
            </a:r>
            <a:r>
              <a:rPr lang="it-IT" sz="2600" dirty="0">
                <a:cs typeface="Arial" charset="0"/>
              </a:rPr>
              <a:t> somma correnti concatenate con l.c.: permette di trovare B se il problema è </a:t>
            </a:r>
            <a:r>
              <a:rPr lang="it-IT" sz="2600" dirty="0" smtClean="0">
                <a:cs typeface="Arial" charset="0"/>
              </a:rPr>
              <a:t>simmetrico     NB circuitazione </a:t>
            </a:r>
            <a:r>
              <a:rPr lang="it-IT" sz="2600" dirty="0" smtClean="0">
                <a:latin typeface="Arial"/>
                <a:cs typeface="Arial"/>
              </a:rPr>
              <a:t>≠ 0 implica che B non è conservativo (Meccanica p. 94)</a:t>
            </a:r>
            <a:endParaRPr lang="it-IT" sz="2600" dirty="0">
              <a:cs typeface="Arial" charset="0"/>
            </a:endParaRPr>
          </a:p>
          <a:p>
            <a:r>
              <a:rPr lang="it-IT" sz="2600" dirty="0">
                <a:solidFill>
                  <a:srgbClr val="CC0000"/>
                </a:solidFill>
                <a:cs typeface="Arial" charset="0"/>
              </a:rPr>
              <a:t>es. 1 filo rettilineo</a:t>
            </a:r>
            <a:r>
              <a:rPr lang="it-IT" sz="2600" dirty="0">
                <a:cs typeface="Arial" charset="0"/>
              </a:rPr>
              <a:t>: sappiamo che le linee di B sono chiuse → per simmetria circonferenze B(r) = </a:t>
            </a:r>
            <a:r>
              <a:rPr lang="it-IT" sz="2600" dirty="0" err="1">
                <a:cs typeface="Arial" charset="0"/>
              </a:rPr>
              <a:t>B</a:t>
            </a:r>
            <a:r>
              <a:rPr lang="it-IT" sz="2600" baseline="-25000" dirty="0" err="1">
                <a:cs typeface="Arial" charset="0"/>
              </a:rPr>
              <a:t>t</a:t>
            </a:r>
            <a:r>
              <a:rPr lang="it-IT" sz="2600" baseline="-25000" dirty="0">
                <a:cs typeface="Arial" charset="0"/>
              </a:rPr>
              <a:t> </a:t>
            </a:r>
            <a:r>
              <a:rPr lang="it-IT" sz="2600" dirty="0">
                <a:cs typeface="Arial" charset="0"/>
              </a:rPr>
              <a:t>=</a:t>
            </a:r>
            <a:r>
              <a:rPr lang="it-IT" sz="2600" baseline="-25000" dirty="0">
                <a:cs typeface="Arial" charset="0"/>
              </a:rPr>
              <a:t> </a:t>
            </a:r>
            <a:r>
              <a:rPr lang="it-IT" sz="2600" dirty="0" err="1">
                <a:cs typeface="Arial" charset="0"/>
              </a:rPr>
              <a:t>cost</a:t>
            </a:r>
            <a:r>
              <a:rPr lang="it-IT" sz="2600" dirty="0">
                <a:cs typeface="Arial" charset="0"/>
              </a:rPr>
              <a:t>,   </a:t>
            </a:r>
            <a:r>
              <a:rPr lang="el-GR" sz="2600" dirty="0">
                <a:cs typeface="Arial" charset="0"/>
              </a:rPr>
              <a:t>Σ</a:t>
            </a:r>
            <a:r>
              <a:rPr lang="it-IT" sz="2600" baseline="-25000" dirty="0" err="1">
                <a:cs typeface="Arial" charset="0"/>
              </a:rPr>
              <a:t>i</a:t>
            </a:r>
            <a:r>
              <a:rPr lang="it-IT" sz="2600" dirty="0" err="1">
                <a:cs typeface="Arial" charset="0"/>
              </a:rPr>
              <a:t>B</a:t>
            </a:r>
            <a:r>
              <a:rPr lang="it-IT" sz="2600" baseline="-25000" dirty="0" err="1">
                <a:cs typeface="Arial" charset="0"/>
              </a:rPr>
              <a:t>t</a:t>
            </a:r>
            <a:r>
              <a:rPr lang="el-GR" sz="2600" dirty="0">
                <a:cs typeface="Arial" charset="0"/>
              </a:rPr>
              <a:t>Δ</a:t>
            </a:r>
            <a:r>
              <a:rPr lang="el-GR" sz="2600" dirty="0">
                <a:latin typeface="OpenSymbol" pitchFamily="2" charset="0"/>
                <a:cs typeface="Arial" charset="0"/>
              </a:rPr>
              <a:t>ℓ</a:t>
            </a:r>
            <a:r>
              <a:rPr lang="it-IT" sz="2600" baseline="-25000" dirty="0">
                <a:cs typeface="Arial" charset="0"/>
              </a:rPr>
              <a:t>i</a:t>
            </a:r>
            <a:r>
              <a:rPr lang="it-IT" sz="2600" dirty="0">
                <a:cs typeface="Arial" charset="0"/>
              </a:rPr>
              <a:t> = </a:t>
            </a:r>
            <a:r>
              <a:rPr lang="it-IT" sz="2600" dirty="0" err="1">
                <a:cs typeface="Arial" charset="0"/>
              </a:rPr>
              <a:t>B</a:t>
            </a:r>
            <a:r>
              <a:rPr lang="it-IT" sz="2600" baseline="-25000" dirty="0" err="1">
                <a:cs typeface="Arial" charset="0"/>
              </a:rPr>
              <a:t>t</a:t>
            </a:r>
            <a:r>
              <a:rPr lang="el-GR" sz="2600" dirty="0">
                <a:cs typeface="Arial" charset="0"/>
              </a:rPr>
              <a:t>Σ</a:t>
            </a:r>
            <a:r>
              <a:rPr lang="it-IT" sz="2600" baseline="-25000" dirty="0">
                <a:cs typeface="Arial" charset="0"/>
              </a:rPr>
              <a:t>i</a:t>
            </a:r>
            <a:r>
              <a:rPr lang="el-GR" sz="2600" dirty="0">
                <a:cs typeface="Arial" charset="0"/>
              </a:rPr>
              <a:t>Δ</a:t>
            </a:r>
            <a:r>
              <a:rPr lang="el-GR" sz="2600" dirty="0">
                <a:latin typeface="OpenSymbol" pitchFamily="2" charset="0"/>
                <a:cs typeface="Arial" charset="0"/>
              </a:rPr>
              <a:t>ℓ</a:t>
            </a:r>
            <a:r>
              <a:rPr lang="it-IT" sz="2600" baseline="-25000" dirty="0">
                <a:cs typeface="Arial" charset="0"/>
              </a:rPr>
              <a:t>i</a:t>
            </a:r>
            <a:r>
              <a:rPr lang="it-IT" sz="2600" dirty="0">
                <a:cs typeface="Arial" charset="0"/>
              </a:rPr>
              <a:t> = B</a:t>
            </a:r>
            <a:r>
              <a:rPr lang="it-IT" sz="2600" baseline="-25000" dirty="0">
                <a:cs typeface="Arial" charset="0"/>
              </a:rPr>
              <a:t>t</a:t>
            </a:r>
            <a:r>
              <a:rPr lang="it-IT" sz="2600" dirty="0">
                <a:cs typeface="Arial" charset="0"/>
              </a:rPr>
              <a:t>2</a:t>
            </a:r>
            <a:r>
              <a:rPr lang="el-GR" sz="2600" dirty="0">
                <a:cs typeface="Arial" charset="0"/>
              </a:rPr>
              <a:t>π</a:t>
            </a:r>
            <a:r>
              <a:rPr lang="it-IT" sz="2600" dirty="0">
                <a:cs typeface="Arial" charset="0"/>
              </a:rPr>
              <a:t>r = </a:t>
            </a:r>
            <a:r>
              <a:rPr lang="el-GR" sz="2600" dirty="0">
                <a:cs typeface="Arial" charset="0"/>
              </a:rPr>
              <a:t>μ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i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→  B(r) = (</a:t>
            </a:r>
            <a:r>
              <a:rPr lang="el-GR" sz="2600" dirty="0">
                <a:cs typeface="Arial" charset="0"/>
              </a:rPr>
              <a:t>μ</a:t>
            </a:r>
            <a:r>
              <a:rPr lang="it-IT" sz="2600" baseline="-25000" dirty="0">
                <a:cs typeface="Arial" charset="0"/>
              </a:rPr>
              <a:t>0</a:t>
            </a:r>
            <a:r>
              <a:rPr lang="it-IT" sz="2600" dirty="0">
                <a:cs typeface="Arial" charset="0"/>
              </a:rPr>
              <a:t>/2</a:t>
            </a:r>
            <a:r>
              <a:rPr lang="el-GR" sz="2600" dirty="0">
                <a:cs typeface="Arial" charset="0"/>
              </a:rPr>
              <a:t>π</a:t>
            </a:r>
            <a:r>
              <a:rPr lang="it-IT" sz="2600" dirty="0">
                <a:cs typeface="Arial" charset="0"/>
              </a:rPr>
              <a:t>) i/r 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e si ritrova la legge di Biot-</a:t>
            </a:r>
            <a:r>
              <a:rPr lang="it-IT" sz="2600" dirty="0" err="1">
                <a:cs typeface="Arial" charset="0"/>
              </a:rPr>
              <a:t>Savart</a:t>
            </a:r>
            <a:endParaRPr lang="el-GR" sz="2600" dirty="0">
              <a:cs typeface="Arial" charset="0"/>
            </a:endParaRPr>
          </a:p>
        </p:txBody>
      </p:sp>
      <p:pic>
        <p:nvPicPr>
          <p:cNvPr id="263173" name="Picture 5" descr="img1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17446"/>
            <a:ext cx="2114550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74" name="Picture 6" descr="img1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29200"/>
            <a:ext cx="1971675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3816000" y="17820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7F1C-BBE2-4AA5-A2AB-E0982C0498DA}" type="slidenum">
              <a:rPr lang="en-US"/>
              <a:pPr/>
              <a:t>64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Solenoide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5545137" cy="5400675"/>
          </a:xfrm>
        </p:spPr>
        <p:txBody>
          <a:bodyPr/>
          <a:lstStyle/>
          <a:p>
            <a:r>
              <a:rPr lang="it-IT" sz="2600">
                <a:solidFill>
                  <a:srgbClr val="CC0000"/>
                </a:solidFill>
              </a:rPr>
              <a:t>es. 2 solenoide</a:t>
            </a:r>
            <a:r>
              <a:rPr lang="it-IT" sz="2600"/>
              <a:t>: se è abbastanza lungo, B sarà || all’asse all’interno e debole all’esterno</a:t>
            </a:r>
          </a:p>
          <a:p>
            <a:r>
              <a:rPr lang="it-IT" sz="2600"/>
              <a:t>l.c.: un rettangolo di lati a,b; </a:t>
            </a:r>
            <a:r>
              <a:rPr lang="it-IT" sz="2600" b="1"/>
              <a:t>B</a:t>
            </a:r>
            <a:r>
              <a:rPr lang="it-IT" sz="2600"/>
              <a:t> è sempre </a:t>
            </a:r>
            <a:r>
              <a:rPr lang="it-IT" sz="2600">
                <a:sym typeface="Symbol" pitchFamily="18" charset="2"/>
              </a:rPr>
              <a:t> ai lati a, se a </a:t>
            </a:r>
            <a:r>
              <a:rPr lang="it-IT" sz="2600">
                <a:cs typeface="Arial" charset="0"/>
                <a:sym typeface="Symbol" pitchFamily="18" charset="2"/>
              </a:rPr>
              <a:t>→ </a:t>
            </a:r>
            <a:r>
              <a:rPr lang="it-IT" sz="2600"/>
              <a:t> rimane solo il contributo bB all’interno, il resto è zero</a:t>
            </a:r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el-GR" sz="2600">
                <a:cs typeface="Arial" charset="0"/>
              </a:rPr>
              <a:t>Σ</a:t>
            </a:r>
            <a:r>
              <a:rPr lang="it-IT" sz="2600" baseline="-25000">
                <a:cs typeface="Arial" charset="0"/>
              </a:rPr>
              <a:t>i</a:t>
            </a:r>
            <a:r>
              <a:rPr lang="it-IT" sz="2600">
                <a:cs typeface="Arial" charset="0"/>
              </a:rPr>
              <a:t>B</a:t>
            </a:r>
            <a:r>
              <a:rPr lang="it-IT" sz="2600" baseline="-25000">
                <a:cs typeface="Arial" charset="0"/>
              </a:rPr>
              <a:t>t</a:t>
            </a:r>
            <a:r>
              <a:rPr lang="el-GR" sz="2600">
                <a:cs typeface="Arial" charset="0"/>
              </a:rPr>
              <a:t>Δ</a:t>
            </a:r>
            <a:r>
              <a:rPr lang="el-GR" sz="2600">
                <a:latin typeface="OpenSymbol" pitchFamily="2" charset="0"/>
                <a:cs typeface="Arial" charset="0"/>
              </a:rPr>
              <a:t>ℓ</a:t>
            </a:r>
            <a:r>
              <a:rPr lang="it-IT" sz="2600" baseline="-25000">
                <a:cs typeface="Arial" charset="0"/>
              </a:rPr>
              <a:t>i</a:t>
            </a:r>
            <a:r>
              <a:rPr lang="it-IT" sz="2600">
                <a:cs typeface="Arial" charset="0"/>
              </a:rPr>
              <a:t> = bB + 0 = </a:t>
            </a:r>
            <a:r>
              <a:rPr lang="el-GR" sz="2600">
                <a:cs typeface="Arial" charset="0"/>
              </a:rPr>
              <a:t>μ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Nbi/</a:t>
            </a:r>
            <a:r>
              <a:rPr lang="it-IT" sz="2600">
                <a:latin typeface="OpenSymbol" pitchFamily="2" charset="0"/>
                <a:cs typeface="Arial" charset="0"/>
              </a:rPr>
              <a:t>ℓ</a:t>
            </a:r>
          </a:p>
          <a:p>
            <a:pPr>
              <a:buFontTx/>
              <a:buNone/>
            </a:pPr>
            <a:r>
              <a:rPr lang="it-IT" sz="2600">
                <a:latin typeface="OpenSymbol" pitchFamily="2" charset="0"/>
                <a:cs typeface="Arial" charset="0"/>
              </a:rPr>
              <a:t>	</a:t>
            </a:r>
            <a:r>
              <a:rPr lang="it-IT" sz="2600">
                <a:cs typeface="Arial" charset="0"/>
              </a:rPr>
              <a:t>B = </a:t>
            </a:r>
            <a:r>
              <a:rPr lang="el-GR" sz="2600">
                <a:cs typeface="Arial" charset="0"/>
              </a:rPr>
              <a:t>μ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Ni/</a:t>
            </a:r>
            <a:r>
              <a:rPr lang="it-IT" sz="2600">
                <a:latin typeface="OpenSymbol" pitchFamily="2" charset="0"/>
                <a:cs typeface="Arial" charset="0"/>
              </a:rPr>
              <a:t>ℓ     </a:t>
            </a:r>
            <a:r>
              <a:rPr lang="it-IT" sz="2200">
                <a:cs typeface="Arial" charset="0"/>
              </a:rPr>
              <a:t>solenoide</a:t>
            </a:r>
            <a:r>
              <a:rPr lang="it-IT" sz="260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dove N è il numero di spire e </a:t>
            </a:r>
            <a:r>
              <a:rPr lang="it-IT" sz="2600">
                <a:latin typeface="OpenSymbol" pitchFamily="2" charset="0"/>
                <a:cs typeface="Arial" charset="0"/>
              </a:rPr>
              <a:t>ℓ </a:t>
            </a:r>
            <a:r>
              <a:rPr lang="it-IT" sz="2600">
                <a:cs typeface="Arial" charset="0"/>
              </a:rPr>
              <a:t>la lunghezza del solenoide (</a:t>
            </a:r>
            <a:r>
              <a:rPr lang="it-IT" sz="2600" b="1">
                <a:cs typeface="Arial" charset="0"/>
              </a:rPr>
              <a:t>B</a:t>
            </a:r>
            <a:r>
              <a:rPr lang="it-IT" sz="2600">
                <a:cs typeface="Arial" charset="0"/>
              </a:rPr>
              <a:t> risulta uniforme all’interno, lontano dagli estremi)</a:t>
            </a:r>
            <a:r>
              <a:rPr lang="it-IT" sz="2600">
                <a:latin typeface="OpenSymbol" pitchFamily="2" charset="0"/>
                <a:cs typeface="Arial" charset="0"/>
              </a:rPr>
              <a:t> </a:t>
            </a:r>
          </a:p>
        </p:txBody>
      </p:sp>
      <p:pic>
        <p:nvPicPr>
          <p:cNvPr id="264196" name="Picture 4" descr="img1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052513"/>
            <a:ext cx="2908300" cy="18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197" name="Picture 5" descr="img1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57563"/>
            <a:ext cx="3051175" cy="20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7956550" y="5084763"/>
            <a:ext cx="654050" cy="3667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/>
              <a:t>zero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539750" y="4365625"/>
            <a:ext cx="1608138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400"/>
          </a:p>
        </p:txBody>
      </p:sp>
      <p:sp>
        <p:nvSpPr>
          <p:cNvPr id="264200" name="Line 8"/>
          <p:cNvSpPr>
            <a:spLocks noChangeShapeType="1"/>
          </p:cNvSpPr>
          <p:nvPr/>
        </p:nvSpPr>
        <p:spPr bwMode="auto">
          <a:xfrm>
            <a:off x="8604250" y="4652963"/>
            <a:ext cx="288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C44C-43C3-402A-A554-1648304B8562}" type="slidenum">
              <a:rPr lang="en-US"/>
              <a:pPr/>
              <a:t>65</a:t>
            </a:fld>
            <a:endParaRPr lang="en-US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Proprietà magnetiche dei materiali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640762" cy="5327650"/>
          </a:xfrm>
        </p:spPr>
        <p:txBody>
          <a:bodyPr/>
          <a:lstStyle/>
          <a:p>
            <a:r>
              <a:rPr lang="it-IT" sz="2400">
                <a:solidFill>
                  <a:srgbClr val="008000"/>
                </a:solidFill>
              </a:rPr>
              <a:t>diamagnetismo, </a:t>
            </a:r>
            <a:r>
              <a:rPr lang="it-IT" sz="2400" b="1">
                <a:solidFill>
                  <a:srgbClr val="008000"/>
                </a:solidFill>
              </a:rPr>
              <a:t>m</a:t>
            </a:r>
            <a:r>
              <a:rPr lang="it-IT" sz="2400">
                <a:solidFill>
                  <a:srgbClr val="008000"/>
                </a:solidFill>
              </a:rPr>
              <a:t>                                                        indotto opposto a </a:t>
            </a:r>
            <a:r>
              <a:rPr lang="it-IT" sz="2400" b="1">
                <a:solidFill>
                  <a:srgbClr val="008000"/>
                </a:solidFill>
              </a:rPr>
              <a:t>B</a:t>
            </a:r>
            <a:r>
              <a:rPr lang="it-IT" sz="2400">
                <a:solidFill>
                  <a:srgbClr val="008000"/>
                </a:solidFill>
              </a:rPr>
              <a:t>                                                          (sempre presente,                                                              piccolo)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it-IT" sz="2400"/>
              <a:t>B = B</a:t>
            </a:r>
            <a:r>
              <a:rPr lang="it-IT" sz="2400" baseline="-25000"/>
              <a:t>0</a:t>
            </a:r>
            <a:r>
              <a:rPr lang="it-IT" sz="2400"/>
              <a:t>(1+</a:t>
            </a:r>
            <a:r>
              <a:rPr lang="el-GR" sz="2400">
                <a:cs typeface="Arial" charset="0"/>
              </a:rPr>
              <a:t>χ</a:t>
            </a:r>
            <a:r>
              <a:rPr lang="it-IT" sz="2400" baseline="-25000"/>
              <a:t>m</a:t>
            </a:r>
            <a:r>
              <a:rPr lang="it-IT" sz="2400"/>
              <a:t>) = </a:t>
            </a:r>
            <a:r>
              <a:rPr lang="el-GR" sz="2400">
                <a:cs typeface="Arial" charset="0"/>
              </a:rPr>
              <a:t>μ</a:t>
            </a:r>
            <a:r>
              <a:rPr lang="it-IT" sz="2400" baseline="-25000">
                <a:cs typeface="Arial" charset="0"/>
              </a:rPr>
              <a:t>r</a:t>
            </a:r>
            <a:r>
              <a:rPr lang="it-IT" sz="2400">
                <a:cs typeface="Arial" charset="0"/>
              </a:rPr>
              <a:t>B</a:t>
            </a:r>
            <a:r>
              <a:rPr lang="it-IT" sz="2400" baseline="-25000">
                <a:cs typeface="Arial" charset="0"/>
              </a:rPr>
              <a:t>0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con B</a:t>
            </a:r>
            <a:r>
              <a:rPr lang="it-IT" sz="2400" baseline="-25000">
                <a:cs typeface="Arial" charset="0"/>
              </a:rPr>
              <a:t>0</a:t>
            </a:r>
            <a:r>
              <a:rPr lang="it-IT" sz="2400">
                <a:cs typeface="Arial" charset="0"/>
              </a:rPr>
              <a:t> nel vuoto; </a:t>
            </a:r>
            <a:r>
              <a:rPr lang="el-GR" sz="2400">
                <a:cs typeface="Arial" charset="0"/>
              </a:rPr>
              <a:t>χ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</a:t>
            </a:r>
            <a:r>
              <a:rPr lang="en-US" sz="2400">
                <a:cs typeface="Arial" charset="0"/>
              </a:rPr>
              <a:t>~ –10</a:t>
            </a:r>
            <a:r>
              <a:rPr lang="en-US" sz="2400" baseline="30000">
                <a:cs typeface="Arial" charset="0"/>
              </a:rPr>
              <a:t>-5</a:t>
            </a:r>
            <a:r>
              <a:rPr lang="en-US" sz="2400">
                <a:cs typeface="Arial" charset="0"/>
              </a:rPr>
              <a:t> (metalli) –10</a:t>
            </a:r>
            <a:r>
              <a:rPr lang="en-US" sz="2400" baseline="30000">
                <a:cs typeface="Arial" charset="0"/>
              </a:rPr>
              <a:t>-8</a:t>
            </a:r>
            <a:r>
              <a:rPr lang="en-US" sz="2400">
                <a:latin typeface="OpenSymbol" pitchFamily="2" charset="0"/>
                <a:cs typeface="Arial" charset="0"/>
              </a:rPr>
              <a:t>÷–</a:t>
            </a:r>
            <a:r>
              <a:rPr lang="en-US" sz="2400">
                <a:cs typeface="Arial" charset="0"/>
              </a:rPr>
              <a:t>10</a:t>
            </a:r>
            <a:r>
              <a:rPr lang="en-US" sz="2400" baseline="30000">
                <a:cs typeface="Arial" charset="0"/>
              </a:rPr>
              <a:t>-9</a:t>
            </a:r>
            <a:r>
              <a:rPr lang="en-US" sz="2400">
                <a:cs typeface="Arial" charset="0"/>
              </a:rPr>
              <a:t>(gas) è la suscettività magnetica, </a:t>
            </a:r>
            <a:r>
              <a:rPr lang="el-GR" sz="2400">
                <a:cs typeface="Arial" charset="0"/>
              </a:rPr>
              <a:t>μ</a:t>
            </a:r>
            <a:r>
              <a:rPr lang="it-IT" sz="2400" baseline="-25000">
                <a:cs typeface="Arial" charset="0"/>
              </a:rPr>
              <a:t>r</a:t>
            </a:r>
            <a:r>
              <a:rPr lang="it-IT" sz="2400">
                <a:cs typeface="Arial" charset="0"/>
              </a:rPr>
              <a:t> la permeabilità magn. relativa</a:t>
            </a:r>
          </a:p>
          <a:p>
            <a:r>
              <a:rPr lang="it-IT" sz="2400">
                <a:cs typeface="Arial" charset="0"/>
              </a:rPr>
              <a:t>paramagnetismo, ferromagnetismo (materiali con </a:t>
            </a:r>
            <a:r>
              <a:rPr lang="it-IT" sz="2400" b="1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permanenti, e</a:t>
            </a:r>
            <a:r>
              <a:rPr lang="it-IT" sz="2400" baseline="30000">
                <a:cs typeface="Arial" charset="0"/>
              </a:rPr>
              <a:t>–</a:t>
            </a:r>
            <a:r>
              <a:rPr lang="it-IT" sz="2400">
                <a:cs typeface="Arial" charset="0"/>
              </a:rPr>
              <a:t> spaiati,                                                      domini magnetici) 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</a:t>
            </a:r>
            <a:r>
              <a:rPr lang="it-IT" sz="2400">
                <a:solidFill>
                  <a:srgbClr val="CC0000"/>
                </a:solidFill>
                <a:cs typeface="Arial" charset="0"/>
              </a:rPr>
              <a:t>param.: debole, +vo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</a:t>
            </a:r>
            <a:r>
              <a:rPr lang="it-IT" sz="2400">
                <a:solidFill>
                  <a:srgbClr val="FF0000"/>
                </a:solidFill>
                <a:cs typeface="Arial" charset="0"/>
              </a:rPr>
              <a:t>ferrom.: forte, </a:t>
            </a:r>
            <a:r>
              <a:rPr lang="el-GR" sz="2400">
                <a:solidFill>
                  <a:srgbClr val="FF0000"/>
                </a:solidFill>
                <a:cs typeface="Arial" charset="0"/>
              </a:rPr>
              <a:t>χ</a:t>
            </a:r>
            <a:r>
              <a:rPr lang="it-IT" sz="2400">
                <a:solidFill>
                  <a:srgbClr val="FF0000"/>
                </a:solidFill>
                <a:cs typeface="Arial" charset="0"/>
              </a:rPr>
              <a:t>=</a:t>
            </a:r>
            <a:r>
              <a:rPr lang="el-GR" sz="2400">
                <a:solidFill>
                  <a:srgbClr val="FF0000"/>
                </a:solidFill>
                <a:cs typeface="Arial" charset="0"/>
              </a:rPr>
              <a:t>χ</a:t>
            </a:r>
            <a:r>
              <a:rPr lang="it-IT" sz="2400">
                <a:solidFill>
                  <a:srgbClr val="FF0000"/>
                </a:solidFill>
                <a:cs typeface="Arial" charset="0"/>
              </a:rPr>
              <a:t>(B</a:t>
            </a:r>
            <a:r>
              <a:rPr lang="it-IT" sz="2400" baseline="-25000">
                <a:solidFill>
                  <a:srgbClr val="FF0000"/>
                </a:solidFill>
                <a:cs typeface="Arial" charset="0"/>
              </a:rPr>
              <a:t>0</a:t>
            </a:r>
            <a:r>
              <a:rPr lang="it-IT" sz="2400">
                <a:solidFill>
                  <a:srgbClr val="FF0000"/>
                </a:solidFill>
                <a:cs typeface="Arial" charset="0"/>
              </a:rPr>
              <a:t>),                                                           solo per T&lt;T</a:t>
            </a:r>
            <a:r>
              <a:rPr lang="it-IT" sz="2400" baseline="-25000">
                <a:solidFill>
                  <a:srgbClr val="FF0000"/>
                </a:solidFill>
                <a:cs typeface="Arial" charset="0"/>
              </a:rPr>
              <a:t>curie</a:t>
            </a:r>
            <a:r>
              <a:rPr lang="it-IT" sz="2400">
                <a:cs typeface="Arial" charset="0"/>
              </a:rPr>
              <a:t> </a:t>
            </a:r>
            <a:r>
              <a:rPr lang="it-IT" sz="2400">
                <a:solidFill>
                  <a:srgbClr val="FF0000"/>
                </a:solidFill>
                <a:cs typeface="Arial" charset="0"/>
              </a:rPr>
              <a:t>,                                                            domini allineati</a:t>
            </a:r>
            <a:endParaRPr lang="el-GR" sz="240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65220" name="Picture 4" descr="img1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25538"/>
            <a:ext cx="5400675" cy="13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21" name="Picture 5" descr="img1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149725"/>
            <a:ext cx="52832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8D3B-7C99-4F10-A55A-ED0673E87BFD}" type="slidenum">
              <a:rPr lang="en-US"/>
              <a:pPr/>
              <a:t>66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Induzione e.m.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/>
              <a:t>principio di relatività: due osservatori in moto relativo rettilineo e uniforme devono poter scrivere le stesse leggi </a:t>
            </a:r>
            <a:r>
              <a:rPr lang="it-IT" sz="2400" dirty="0" smtClean="0"/>
              <a:t>fisiche (Galilei)</a:t>
            </a:r>
            <a:endParaRPr lang="it-IT" sz="2400" dirty="0"/>
          </a:p>
          <a:p>
            <a:pPr>
              <a:lnSpc>
                <a:spcPct val="90000"/>
              </a:lnSpc>
            </a:pPr>
            <a:r>
              <a:rPr lang="it-IT" sz="2400" dirty="0"/>
              <a:t>O vede </a:t>
            </a:r>
            <a:r>
              <a:rPr lang="it-IT" sz="2400" b="1" dirty="0"/>
              <a:t>E</a:t>
            </a:r>
            <a:r>
              <a:rPr lang="it-IT" sz="2400" dirty="0"/>
              <a:t> &amp; </a:t>
            </a:r>
            <a:r>
              <a:rPr lang="it-IT" sz="2400" b="1" dirty="0"/>
              <a:t>B</a:t>
            </a:r>
            <a:r>
              <a:rPr lang="it-IT" sz="2400" dirty="0"/>
              <a:t>; O’ vede solo </a:t>
            </a:r>
            <a:r>
              <a:rPr lang="it-IT" sz="2400" b="1" dirty="0"/>
              <a:t>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/>
              <a:t>	</a:t>
            </a:r>
            <a:r>
              <a:rPr lang="it-IT" sz="2400" dirty="0">
                <a:cs typeface="Arial" charset="0"/>
              </a:rPr>
              <a:t>→ non c’è simmetria (se </a:t>
            </a:r>
            <a:r>
              <a:rPr lang="it-IT" sz="2400" b="1" dirty="0">
                <a:cs typeface="Arial" charset="0"/>
              </a:rPr>
              <a:t>E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 err="1">
                <a:cs typeface="Arial" charset="0"/>
              </a:rPr>
              <a:t>e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b="1" dirty="0">
                <a:cs typeface="Arial" charset="0"/>
              </a:rPr>
              <a:t>B</a:t>
            </a:r>
            <a:r>
              <a:rPr lang="it-IT" sz="2400" dirty="0">
                <a:cs typeface="Arial" charset="0"/>
              </a:rPr>
              <a:t>                                          non sono legati fra loro)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cs typeface="Arial" charset="0"/>
              </a:rPr>
              <a:t>alternativamente, siccome</a:t>
            </a:r>
          </a:p>
          <a:p>
            <a:pPr lvl="1">
              <a:lnSpc>
                <a:spcPct val="90000"/>
              </a:lnSpc>
            </a:pPr>
            <a:r>
              <a:rPr lang="it-IT" sz="2100" dirty="0">
                <a:cs typeface="Arial" charset="0"/>
              </a:rPr>
              <a:t>(</a:t>
            </a:r>
            <a:r>
              <a:rPr lang="it-IT" sz="2100" b="1" dirty="0">
                <a:cs typeface="Arial" charset="0"/>
              </a:rPr>
              <a:t>E</a:t>
            </a:r>
            <a:r>
              <a:rPr lang="it-IT" sz="2100" dirty="0">
                <a:cs typeface="Arial" charset="0"/>
              </a:rPr>
              <a:t>) cariche in moto    →   </a:t>
            </a:r>
            <a:r>
              <a:rPr lang="it-IT" sz="2100" b="1" dirty="0">
                <a:cs typeface="Arial" charset="0"/>
              </a:rPr>
              <a:t>B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500" dirty="0">
                <a:cs typeface="Arial" charset="0"/>
              </a:rPr>
              <a:t>	</a:t>
            </a:r>
            <a:r>
              <a:rPr lang="it-IT" sz="2400" dirty="0">
                <a:cs typeface="Arial" charset="0"/>
              </a:rPr>
              <a:t>per simmetria</a:t>
            </a:r>
            <a:r>
              <a:rPr lang="it-IT" sz="2500" dirty="0">
                <a:cs typeface="Arial" charset="0"/>
              </a:rPr>
              <a:t>     </a:t>
            </a:r>
            <a:r>
              <a:rPr lang="it-IT" sz="2200" dirty="0">
                <a:solidFill>
                  <a:srgbClr val="CC0000"/>
                </a:solidFill>
                <a:cs typeface="Arial" charset="0"/>
              </a:rPr>
              <a:t>(non completa, non </a:t>
            </a:r>
            <a:r>
              <a:rPr lang="it-IT" sz="2200" dirty="0">
                <a:solidFill>
                  <a:srgbClr val="CC0000"/>
                </a:solidFill>
                <a:latin typeface="OpenSymbol" pitchFamily="2" charset="0"/>
                <a:cs typeface="Arial" charset="0"/>
                <a:sym typeface="Symbol" pitchFamily="18" charset="2"/>
              </a:rPr>
              <a:t></a:t>
            </a:r>
            <a:r>
              <a:rPr lang="it-IT" sz="2200" dirty="0">
                <a:solidFill>
                  <a:srgbClr val="CC0000"/>
                </a:solidFill>
                <a:cs typeface="Arial" charset="0"/>
              </a:rPr>
              <a:t> cariche magnetiche!)</a:t>
            </a:r>
            <a:r>
              <a:rPr lang="it-IT" sz="2500" dirty="0">
                <a:latin typeface="OpenSymbol" pitchFamily="2" charset="0"/>
                <a:cs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it-IT" sz="2100" dirty="0">
                <a:cs typeface="Arial" charset="0"/>
              </a:rPr>
              <a:t>(</a:t>
            </a:r>
            <a:r>
              <a:rPr lang="it-IT" sz="2100" b="1" dirty="0">
                <a:cs typeface="Arial" charset="0"/>
              </a:rPr>
              <a:t>B</a:t>
            </a:r>
            <a:r>
              <a:rPr lang="it-IT" sz="2100" dirty="0">
                <a:cs typeface="Arial" charset="0"/>
              </a:rPr>
              <a:t>) variabile               →   accelerazione di cariche</a:t>
            </a:r>
          </a:p>
          <a:p>
            <a:pPr>
              <a:lnSpc>
                <a:spcPct val="90000"/>
              </a:lnSpc>
            </a:pPr>
            <a:r>
              <a:rPr lang="it-IT" sz="2400" dirty="0" err="1">
                <a:cs typeface="Arial" charset="0"/>
              </a:rPr>
              <a:t>fem</a:t>
            </a:r>
            <a:r>
              <a:rPr lang="it-IT" sz="2400" dirty="0">
                <a:cs typeface="Arial" charset="0"/>
              </a:rPr>
              <a:t> indotta</a:t>
            </a:r>
          </a:p>
          <a:p>
            <a:pPr lvl="1">
              <a:lnSpc>
                <a:spcPct val="90000"/>
              </a:lnSpc>
            </a:pPr>
            <a:r>
              <a:rPr lang="it-IT" sz="2100" dirty="0">
                <a:cs typeface="Arial" charset="0"/>
              </a:rPr>
              <a:t>magnete in moto verso una spira (o viceversa)</a:t>
            </a:r>
          </a:p>
          <a:p>
            <a:pPr lvl="1">
              <a:lnSpc>
                <a:spcPct val="90000"/>
              </a:lnSpc>
            </a:pPr>
            <a:r>
              <a:rPr lang="it-IT" sz="2100" dirty="0">
                <a:cs typeface="Arial" charset="0"/>
              </a:rPr>
              <a:t>spira 1 percorsa da i in moto verso spira 2 </a:t>
            </a:r>
          </a:p>
          <a:p>
            <a:pPr lvl="1">
              <a:lnSpc>
                <a:spcPct val="90000"/>
              </a:lnSpc>
            </a:pPr>
            <a:r>
              <a:rPr lang="it-IT" sz="2100" dirty="0">
                <a:cs typeface="Arial" charset="0"/>
              </a:rPr>
              <a:t>i variabile nella spira 1 vista dalla spira 2 (o da se stessa) </a:t>
            </a:r>
          </a:p>
          <a:p>
            <a:pPr lvl="1">
              <a:lnSpc>
                <a:spcPct val="90000"/>
              </a:lnSpc>
            </a:pPr>
            <a:endParaRPr lang="it-IT" sz="2100" dirty="0"/>
          </a:p>
        </p:txBody>
      </p:sp>
      <p:pic>
        <p:nvPicPr>
          <p:cNvPr id="251908" name="Picture 4" descr="img1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60575"/>
            <a:ext cx="34163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8101013" y="3273425"/>
            <a:ext cx="560387" cy="366713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pic>
        <p:nvPicPr>
          <p:cNvPr id="251910" name="Picture 6" descr="img1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97425"/>
            <a:ext cx="2154237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6732588" y="5286375"/>
            <a:ext cx="307975" cy="214313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CD2C-E9C3-4C99-BFDB-B88419128397}" type="slidenum">
              <a:rPr lang="en-US"/>
              <a:pPr/>
              <a:t>67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Induzione e.m./2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4897437" cy="2592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/>
              <a:t>il moto relativo di un magnete e di una spira produce una tensione (</a:t>
            </a:r>
            <a:r>
              <a:rPr lang="it-IT" sz="2400">
                <a:solidFill>
                  <a:srgbClr val="996633"/>
                </a:solidFill>
              </a:rPr>
              <a:t>corrente</a:t>
            </a:r>
            <a:r>
              <a:rPr lang="it-IT" sz="2400"/>
              <a:t>) sulla spira aperta (</a:t>
            </a:r>
            <a:r>
              <a:rPr lang="it-IT" sz="2400">
                <a:solidFill>
                  <a:srgbClr val="996633"/>
                </a:solidFill>
              </a:rPr>
              <a:t>chiusa</a:t>
            </a:r>
            <a:r>
              <a:rPr lang="it-IT" sz="2400"/>
              <a:t>) </a:t>
            </a:r>
          </a:p>
          <a:p>
            <a:pPr>
              <a:lnSpc>
                <a:spcPct val="90000"/>
              </a:lnSpc>
            </a:pPr>
            <a:r>
              <a:rPr lang="it-IT" sz="2400"/>
              <a:t>il magnete può essere sostituito da una spira dove circola una corrente (che genera un B)   </a:t>
            </a:r>
          </a:p>
        </p:txBody>
      </p:sp>
      <p:pic>
        <p:nvPicPr>
          <p:cNvPr id="276484" name="Picture 4" descr="c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08050"/>
            <a:ext cx="3692525" cy="27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85" name="Picture 5" descr="induzione 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5059362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5292725" y="3860800"/>
            <a:ext cx="3635375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sz="2400"/>
              <a:t>con due spire immobili basterà variare la corr. (quindi B) in una per produrre nell’altra una tensione (</a:t>
            </a:r>
            <a:r>
              <a:rPr lang="it-IT" sz="2400">
                <a:solidFill>
                  <a:srgbClr val="996633"/>
                </a:solidFill>
              </a:rPr>
              <a:t>corrente</a:t>
            </a:r>
            <a:r>
              <a:rPr lang="it-IT" sz="2400"/>
              <a:t>) se aperta (</a:t>
            </a:r>
            <a:r>
              <a:rPr lang="it-IT" sz="2400">
                <a:solidFill>
                  <a:srgbClr val="996633"/>
                </a:solidFill>
              </a:rPr>
              <a:t>chiusa</a:t>
            </a:r>
            <a:r>
              <a:rPr lang="it-IT" sz="2400"/>
              <a:t>) e una corr. in se stessa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13F1-B761-437C-9608-E030C751A0DE}" type="slidenum">
              <a:rPr lang="en-US"/>
              <a:pPr/>
              <a:t>68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Legge di Faraday-Neumann-(Lenz)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184775"/>
          </a:xfrm>
        </p:spPr>
        <p:txBody>
          <a:bodyPr/>
          <a:lstStyle/>
          <a:p>
            <a:r>
              <a:rPr lang="it-IT" sz="2400"/>
              <a:t>in ciascun caso varia </a:t>
            </a:r>
            <a:r>
              <a:rPr lang="el-GR" sz="2400">
                <a:cs typeface="Arial" charset="0"/>
              </a:rPr>
              <a:t>Φ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= </a:t>
            </a:r>
            <a:r>
              <a:rPr lang="el-GR" sz="2400">
                <a:cs typeface="Arial" charset="0"/>
              </a:rPr>
              <a:t>Φ</a:t>
            </a:r>
            <a:r>
              <a:rPr lang="it-IT" sz="2400">
                <a:cs typeface="Arial" charset="0"/>
              </a:rPr>
              <a:t>(</a:t>
            </a:r>
            <a:r>
              <a:rPr lang="it-IT" sz="2400" b="1">
                <a:cs typeface="Arial" charset="0"/>
              </a:rPr>
              <a:t>B</a:t>
            </a:r>
            <a:r>
              <a:rPr lang="it-IT" sz="2400">
                <a:cs typeface="Arial" charset="0"/>
              </a:rPr>
              <a:t>) attraverso una V superficie A delimitata dalla spira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</a:t>
            </a:r>
            <a:r>
              <a:rPr lang="el-GR" sz="2400">
                <a:cs typeface="Arial" charset="0"/>
              </a:rPr>
              <a:t>Φ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= B</a:t>
            </a:r>
            <a:r>
              <a:rPr lang="it-IT" sz="2400" baseline="-25000">
                <a:cs typeface="Arial" charset="0"/>
              </a:rPr>
              <a:t>n</a:t>
            </a:r>
            <a:r>
              <a:rPr lang="it-IT" sz="2400">
                <a:cs typeface="Arial" charset="0"/>
              </a:rPr>
              <a:t>A = BAcos</a:t>
            </a:r>
            <a:r>
              <a:rPr lang="el-GR" sz="2400">
                <a:cs typeface="Arial" charset="0"/>
              </a:rPr>
              <a:t>θ</a:t>
            </a:r>
            <a:r>
              <a:rPr lang="it-IT" sz="240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</a:t>
            </a:r>
            <a:r>
              <a:rPr lang="el-GR" sz="2400">
                <a:cs typeface="Arial" charset="0"/>
              </a:rPr>
              <a:t>ΔΦ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= B</a:t>
            </a:r>
            <a:r>
              <a:rPr lang="el-GR" sz="2400">
                <a:cs typeface="Arial" charset="0"/>
              </a:rPr>
              <a:t>Δ</a:t>
            </a:r>
            <a:r>
              <a:rPr lang="it-IT" sz="2400">
                <a:cs typeface="Arial" charset="0"/>
              </a:rPr>
              <a:t>Acos</a:t>
            </a:r>
            <a:r>
              <a:rPr lang="el-GR" sz="2400">
                <a:cs typeface="Arial" charset="0"/>
              </a:rPr>
              <a:t>θ</a:t>
            </a:r>
            <a:endParaRPr lang="it-IT" sz="2400">
              <a:cs typeface="Arial" charset="0"/>
            </a:endParaRP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in genere possono                                                                  variare </a:t>
            </a:r>
            <a:r>
              <a:rPr lang="it-IT" sz="2400" b="1">
                <a:cs typeface="Arial" charset="0"/>
              </a:rPr>
              <a:t>B</a:t>
            </a:r>
            <a:r>
              <a:rPr lang="it-IT" sz="2400">
                <a:cs typeface="Arial" charset="0"/>
              </a:rPr>
              <a:t>, A, </a:t>
            </a:r>
            <a:r>
              <a:rPr lang="el-GR" sz="2400">
                <a:cs typeface="Arial" charset="0"/>
              </a:rPr>
              <a:t>θ</a:t>
            </a:r>
            <a:endParaRPr lang="it-IT" sz="2400">
              <a:cs typeface="Arial" charset="0"/>
            </a:endParaRPr>
          </a:p>
          <a:p>
            <a:r>
              <a:rPr lang="it-IT" sz="2400">
                <a:cs typeface="Arial" charset="0"/>
              </a:rPr>
              <a:t>N spire (bobina):  </a:t>
            </a:r>
            <a:r>
              <a:rPr lang="el-GR" sz="2400">
                <a:cs typeface="Arial" charset="0"/>
              </a:rPr>
              <a:t>Φ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= NB</a:t>
            </a:r>
            <a:r>
              <a:rPr lang="it-IT" sz="2400" baseline="-25000">
                <a:cs typeface="Arial" charset="0"/>
              </a:rPr>
              <a:t>n</a:t>
            </a:r>
            <a:r>
              <a:rPr lang="it-IT" sz="2400">
                <a:cs typeface="Arial" charset="0"/>
              </a:rPr>
              <a:t>A = NBAcos</a:t>
            </a:r>
            <a:r>
              <a:rPr lang="el-GR" sz="2400">
                <a:cs typeface="Arial" charset="0"/>
              </a:rPr>
              <a:t>θ</a:t>
            </a:r>
            <a:r>
              <a:rPr lang="it-IT" sz="2400">
                <a:cs typeface="Arial" charset="0"/>
              </a:rPr>
              <a:t> </a:t>
            </a:r>
          </a:p>
          <a:p>
            <a:r>
              <a:rPr lang="it-IT" sz="2200">
                <a:cs typeface="Arial" charset="0"/>
              </a:rPr>
              <a:t>unità SI del flusso di B:   1 weber(Wb) = 1 (Wb/m</a:t>
            </a:r>
            <a:r>
              <a:rPr lang="it-IT" sz="2200" baseline="30000">
                <a:cs typeface="Arial" charset="0"/>
              </a:rPr>
              <a:t>2</a:t>
            </a:r>
            <a:r>
              <a:rPr lang="it-IT" sz="2200">
                <a:cs typeface="Arial" charset="0"/>
              </a:rPr>
              <a:t>)∙m</a:t>
            </a:r>
            <a:r>
              <a:rPr lang="it-IT" sz="2200" baseline="30000">
                <a:cs typeface="Arial" charset="0"/>
              </a:rPr>
              <a:t>2</a:t>
            </a:r>
            <a:r>
              <a:rPr lang="it-IT" sz="2400">
                <a:cs typeface="Arial" charset="0"/>
              </a:rPr>
              <a:t>  </a:t>
            </a:r>
          </a:p>
          <a:p>
            <a:r>
              <a:rPr lang="it-IT" sz="2400">
                <a:cs typeface="Arial" charset="0"/>
              </a:rPr>
              <a:t>quando </a:t>
            </a:r>
            <a:r>
              <a:rPr lang="el-GR" sz="2400">
                <a:cs typeface="Arial" charset="0"/>
              </a:rPr>
              <a:t>Φ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varia in t su A, si ha una fem indotta ai capi della spira (aperta)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</a:t>
            </a:r>
            <a:r>
              <a:rPr lang="en-US" sz="2400">
                <a:latin typeface="Script MT Bold" pitchFamily="66" charset="0"/>
                <a:cs typeface="Arial" charset="0"/>
              </a:rPr>
              <a:t>E </a:t>
            </a:r>
            <a:r>
              <a:rPr lang="it-IT" sz="2400">
                <a:cs typeface="Arial" charset="0"/>
              </a:rPr>
              <a:t>= –</a:t>
            </a:r>
            <a:r>
              <a:rPr lang="el-GR" sz="2400">
                <a:cs typeface="Arial" charset="0"/>
              </a:rPr>
              <a:t>ΔΦ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/</a:t>
            </a:r>
            <a:r>
              <a:rPr lang="el-GR" sz="2400">
                <a:cs typeface="Arial" charset="0"/>
              </a:rPr>
              <a:t>Δ</a:t>
            </a:r>
            <a:r>
              <a:rPr lang="it-IT" sz="2400">
                <a:cs typeface="Arial" charset="0"/>
              </a:rPr>
              <a:t>t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</a:t>
            </a:r>
            <a:r>
              <a:rPr lang="it-IT" sz="2400">
                <a:solidFill>
                  <a:srgbClr val="008000"/>
                </a:solidFill>
                <a:cs typeface="Arial" charset="0"/>
              </a:rPr>
              <a:t>(un B statico non fa lavoro, uno variabile sì)</a:t>
            </a:r>
          </a:p>
          <a:p>
            <a:pPr>
              <a:buFontTx/>
              <a:buNone/>
            </a:pPr>
            <a:r>
              <a:rPr lang="it-IT" sz="2200">
                <a:cs typeface="Arial" charset="0"/>
              </a:rPr>
              <a:t>	unità SI:  1 V = 1 Wb/s        →      1 Wb = 1 Vs </a:t>
            </a:r>
          </a:p>
          <a:p>
            <a:pPr>
              <a:buFontTx/>
              <a:buNone/>
            </a:pPr>
            <a:endParaRPr lang="it-IT" sz="2200">
              <a:cs typeface="Arial" charset="0"/>
            </a:endParaRPr>
          </a:p>
        </p:txBody>
      </p:sp>
      <p:pic>
        <p:nvPicPr>
          <p:cNvPr id="252932" name="Picture 4" descr="img1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57338"/>
            <a:ext cx="4148138" cy="16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6835775" y="2540000"/>
            <a:ext cx="1003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spira di</a:t>
            </a:r>
          </a:p>
          <a:p>
            <a:r>
              <a:rPr lang="it-IT">
                <a:solidFill>
                  <a:srgbClr val="FF0000"/>
                </a:solidFill>
              </a:rPr>
              <a:t>area A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539750" y="5084763"/>
            <a:ext cx="1897063" cy="4556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200">
              <a:solidFill>
                <a:srgbClr val="FF0000"/>
              </a:solidFill>
            </a:endParaRPr>
          </a:p>
        </p:txBody>
      </p:sp>
      <p:sp>
        <p:nvSpPr>
          <p:cNvPr id="252935" name="Line 7"/>
          <p:cNvSpPr>
            <a:spLocks noChangeShapeType="1"/>
          </p:cNvSpPr>
          <p:nvPr/>
        </p:nvSpPr>
        <p:spPr bwMode="auto">
          <a:xfrm>
            <a:off x="7107238" y="1108075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DEA2-B31D-4C8D-913B-6199EE807A1D}" type="slidenum">
              <a:rPr lang="en-US"/>
              <a:pPr/>
              <a:t>69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Legge di (Faraday-Neumann-)Lenz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52513"/>
            <a:ext cx="8640763" cy="5184775"/>
          </a:xfrm>
          <a:noFill/>
        </p:spPr>
        <p:txBody>
          <a:bodyPr/>
          <a:lstStyle/>
          <a:p>
            <a:r>
              <a:rPr lang="it-IT" sz="2400"/>
              <a:t>Lenz: la fem indotta                                                                 si oppone al </a:t>
            </a:r>
            <a:r>
              <a:rPr lang="el-GR" sz="2400">
                <a:cs typeface="Arial" charset="0"/>
              </a:rPr>
              <a:t>ΔΦ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                                                             (cons. energia) →                                                                   segno –vo; es.: </a:t>
            </a:r>
            <a:r>
              <a:rPr lang="el-GR" sz="2400">
                <a:cs typeface="Arial" charset="0"/>
              </a:rPr>
              <a:t>Φ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                                                  diminuisce, la i indotta produce un </a:t>
            </a:r>
            <a:r>
              <a:rPr lang="it-IT" sz="2400" b="1">
                <a:cs typeface="Arial" charset="0"/>
              </a:rPr>
              <a:t>B’</a:t>
            </a:r>
            <a:r>
              <a:rPr lang="it-IT" sz="2400">
                <a:cs typeface="Arial" charset="0"/>
              </a:rPr>
              <a:t> → </a:t>
            </a:r>
            <a:r>
              <a:rPr lang="el-GR" sz="2400">
                <a:cs typeface="Arial" charset="0"/>
              </a:rPr>
              <a:t>Φ</a:t>
            </a:r>
            <a:r>
              <a:rPr lang="it-IT" sz="2400">
                <a:cs typeface="Arial" charset="0"/>
              </a:rPr>
              <a:t>’</a:t>
            </a:r>
            <a:r>
              <a:rPr lang="it-IT" sz="2400" baseline="-25000">
                <a:cs typeface="Arial" charset="0"/>
              </a:rPr>
              <a:t>m</a:t>
            </a:r>
            <a:r>
              <a:rPr lang="it-IT" sz="2400">
                <a:cs typeface="Arial" charset="0"/>
              </a:rPr>
              <a:t> in senso opposto, ossia risulta una </a:t>
            </a:r>
            <a:r>
              <a:rPr lang="it-IT" sz="2400" b="1">
                <a:cs typeface="Arial" charset="0"/>
              </a:rPr>
              <a:t>F</a:t>
            </a:r>
            <a:r>
              <a:rPr lang="it-IT" sz="2400">
                <a:cs typeface="Arial" charset="0"/>
              </a:rPr>
              <a:t> che si oppone al moto</a:t>
            </a:r>
          </a:p>
          <a:p>
            <a:r>
              <a:rPr lang="it-IT" sz="2400">
                <a:cs typeface="Arial" charset="0"/>
              </a:rPr>
              <a:t>Lenz: fem                                                                                    indotta                                                                                               fra due                                                                                     bobine, la                                                                                  corrente non                                                                  cresce                                                                            istantaneam.                                                                         nella 1</a:t>
            </a:r>
            <a:r>
              <a:rPr lang="it-IT" sz="2400" baseline="30000">
                <a:cs typeface="Arial" charset="0"/>
              </a:rPr>
              <a:t>a</a:t>
            </a:r>
            <a:r>
              <a:rPr lang="it-IT" sz="2400">
                <a:cs typeface="Arial" charset="0"/>
              </a:rPr>
              <a:t> spira</a:t>
            </a:r>
          </a:p>
        </p:txBody>
      </p:sp>
      <p:pic>
        <p:nvPicPr>
          <p:cNvPr id="253957" name="Picture 5" descr="img1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25538"/>
            <a:ext cx="5205412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58" name="Picture 6" descr="img1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3486150"/>
            <a:ext cx="6591300" cy="27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8575675" y="2114550"/>
            <a:ext cx="184150" cy="366713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1800"/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8675688" y="1844675"/>
            <a:ext cx="73025" cy="2159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800"/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6156325" y="1125538"/>
            <a:ext cx="184150" cy="2444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1000"/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6011863" y="4365625"/>
            <a:ext cx="215900" cy="3365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1600"/>
          </a:p>
        </p:txBody>
      </p:sp>
      <p:sp>
        <p:nvSpPr>
          <p:cNvPr id="253963" name="Text Box 11"/>
          <p:cNvSpPr txBox="1">
            <a:spLocks noChangeArrowheads="1"/>
          </p:cNvSpPr>
          <p:nvPr/>
        </p:nvSpPr>
        <p:spPr bwMode="auto">
          <a:xfrm>
            <a:off x="2411413" y="5229225"/>
            <a:ext cx="184150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D2C3-8725-45F5-8530-0CC67836CB92}" type="slidenum">
              <a:rPr lang="en-US"/>
              <a:pPr/>
              <a:t>7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Forza elettrostatica, legge di Coulomb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496300" cy="5184775"/>
          </a:xfrm>
        </p:spPr>
        <p:txBody>
          <a:bodyPr/>
          <a:lstStyle/>
          <a:p>
            <a:r>
              <a:rPr lang="it-IT"/>
              <a:t>bilancia di torsione, cariche </a:t>
            </a:r>
            <a:r>
              <a:rPr lang="en-US">
                <a:cs typeface="Arial" charset="0"/>
              </a:rPr>
              <a:t>~puntif. 	         (r</a:t>
            </a:r>
            <a:r>
              <a:rPr lang="en-US" baseline="-25000">
                <a:cs typeface="Arial" charset="0"/>
              </a:rPr>
              <a:t>sferette</a:t>
            </a:r>
            <a:r>
              <a:rPr lang="en-US">
                <a:cs typeface="Arial" charset="0"/>
              </a:rPr>
              <a:t> &lt;&lt; distanza): es. con sferette                   uguali, per contatto, q, q/2, q/4 …                          per induzione (e messa a terra),                             -q, -q/2, -q/4 … → ‘azione a                             distanza’ lungo r</a:t>
            </a:r>
          </a:p>
          <a:p>
            <a:r>
              <a:rPr lang="en-US">
                <a:cs typeface="Arial" charset="0"/>
              </a:rPr>
              <a:t>forza     F = kq</a:t>
            </a:r>
            <a:r>
              <a:rPr lang="en-US" baseline="-25000">
                <a:cs typeface="Arial" charset="0"/>
              </a:rPr>
              <a:t>1</a:t>
            </a:r>
            <a:r>
              <a:rPr lang="en-US">
                <a:cs typeface="Arial" charset="0"/>
              </a:rPr>
              <a:t>q</a:t>
            </a:r>
            <a:r>
              <a:rPr lang="en-US" baseline="-25000">
                <a:cs typeface="Arial" charset="0"/>
              </a:rPr>
              <a:t>2</a:t>
            </a:r>
            <a:r>
              <a:rPr lang="en-US">
                <a:cs typeface="Arial" charset="0"/>
              </a:rPr>
              <a:t>/r</a:t>
            </a:r>
            <a:r>
              <a:rPr lang="en-US" baseline="30000">
                <a:cs typeface="Arial" charset="0"/>
              </a:rPr>
              <a:t>2        </a:t>
            </a:r>
            <a:r>
              <a:rPr lang="en-US" sz="2200">
                <a:solidFill>
                  <a:srgbClr val="FF0066"/>
                </a:solidFill>
                <a:cs typeface="Arial" charset="0"/>
              </a:rPr>
              <a:t>(cfr. grav.)</a:t>
            </a:r>
          </a:p>
          <a:p>
            <a:pPr lvl="1"/>
            <a:r>
              <a:rPr lang="en-US">
                <a:cs typeface="Arial" charset="0"/>
              </a:rPr>
              <a:t>diretta lungo r</a:t>
            </a:r>
          </a:p>
          <a:p>
            <a:pPr lvl="1"/>
            <a:r>
              <a:rPr lang="en-US">
                <a:cs typeface="Arial" charset="0"/>
              </a:rPr>
              <a:t>attrattiva fra car. di segno + -</a:t>
            </a:r>
          </a:p>
          <a:p>
            <a:pPr lvl="1"/>
            <a:r>
              <a:rPr lang="en-US">
                <a:cs typeface="Arial" charset="0"/>
              </a:rPr>
              <a:t>repulsiva fra car. di segno ++, --</a:t>
            </a:r>
          </a:p>
          <a:p>
            <a:pPr lvl="1"/>
            <a:r>
              <a:rPr lang="en-US">
                <a:cs typeface="Arial" charset="0"/>
              </a:rPr>
              <a:t>k = 1/(4</a:t>
            </a:r>
            <a:r>
              <a:rPr lang="el-GR">
                <a:cs typeface="Arial" charset="0"/>
              </a:rPr>
              <a:t>πε</a:t>
            </a:r>
            <a:r>
              <a:rPr lang="it-IT" baseline="-25000">
                <a:cs typeface="Arial" charset="0"/>
              </a:rPr>
              <a:t>0</a:t>
            </a:r>
            <a:r>
              <a:rPr lang="it-IT">
                <a:cs typeface="Arial" charset="0"/>
              </a:rPr>
              <a:t>) = 8.99 10</a:t>
            </a:r>
            <a:r>
              <a:rPr lang="it-IT" baseline="30000">
                <a:cs typeface="Arial" charset="0"/>
              </a:rPr>
              <a:t>9</a:t>
            </a:r>
            <a:r>
              <a:rPr lang="it-IT">
                <a:cs typeface="Arial" charset="0"/>
              </a:rPr>
              <a:t> Nm</a:t>
            </a:r>
            <a:r>
              <a:rPr lang="it-IT" baseline="30000">
                <a:cs typeface="Arial" charset="0"/>
              </a:rPr>
              <a:t>2</a:t>
            </a:r>
            <a:r>
              <a:rPr lang="it-IT">
                <a:cs typeface="Arial" charset="0"/>
              </a:rPr>
              <a:t>/C</a:t>
            </a:r>
            <a:r>
              <a:rPr lang="it-IT" baseline="30000">
                <a:cs typeface="Arial" charset="0"/>
              </a:rPr>
              <a:t>2</a:t>
            </a:r>
            <a:r>
              <a:rPr lang="it-IT">
                <a:cs typeface="Arial" charset="0"/>
              </a:rPr>
              <a:t> con q in coulomb (C), nel SI, caratterizza il mezzo: vuoto (</a:t>
            </a:r>
            <a:r>
              <a:rPr lang="en-US">
                <a:cs typeface="Arial" charset="0"/>
              </a:rPr>
              <a:t>~aria)</a:t>
            </a:r>
          </a:p>
        </p:txBody>
      </p:sp>
      <p:pic>
        <p:nvPicPr>
          <p:cNvPr id="196612" name="Picture 4" descr="img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981075"/>
            <a:ext cx="2427287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3" name="Picture 5" descr="img0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3295650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1763713" y="3608388"/>
            <a:ext cx="2112962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sz="24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5DCA-8AF8-470F-8F77-CF9F4788F7D6}" type="slidenum">
              <a:rPr lang="en-US"/>
              <a:pPr/>
              <a:t>70</a:t>
            </a:fld>
            <a:endParaRPr lang="en-US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Mutua induzione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513"/>
            <a:ext cx="8784976" cy="5184775"/>
          </a:xfrm>
        </p:spPr>
        <p:txBody>
          <a:bodyPr/>
          <a:lstStyle/>
          <a:p>
            <a:r>
              <a:rPr lang="it-IT" sz="2600" dirty="0"/>
              <a:t>nel caso di circuiti B </a:t>
            </a:r>
            <a:r>
              <a:rPr lang="it-IT" sz="2600" dirty="0">
                <a:latin typeface="OpenSymbol" pitchFamily="2" charset="0"/>
              </a:rPr>
              <a:t>∝</a:t>
            </a:r>
            <a:r>
              <a:rPr lang="it-IT" sz="2600" dirty="0"/>
              <a:t> i, </a:t>
            </a:r>
            <a:r>
              <a:rPr lang="el-GR" sz="2600" dirty="0">
                <a:cs typeface="Arial" charset="0"/>
              </a:rPr>
              <a:t>ΔΦ</a:t>
            </a:r>
            <a:r>
              <a:rPr lang="it-IT" sz="2600" baseline="-25000" dirty="0" smtClean="0">
                <a:cs typeface="Arial" charset="0"/>
              </a:rPr>
              <a:t>m </a:t>
            </a:r>
            <a:r>
              <a:rPr lang="it-IT" sz="2600" dirty="0" smtClean="0">
                <a:cs typeface="Arial" charset="0"/>
              </a:rPr>
              <a:t>(nel secondario) </a:t>
            </a:r>
            <a:r>
              <a:rPr lang="it-IT" sz="2600" dirty="0">
                <a:latin typeface="OpenSymbol" pitchFamily="2" charset="0"/>
              </a:rPr>
              <a:t>∝</a:t>
            </a:r>
            <a:r>
              <a:rPr lang="it-IT" sz="2600" dirty="0">
                <a:cs typeface="Arial" charset="0"/>
              </a:rPr>
              <a:t> 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i</a:t>
            </a:r>
            <a:r>
              <a:rPr lang="it-IT" sz="2600" dirty="0"/>
              <a:t> (nel primario)</a:t>
            </a:r>
          </a:p>
          <a:p>
            <a:endParaRPr lang="it-IT" sz="2600" dirty="0"/>
          </a:p>
          <a:p>
            <a:endParaRPr lang="it-IT" sz="2600" dirty="0"/>
          </a:p>
          <a:p>
            <a:endParaRPr lang="it-IT" sz="2600" dirty="0"/>
          </a:p>
          <a:p>
            <a:endParaRPr lang="it-IT" sz="2600" dirty="0"/>
          </a:p>
          <a:p>
            <a:r>
              <a:rPr lang="en-US" sz="2600" dirty="0">
                <a:latin typeface="Script MT Bold" pitchFamily="66" charset="0"/>
              </a:rPr>
              <a:t>E</a:t>
            </a:r>
            <a:r>
              <a:rPr lang="en-US" sz="2600" baseline="-25000" dirty="0"/>
              <a:t>2 </a:t>
            </a:r>
            <a:r>
              <a:rPr lang="en-US" sz="2600" dirty="0"/>
              <a:t>= </a:t>
            </a:r>
            <a:r>
              <a:rPr lang="en-US" sz="2600" dirty="0">
                <a:cs typeface="Arial" charset="0"/>
              </a:rPr>
              <a:t>–</a:t>
            </a:r>
            <a:r>
              <a:rPr lang="el-GR" sz="2600" dirty="0">
                <a:cs typeface="Arial" charset="0"/>
              </a:rPr>
              <a:t>ΔΦ</a:t>
            </a:r>
            <a:r>
              <a:rPr lang="it-IT" sz="2600" baseline="-25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/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t = –M</a:t>
            </a:r>
            <a:r>
              <a:rPr lang="it-IT" sz="2600" baseline="-25000" dirty="0">
                <a:cs typeface="Arial" charset="0"/>
              </a:rPr>
              <a:t>21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i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it-IT" sz="2600" dirty="0">
                <a:cs typeface="Arial" charset="0"/>
              </a:rPr>
              <a:t>/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t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en-US" sz="2600" dirty="0">
                <a:latin typeface="Script MT Bold" pitchFamily="66" charset="0"/>
              </a:rPr>
              <a:t>E</a:t>
            </a:r>
            <a:r>
              <a:rPr lang="en-US" sz="2600" baseline="-25000" dirty="0"/>
              <a:t>1 </a:t>
            </a:r>
            <a:r>
              <a:rPr lang="en-US" sz="2600" dirty="0"/>
              <a:t>= </a:t>
            </a:r>
            <a:r>
              <a:rPr lang="en-US" sz="2600" dirty="0">
                <a:cs typeface="Arial" charset="0"/>
              </a:rPr>
              <a:t>–</a:t>
            </a:r>
            <a:r>
              <a:rPr lang="el-GR" sz="2600" dirty="0">
                <a:cs typeface="Arial" charset="0"/>
              </a:rPr>
              <a:t>ΔΦ</a:t>
            </a:r>
            <a:r>
              <a:rPr lang="it-IT" sz="2600" baseline="-25000" dirty="0">
                <a:cs typeface="Arial" charset="0"/>
              </a:rPr>
              <a:t>1</a:t>
            </a:r>
            <a:r>
              <a:rPr lang="it-IT" sz="2600" dirty="0">
                <a:cs typeface="Arial" charset="0"/>
              </a:rPr>
              <a:t>/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t = –M</a:t>
            </a:r>
            <a:r>
              <a:rPr lang="it-IT" sz="2600" baseline="-25000" dirty="0">
                <a:cs typeface="Arial" charset="0"/>
              </a:rPr>
              <a:t>12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i</a:t>
            </a:r>
            <a:r>
              <a:rPr lang="it-IT" sz="2600" baseline="-25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/</a:t>
            </a:r>
            <a:r>
              <a:rPr lang="el-GR" sz="2600" dirty="0">
                <a:cs typeface="Arial" charset="0"/>
              </a:rPr>
              <a:t>Δ</a:t>
            </a:r>
            <a:r>
              <a:rPr lang="it-IT" sz="2600" dirty="0">
                <a:cs typeface="Arial" charset="0"/>
              </a:rPr>
              <a:t>t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M = M</a:t>
            </a:r>
            <a:r>
              <a:rPr lang="it-IT" sz="2600" baseline="-25000" dirty="0">
                <a:cs typeface="Arial" charset="0"/>
              </a:rPr>
              <a:t>21</a:t>
            </a:r>
            <a:r>
              <a:rPr lang="it-IT" sz="2600" dirty="0">
                <a:cs typeface="Arial" charset="0"/>
              </a:rPr>
              <a:t> = M</a:t>
            </a:r>
            <a:r>
              <a:rPr lang="it-IT" sz="2600" baseline="-25000" dirty="0">
                <a:cs typeface="Arial" charset="0"/>
              </a:rPr>
              <a:t>12 </a:t>
            </a:r>
            <a:r>
              <a:rPr lang="it-IT" sz="2600" dirty="0">
                <a:cs typeface="Arial" charset="0"/>
              </a:rPr>
              <a:t>mutua induttanza (dipende dalla geometria dei circuiti)</a:t>
            </a:r>
          </a:p>
          <a:p>
            <a:r>
              <a:rPr lang="it-IT" sz="2600" dirty="0">
                <a:cs typeface="Arial" charset="0"/>
              </a:rPr>
              <a:t>unità SI:  1 henry(H) = 1 </a:t>
            </a:r>
            <a:r>
              <a:rPr lang="it-IT" sz="2600" dirty="0" err="1">
                <a:cs typeface="Arial" charset="0"/>
              </a:rPr>
              <a:t>Wb</a:t>
            </a:r>
            <a:r>
              <a:rPr lang="it-IT" sz="2600" dirty="0">
                <a:cs typeface="Arial" charset="0"/>
              </a:rPr>
              <a:t>/A = 1 </a:t>
            </a:r>
            <a:r>
              <a:rPr lang="it-IT" sz="2600" dirty="0" err="1">
                <a:cs typeface="Arial" charset="0"/>
              </a:rPr>
              <a:t>V.s</a:t>
            </a:r>
            <a:r>
              <a:rPr lang="it-IT" sz="2600" dirty="0">
                <a:cs typeface="Arial" charset="0"/>
              </a:rPr>
              <a:t>/A = 1 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dirty="0">
                <a:cs typeface="Arial" charset="0"/>
              </a:rPr>
              <a:t>s</a:t>
            </a:r>
            <a:endParaRPr lang="el-GR" sz="2600" dirty="0">
              <a:cs typeface="Arial" charset="0"/>
            </a:endParaRPr>
          </a:p>
        </p:txBody>
      </p:sp>
      <p:pic>
        <p:nvPicPr>
          <p:cNvPr id="266244" name="Picture 4" descr="img1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28775"/>
            <a:ext cx="42481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8BDD-2417-489B-8C95-84D52DE442B9}" type="slidenum">
              <a:rPr lang="en-US"/>
              <a:pPr/>
              <a:t>71</a:t>
            </a:fld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Autoinduzione ed induttanza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consideriamo un solo                                                      circuito,                                                                        B </a:t>
            </a:r>
            <a:r>
              <a:rPr lang="it-IT" sz="2600">
                <a:latin typeface="OpenSymbol" pitchFamily="2" charset="0"/>
              </a:rPr>
              <a:t>∝</a:t>
            </a:r>
            <a:r>
              <a:rPr lang="it-IT" sz="2600"/>
              <a:t> i </a:t>
            </a:r>
            <a:r>
              <a:rPr lang="it-IT" sz="2600">
                <a:cs typeface="Arial" charset="0"/>
              </a:rPr>
              <a:t>→ variazione di E →                                               </a:t>
            </a:r>
            <a:r>
              <a:rPr lang="el-GR" sz="2600">
                <a:cs typeface="Arial" charset="0"/>
              </a:rPr>
              <a:t>Φ</a:t>
            </a:r>
            <a:r>
              <a:rPr lang="it-IT" sz="2600" baseline="-25000">
                <a:cs typeface="Arial" charset="0"/>
              </a:rPr>
              <a:t>m</a:t>
            </a:r>
            <a:r>
              <a:rPr lang="it-IT" sz="2600">
                <a:cs typeface="Arial" charset="0"/>
              </a:rPr>
              <a:t> variabile → fem opposta                                                 alla prima variazione di i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el-GR" sz="2600">
                <a:cs typeface="Arial" charset="0"/>
              </a:rPr>
              <a:t>Φ</a:t>
            </a:r>
            <a:r>
              <a:rPr lang="it-IT" sz="2600" baseline="-25000">
                <a:cs typeface="Arial" charset="0"/>
              </a:rPr>
              <a:t>m</a:t>
            </a:r>
            <a:r>
              <a:rPr lang="it-IT" sz="2600">
                <a:cs typeface="Arial" charset="0"/>
              </a:rPr>
              <a:t> =Li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L - autoinduzione o induttanza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en-US" sz="2600">
                <a:latin typeface="Script MT Bold" pitchFamily="66" charset="0"/>
                <a:cs typeface="Arial" charset="0"/>
              </a:rPr>
              <a:t>E = –</a:t>
            </a:r>
            <a:r>
              <a:rPr lang="el-GR" sz="2600">
                <a:cs typeface="Arial" charset="0"/>
              </a:rPr>
              <a:t>ΔΦ</a:t>
            </a:r>
            <a:r>
              <a:rPr lang="it-IT" sz="2600" baseline="-25000">
                <a:cs typeface="Arial" charset="0"/>
              </a:rPr>
              <a:t>m</a:t>
            </a:r>
            <a:r>
              <a:rPr lang="it-IT" sz="2600">
                <a:cs typeface="Arial" charset="0"/>
              </a:rPr>
              <a:t>/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t = –L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i/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t</a:t>
            </a:r>
          </a:p>
          <a:p>
            <a:r>
              <a:rPr lang="it-IT" sz="2600">
                <a:solidFill>
                  <a:srgbClr val="CC0000"/>
                </a:solidFill>
                <a:cs typeface="Arial" charset="0"/>
              </a:rPr>
              <a:t>es. solenoide</a:t>
            </a:r>
          </a:p>
          <a:p>
            <a:pPr>
              <a:buFontTx/>
              <a:buNone/>
            </a:pPr>
            <a:r>
              <a:rPr lang="it-IT" sz="2600">
                <a:solidFill>
                  <a:srgbClr val="CC0000"/>
                </a:solidFill>
                <a:cs typeface="Arial" charset="0"/>
              </a:rPr>
              <a:t>	B =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Ni/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 →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Φ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m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= NBA =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N</a:t>
            </a:r>
            <a:r>
              <a:rPr lang="it-IT" sz="2600" baseline="3000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Ai/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</a:t>
            </a:r>
          </a:p>
          <a:p>
            <a:pPr>
              <a:buFontTx/>
              <a:buNone/>
            </a:pP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	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L =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Φ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m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/i =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N</a:t>
            </a:r>
            <a:r>
              <a:rPr lang="it-IT" sz="2600" baseline="3000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A/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</a:t>
            </a:r>
          </a:p>
        </p:txBody>
      </p:sp>
      <p:pic>
        <p:nvPicPr>
          <p:cNvPr id="267268" name="Picture 4" descr="img1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396557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img2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068638"/>
            <a:ext cx="13192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5322888" y="974725"/>
            <a:ext cx="947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bobina</a:t>
            </a:r>
          </a:p>
        </p:txBody>
      </p:sp>
      <p:sp>
        <p:nvSpPr>
          <p:cNvPr id="267271" name="Text Box 7"/>
          <p:cNvSpPr txBox="1">
            <a:spLocks noChangeArrowheads="1"/>
          </p:cNvSpPr>
          <p:nvPr/>
        </p:nvSpPr>
        <p:spPr bwMode="auto">
          <a:xfrm>
            <a:off x="684213" y="3176588"/>
            <a:ext cx="1295400" cy="452437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300"/>
          </a:p>
        </p:txBody>
      </p:sp>
      <p:sp>
        <p:nvSpPr>
          <p:cNvPr id="267272" name="Text Box 8"/>
          <p:cNvSpPr txBox="1">
            <a:spLocks noChangeArrowheads="1"/>
          </p:cNvSpPr>
          <p:nvPr/>
        </p:nvSpPr>
        <p:spPr bwMode="auto">
          <a:xfrm>
            <a:off x="684213" y="4076700"/>
            <a:ext cx="3600450" cy="452438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3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279B-FFE7-48CA-8803-283D49BDC5D7}" type="slidenum">
              <a:rPr lang="en-US"/>
              <a:pPr/>
              <a:t>72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Energia immagazzinata nell’induttanza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per far passare 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q attraverso L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el-GR" sz="2600">
                <a:cs typeface="Arial" charset="0"/>
              </a:rPr>
              <a:t>Δ</a:t>
            </a:r>
            <a:r>
              <a:rPr lang="en-US" sz="2600">
                <a:latin typeface="Script MT Bold" pitchFamily="66" charset="0"/>
                <a:cs typeface="Arial" charset="0"/>
              </a:rPr>
              <a:t>L</a:t>
            </a:r>
            <a:r>
              <a:rPr lang="en-US" sz="2600">
                <a:cs typeface="Arial" charset="0"/>
              </a:rPr>
              <a:t> = –</a:t>
            </a:r>
            <a:r>
              <a:rPr lang="en-US" sz="2600">
                <a:latin typeface="Script MT Bold" pitchFamily="66" charset="0"/>
                <a:cs typeface="Arial" charset="0"/>
              </a:rPr>
              <a:t>E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q = L(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i/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t)i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t = Li</a:t>
            </a:r>
            <a:r>
              <a:rPr lang="el-GR" sz="2600">
                <a:cs typeface="Arial" charset="0"/>
              </a:rPr>
              <a:t>Δ</a:t>
            </a:r>
            <a:r>
              <a:rPr lang="it-IT" sz="2600">
                <a:cs typeface="Arial" charset="0"/>
              </a:rPr>
              <a:t>i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energia necessaria a creare un B(t) in L (vedi p. 28)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K = </a:t>
            </a:r>
            <a:r>
              <a:rPr lang="en-US" sz="2600">
                <a:latin typeface="Script MT Bold" pitchFamily="66" charset="0"/>
                <a:cs typeface="Arial" charset="0"/>
              </a:rPr>
              <a:t>L </a:t>
            </a:r>
            <a:r>
              <a:rPr lang="en-US" sz="2600">
                <a:cs typeface="Arial" charset="0"/>
              </a:rPr>
              <a:t>= ½Li</a:t>
            </a:r>
            <a:r>
              <a:rPr lang="en-US" sz="2600" baseline="30000">
                <a:cs typeface="Arial" charset="0"/>
              </a:rPr>
              <a:t>2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(cfr. condensatore W = ½q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/C) – un campo magnetostatico non può fare lavoro, uno variabile sì</a:t>
            </a:r>
          </a:p>
          <a:p>
            <a:r>
              <a:rPr lang="en-US" sz="2600">
                <a:solidFill>
                  <a:srgbClr val="CC0000"/>
                </a:solidFill>
                <a:cs typeface="Arial" charset="0"/>
              </a:rPr>
              <a:t>es. solenoide</a:t>
            </a:r>
          </a:p>
          <a:p>
            <a:pPr>
              <a:buFontTx/>
              <a:buNone/>
            </a:pPr>
            <a:r>
              <a:rPr lang="en-US" sz="2600">
                <a:solidFill>
                  <a:srgbClr val="CC0000"/>
                </a:solidFill>
                <a:cs typeface="Arial" charset="0"/>
              </a:rPr>
              <a:t>	B =</a:t>
            </a:r>
            <a:r>
              <a:rPr lang="en-US" sz="2600">
                <a:cs typeface="Arial" charset="0"/>
              </a:rPr>
              <a:t>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Ni/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 → i = B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/(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N);          L =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N</a:t>
            </a:r>
            <a:r>
              <a:rPr lang="it-IT" sz="2600" baseline="3000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A/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</a:t>
            </a:r>
          </a:p>
          <a:p>
            <a:pPr>
              <a:buFontTx/>
              <a:buNone/>
            </a:pP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	</a:t>
            </a:r>
            <a:r>
              <a:rPr lang="it-IT" sz="2600">
                <a:solidFill>
                  <a:srgbClr val="CC0000"/>
                </a:solidFill>
                <a:latin typeface="Symbol" pitchFamily="18" charset="2"/>
                <a:cs typeface="Arial" charset="0"/>
              </a:rPr>
              <a:t>K 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=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 ½(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N</a:t>
            </a:r>
            <a:r>
              <a:rPr lang="it-IT" sz="2600" baseline="3000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A/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ℓ)[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B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/(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N)]</a:t>
            </a:r>
            <a:r>
              <a:rPr lang="it-IT" sz="2600" baseline="3000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 = ½(</a:t>
            </a:r>
            <a:r>
              <a:rPr lang="it-IT" sz="2600">
                <a:solidFill>
                  <a:srgbClr val="CC0000"/>
                </a:solidFill>
                <a:latin typeface="Symbol" pitchFamily="18" charset="2"/>
                <a:cs typeface="Arial" charset="0"/>
              </a:rPr>
              <a:t>B</a:t>
            </a:r>
            <a:r>
              <a:rPr lang="it-IT" sz="2600" baseline="30000">
                <a:solidFill>
                  <a:srgbClr val="CC0000"/>
                </a:solidFill>
                <a:latin typeface="Symbol" pitchFamily="18" charset="2"/>
                <a:cs typeface="Arial" charset="0"/>
              </a:rPr>
              <a:t>2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/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)(A</a:t>
            </a: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ℓ)</a:t>
            </a:r>
          </a:p>
          <a:p>
            <a:pPr>
              <a:buFontTx/>
              <a:buNone/>
            </a:pPr>
            <a:r>
              <a:rPr lang="it-IT" sz="2600">
                <a:solidFill>
                  <a:srgbClr val="CC0000"/>
                </a:solidFill>
                <a:latin typeface="OpenSymbol" pitchFamily="2" charset="0"/>
                <a:cs typeface="Arial" charset="0"/>
              </a:rPr>
              <a:t>	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energia magnetica per unità di volume  </a:t>
            </a:r>
          </a:p>
          <a:p>
            <a:pPr>
              <a:buFontTx/>
              <a:buNone/>
            </a:pPr>
            <a:r>
              <a:rPr lang="it-IT" sz="2600">
                <a:solidFill>
                  <a:srgbClr val="CC0000"/>
                </a:solidFill>
                <a:cs typeface="Arial" charset="0"/>
              </a:rPr>
              <a:t> 	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η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m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=</a:t>
            </a:r>
            <a:r>
              <a:rPr lang="en-US" sz="2600">
                <a:solidFill>
                  <a:srgbClr val="CC0000"/>
                </a:solidFill>
                <a:cs typeface="Arial" charset="0"/>
              </a:rPr>
              <a:t>½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B</a:t>
            </a:r>
            <a:r>
              <a:rPr lang="it-IT" sz="2600" baseline="3000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/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.                (cfr.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η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e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=</a:t>
            </a:r>
            <a:r>
              <a:rPr lang="en-US" sz="2600">
                <a:solidFill>
                  <a:srgbClr val="CC0000"/>
                </a:solidFill>
                <a:cs typeface="Arial" charset="0"/>
              </a:rPr>
              <a:t>½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ε</a:t>
            </a:r>
            <a:r>
              <a:rPr lang="it-IT" sz="26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E</a:t>
            </a:r>
            <a:r>
              <a:rPr lang="it-IT" sz="2600" baseline="3000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)    </a:t>
            </a:r>
            <a:endParaRPr lang="el-GR" sz="2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611188" y="2492375"/>
            <a:ext cx="2179637" cy="40640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755650" y="5805488"/>
            <a:ext cx="2185988" cy="436562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200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 flipH="1">
            <a:off x="2156910" y="4797425"/>
            <a:ext cx="215900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 flipH="1">
            <a:off x="4109736" y="4844216"/>
            <a:ext cx="215900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D29-AC38-4426-9BFF-11DB91D69053}" type="slidenum">
              <a:rPr lang="en-US"/>
              <a:pPr/>
              <a:t>73</a:t>
            </a:fld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Lavoro ed energia nei circuiti elettrici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349500"/>
            <a:ext cx="8496300" cy="3816350"/>
          </a:xfrm>
        </p:spPr>
        <p:txBody>
          <a:bodyPr/>
          <a:lstStyle/>
          <a:p>
            <a:r>
              <a:rPr lang="it-IT" sz="2400"/>
              <a:t>           </a:t>
            </a:r>
            <a:r>
              <a:rPr lang="it-IT" sz="2400">
                <a:solidFill>
                  <a:schemeClr val="accent2"/>
                </a:solidFill>
              </a:rPr>
              <a:t>V = q/C</a:t>
            </a:r>
            <a:r>
              <a:rPr lang="it-IT" sz="2400"/>
              <a:t>                </a:t>
            </a:r>
            <a:r>
              <a:rPr lang="it-IT" sz="2400">
                <a:solidFill>
                  <a:srgbClr val="008000"/>
                </a:solidFill>
              </a:rPr>
              <a:t>V = Ri</a:t>
            </a:r>
            <a:r>
              <a:rPr lang="it-IT" sz="2400"/>
              <a:t>                </a:t>
            </a:r>
            <a:r>
              <a:rPr lang="it-IT" sz="2400">
                <a:solidFill>
                  <a:srgbClr val="CC0000"/>
                </a:solidFill>
              </a:rPr>
              <a:t>V = Ldi/dt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400"/>
              <a:t>				        </a:t>
            </a:r>
            <a:r>
              <a:rPr lang="it-IT" sz="2400">
                <a:solidFill>
                  <a:srgbClr val="008000"/>
                </a:solidFill>
              </a:rPr>
              <a:t>(i = dq/dt)</a:t>
            </a:r>
            <a:r>
              <a:rPr lang="it-IT" sz="2400"/>
              <a:t>          </a:t>
            </a:r>
            <a:r>
              <a:rPr lang="it-IT" sz="2400">
                <a:solidFill>
                  <a:srgbClr val="CC0000"/>
                </a:solidFill>
              </a:rPr>
              <a:t>(di/dt = d</a:t>
            </a:r>
            <a:r>
              <a:rPr lang="it-IT" sz="2400" baseline="30000">
                <a:solidFill>
                  <a:srgbClr val="CC0000"/>
                </a:solidFill>
              </a:rPr>
              <a:t>2</a:t>
            </a:r>
            <a:r>
              <a:rPr lang="it-IT" sz="2400">
                <a:solidFill>
                  <a:srgbClr val="CC0000"/>
                </a:solidFill>
              </a:rPr>
              <a:t>q/dt</a:t>
            </a:r>
            <a:r>
              <a:rPr lang="it-IT" sz="2400" baseline="30000">
                <a:solidFill>
                  <a:srgbClr val="CC0000"/>
                </a:solidFill>
              </a:rPr>
              <a:t>2</a:t>
            </a:r>
            <a:r>
              <a:rPr lang="it-IT" sz="2400">
                <a:solidFill>
                  <a:srgbClr val="CC0000"/>
                </a:solidFill>
              </a:rPr>
              <a:t>)</a:t>
            </a:r>
            <a:r>
              <a:rPr lang="it-IT" sz="2400"/>
              <a:t> </a:t>
            </a:r>
          </a:p>
          <a:p>
            <a:r>
              <a:rPr lang="it-IT" sz="2400"/>
              <a:t>           </a:t>
            </a:r>
            <a:r>
              <a:rPr lang="en-US" sz="2400">
                <a:solidFill>
                  <a:schemeClr val="accent2"/>
                </a:solidFill>
                <a:latin typeface="Script MT Bold" pitchFamily="66" charset="0"/>
              </a:rPr>
              <a:t>L </a:t>
            </a:r>
            <a:r>
              <a:rPr lang="en-US" sz="2400">
                <a:solidFill>
                  <a:schemeClr val="accent2"/>
                </a:solidFill>
              </a:rPr>
              <a:t>= q</a:t>
            </a:r>
            <a:r>
              <a:rPr lang="en-US" sz="2400" baseline="30000">
                <a:solidFill>
                  <a:schemeClr val="accent2"/>
                </a:solidFill>
              </a:rPr>
              <a:t>2</a:t>
            </a:r>
            <a:r>
              <a:rPr lang="en-US" sz="2400">
                <a:solidFill>
                  <a:schemeClr val="accent2"/>
                </a:solidFill>
              </a:rPr>
              <a:t>/(2C)</a:t>
            </a:r>
            <a:r>
              <a:rPr lang="en-US" sz="2400">
                <a:latin typeface="Script MT Bold" pitchFamily="66" charset="0"/>
              </a:rPr>
              <a:t>           </a:t>
            </a:r>
            <a:r>
              <a:rPr lang="en-US" sz="2400">
                <a:solidFill>
                  <a:srgbClr val="008000"/>
                </a:solidFill>
                <a:latin typeface="Script MT Bold" pitchFamily="66" charset="0"/>
              </a:rPr>
              <a:t>L </a:t>
            </a:r>
            <a:r>
              <a:rPr lang="en-US" sz="2400">
                <a:solidFill>
                  <a:srgbClr val="008000"/>
                </a:solidFill>
              </a:rPr>
              <a:t>= Ri</a:t>
            </a:r>
            <a:r>
              <a:rPr lang="en-US" sz="2400" baseline="30000">
                <a:solidFill>
                  <a:srgbClr val="008000"/>
                </a:solidFill>
              </a:rPr>
              <a:t>2</a:t>
            </a:r>
            <a:r>
              <a:rPr lang="en-US" sz="2400">
                <a:solidFill>
                  <a:srgbClr val="008000"/>
                </a:solidFill>
              </a:rPr>
              <a:t>t</a:t>
            </a:r>
            <a:r>
              <a:rPr lang="en-US" sz="2400">
                <a:latin typeface="Script MT Bold" pitchFamily="66" charset="0"/>
              </a:rPr>
              <a:t>                </a:t>
            </a:r>
            <a:r>
              <a:rPr lang="en-US" sz="2400">
                <a:solidFill>
                  <a:srgbClr val="CC0000"/>
                </a:solidFill>
                <a:latin typeface="Script MT Bold" pitchFamily="66" charset="0"/>
              </a:rPr>
              <a:t>L </a:t>
            </a:r>
            <a:r>
              <a:rPr lang="en-US" sz="2400">
                <a:solidFill>
                  <a:srgbClr val="CC0000"/>
                </a:solidFill>
              </a:rPr>
              <a:t>= Li</a:t>
            </a:r>
            <a:r>
              <a:rPr lang="en-US" sz="2400" baseline="30000">
                <a:solidFill>
                  <a:srgbClr val="CC0000"/>
                </a:solidFill>
              </a:rPr>
              <a:t>2</a:t>
            </a:r>
            <a:r>
              <a:rPr lang="en-US" sz="2400">
                <a:solidFill>
                  <a:srgbClr val="CC0000"/>
                </a:solidFill>
              </a:rPr>
              <a:t>/2</a:t>
            </a:r>
          </a:p>
          <a:p>
            <a:pPr>
              <a:spcBef>
                <a:spcPct val="5000"/>
              </a:spcBef>
              <a:buFontTx/>
              <a:buNone/>
            </a:pPr>
            <a:r>
              <a:rPr lang="en-US" sz="2400"/>
              <a:t>		     </a:t>
            </a:r>
            <a:r>
              <a:rPr lang="en-US" sz="2000">
                <a:solidFill>
                  <a:schemeClr val="accent2"/>
                </a:solidFill>
              </a:rPr>
              <a:t>energia di E</a:t>
            </a:r>
            <a:r>
              <a:rPr lang="en-US" sz="2000"/>
              <a:t>               </a:t>
            </a:r>
            <a:r>
              <a:rPr lang="en-US" sz="2000">
                <a:solidFill>
                  <a:srgbClr val="008000"/>
                </a:solidFill>
              </a:rPr>
              <a:t>calore </a:t>
            </a:r>
            <a:r>
              <a:rPr lang="en-US" sz="2000"/>
              <a:t>                  </a:t>
            </a:r>
            <a:r>
              <a:rPr lang="en-US" sz="2000">
                <a:solidFill>
                  <a:srgbClr val="CC0000"/>
                </a:solidFill>
              </a:rPr>
              <a:t>energia di B</a:t>
            </a:r>
            <a:r>
              <a:rPr lang="en-US" sz="2400"/>
              <a:t>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/>
              <a:t>                                       </a:t>
            </a:r>
            <a:r>
              <a:rPr lang="en-US" sz="2000">
                <a:solidFill>
                  <a:srgbClr val="008000"/>
                </a:solidFill>
              </a:rPr>
              <a:t>(dissipazione)</a:t>
            </a:r>
          </a:p>
          <a:p>
            <a:r>
              <a:rPr lang="en-US" sz="2400"/>
              <a:t>           </a:t>
            </a:r>
            <a:r>
              <a:rPr lang="el-GR" sz="2400">
                <a:solidFill>
                  <a:schemeClr val="accent2"/>
                </a:solidFill>
                <a:cs typeface="Arial" charset="0"/>
              </a:rPr>
              <a:t>η</a:t>
            </a:r>
            <a:r>
              <a:rPr lang="it-IT" sz="2400" baseline="-25000">
                <a:solidFill>
                  <a:schemeClr val="accent2"/>
                </a:solidFill>
                <a:cs typeface="Arial" charset="0"/>
              </a:rPr>
              <a:t>e</a:t>
            </a:r>
            <a:r>
              <a:rPr lang="it-IT" sz="2400">
                <a:solidFill>
                  <a:schemeClr val="accent2"/>
                </a:solidFill>
                <a:cs typeface="Arial" charset="0"/>
              </a:rPr>
              <a:t> = </a:t>
            </a:r>
            <a:r>
              <a:rPr lang="el-GR" sz="2400">
                <a:solidFill>
                  <a:schemeClr val="accent2"/>
                </a:solidFill>
                <a:cs typeface="Arial" charset="0"/>
              </a:rPr>
              <a:t>ε</a:t>
            </a:r>
            <a:r>
              <a:rPr lang="it-IT" sz="2400" baseline="-25000">
                <a:solidFill>
                  <a:schemeClr val="accent2"/>
                </a:solidFill>
                <a:cs typeface="Arial" charset="0"/>
              </a:rPr>
              <a:t>0</a:t>
            </a:r>
            <a:r>
              <a:rPr lang="it-IT" sz="2400">
                <a:solidFill>
                  <a:schemeClr val="accent2"/>
                </a:solidFill>
                <a:cs typeface="Arial" charset="0"/>
              </a:rPr>
              <a:t>E</a:t>
            </a:r>
            <a:r>
              <a:rPr lang="it-IT" sz="2400" baseline="30000">
                <a:solidFill>
                  <a:schemeClr val="accent2"/>
                </a:solidFill>
                <a:cs typeface="Arial" charset="0"/>
              </a:rPr>
              <a:t>2</a:t>
            </a:r>
            <a:r>
              <a:rPr lang="it-IT" sz="2400">
                <a:solidFill>
                  <a:schemeClr val="accent2"/>
                </a:solidFill>
                <a:cs typeface="Arial" charset="0"/>
              </a:rPr>
              <a:t>/2</a:t>
            </a:r>
            <a:r>
              <a:rPr lang="it-IT" sz="2400">
                <a:cs typeface="Arial" charset="0"/>
              </a:rPr>
              <a:t>                                  </a:t>
            </a:r>
            <a:r>
              <a:rPr lang="el-GR" sz="2400">
                <a:solidFill>
                  <a:srgbClr val="CC0000"/>
                </a:solidFill>
                <a:cs typeface="Arial" charset="0"/>
              </a:rPr>
              <a:t>η</a:t>
            </a:r>
            <a:r>
              <a:rPr lang="it-IT" sz="2400" baseline="-25000">
                <a:solidFill>
                  <a:srgbClr val="CC0000"/>
                </a:solidFill>
                <a:cs typeface="Arial" charset="0"/>
              </a:rPr>
              <a:t>m</a:t>
            </a:r>
            <a:r>
              <a:rPr lang="it-IT" sz="2400">
                <a:solidFill>
                  <a:srgbClr val="CC0000"/>
                </a:solidFill>
                <a:cs typeface="Arial" charset="0"/>
              </a:rPr>
              <a:t> = B</a:t>
            </a:r>
            <a:r>
              <a:rPr lang="it-IT" sz="2400" baseline="30000">
                <a:solidFill>
                  <a:srgbClr val="CC0000"/>
                </a:solidFill>
                <a:cs typeface="Arial" charset="0"/>
              </a:rPr>
              <a:t>2</a:t>
            </a:r>
            <a:r>
              <a:rPr lang="it-IT" sz="2400">
                <a:solidFill>
                  <a:srgbClr val="CC0000"/>
                </a:solidFill>
                <a:cs typeface="Arial" charset="0"/>
              </a:rPr>
              <a:t>/(2</a:t>
            </a:r>
            <a:r>
              <a:rPr lang="el-GR" sz="2400">
                <a:solidFill>
                  <a:srgbClr val="CC0000"/>
                </a:solidFill>
                <a:cs typeface="Arial" charset="0"/>
              </a:rPr>
              <a:t>μ</a:t>
            </a:r>
            <a:r>
              <a:rPr lang="it-IT" sz="2400" baseline="-25000">
                <a:solidFill>
                  <a:srgbClr val="CC0000"/>
                </a:solidFill>
                <a:cs typeface="Arial" charset="0"/>
              </a:rPr>
              <a:t>0</a:t>
            </a:r>
            <a:r>
              <a:rPr lang="it-IT" sz="2400">
                <a:solidFill>
                  <a:srgbClr val="CC0000"/>
                </a:solidFill>
                <a:cs typeface="Arial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400">
                <a:cs typeface="Arial" charset="0"/>
              </a:rPr>
              <a:t>	               </a:t>
            </a:r>
            <a:r>
              <a:rPr lang="it-IT" sz="2000">
                <a:cs typeface="Arial" charset="0"/>
              </a:rPr>
              <a:t>[J/m</a:t>
            </a:r>
            <a:r>
              <a:rPr lang="it-IT" sz="2000" baseline="30000">
                <a:cs typeface="Arial" charset="0"/>
              </a:rPr>
              <a:t>3</a:t>
            </a:r>
            <a:r>
              <a:rPr lang="it-IT" sz="2000">
                <a:cs typeface="Arial" charset="0"/>
              </a:rPr>
              <a:t>]                                                       [J/m</a:t>
            </a:r>
            <a:r>
              <a:rPr lang="it-IT" sz="2000" baseline="30000">
                <a:cs typeface="Arial" charset="0"/>
              </a:rPr>
              <a:t>3</a:t>
            </a:r>
            <a:r>
              <a:rPr lang="it-IT" sz="2000">
                <a:cs typeface="Arial" charset="0"/>
              </a:rPr>
              <a:t>]</a:t>
            </a:r>
          </a:p>
          <a:p>
            <a:r>
              <a:rPr lang="it-IT" sz="2000">
                <a:cs typeface="Arial" charset="0"/>
              </a:rPr>
              <a:t>circuito RC  →  i esponenziale in t      </a:t>
            </a:r>
            <a:r>
              <a:rPr lang="el-GR" sz="2000">
                <a:cs typeface="Arial" charset="0"/>
              </a:rPr>
              <a:t>τ</a:t>
            </a:r>
            <a:r>
              <a:rPr lang="it-IT" sz="2000">
                <a:cs typeface="Arial" charset="0"/>
              </a:rPr>
              <a:t> = RC        (transiente)</a:t>
            </a:r>
          </a:p>
          <a:p>
            <a:r>
              <a:rPr lang="it-IT" sz="2000">
                <a:cs typeface="Arial" charset="0"/>
              </a:rPr>
              <a:t>      “      RL  →  i            “          “  “       </a:t>
            </a:r>
            <a:r>
              <a:rPr lang="el-GR" sz="2000">
                <a:cs typeface="Arial" charset="0"/>
              </a:rPr>
              <a:t>τ</a:t>
            </a:r>
            <a:r>
              <a:rPr lang="it-IT" sz="2000">
                <a:cs typeface="Arial" charset="0"/>
              </a:rPr>
              <a:t> = L/R               “</a:t>
            </a:r>
          </a:p>
          <a:p>
            <a:r>
              <a:rPr lang="it-IT" sz="2000">
                <a:cs typeface="Arial" charset="0"/>
              </a:rPr>
              <a:t>      “      LC  →  i oscillante                  T =  2</a:t>
            </a:r>
            <a:r>
              <a:rPr lang="el-GR" sz="2000">
                <a:cs typeface="Arial" charset="0"/>
              </a:rPr>
              <a:t>π</a:t>
            </a:r>
            <a:r>
              <a:rPr lang="it-IT" sz="2000">
                <a:cs typeface="Arial" charset="0"/>
              </a:rPr>
              <a:t>/</a:t>
            </a:r>
            <a:r>
              <a:rPr lang="el-GR" sz="2000">
                <a:cs typeface="Arial" charset="0"/>
              </a:rPr>
              <a:t>ω</a:t>
            </a:r>
            <a:r>
              <a:rPr lang="it-IT" sz="2000">
                <a:cs typeface="Arial" charset="0"/>
              </a:rPr>
              <a:t> = 2</a:t>
            </a:r>
            <a:r>
              <a:rPr lang="el-GR" sz="2000">
                <a:cs typeface="Arial" charset="0"/>
              </a:rPr>
              <a:t>π√</a:t>
            </a:r>
            <a:r>
              <a:rPr lang="it-IT" sz="2000">
                <a:cs typeface="Arial" charset="0"/>
              </a:rPr>
              <a:t>(LC) </a:t>
            </a:r>
            <a:endParaRPr lang="el-GR" sz="2000">
              <a:cs typeface="Arial" charset="0"/>
            </a:endParaRPr>
          </a:p>
        </p:txBody>
      </p:sp>
      <p:pic>
        <p:nvPicPr>
          <p:cNvPr id="271364" name="Picture 4" descr="img2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08050"/>
            <a:ext cx="6149975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5" name="Line 5"/>
          <p:cNvSpPr>
            <a:spLocks noChangeShapeType="1"/>
          </p:cNvSpPr>
          <p:nvPr/>
        </p:nvSpPr>
        <p:spPr bwMode="auto">
          <a:xfrm>
            <a:off x="6783388" y="58943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31FE-5EEB-4F7A-BFFE-B5ABA5D037C7}" type="slidenum">
              <a:rPr lang="en-US"/>
              <a:pPr/>
              <a:t>74</a:t>
            </a:fld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3500438"/>
            <a:ext cx="6481762" cy="792162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it-IT" sz="3600"/>
              <a:t>Fine dell’elettromagnetismo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856C-A147-4BCB-9228-46EC67E29639}" type="slidenum">
              <a:rPr lang="en-US"/>
              <a:pPr/>
              <a:t>8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Confronto fra forze e.s. e gravit.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400675"/>
          </a:xfrm>
        </p:spPr>
        <p:txBody>
          <a:bodyPr/>
          <a:lstStyle/>
          <a:p>
            <a:r>
              <a:rPr lang="it-IT" sz="2400" dirty="0">
                <a:solidFill>
                  <a:srgbClr val="008000"/>
                </a:solidFill>
              </a:rPr>
              <a:t>nel SI in realtà si def. operat. l’unità di corrente (vedi oltre): 1 ampère (A) = 1 C/s  </a:t>
            </a:r>
            <a:r>
              <a:rPr lang="it-IT" sz="2400" dirty="0">
                <a:solidFill>
                  <a:srgbClr val="008000"/>
                </a:solidFill>
                <a:cs typeface="Arial" charset="0"/>
              </a:rPr>
              <a:t>→  coulomb</a:t>
            </a:r>
          </a:p>
          <a:p>
            <a:r>
              <a:rPr lang="it-IT" sz="2600" dirty="0">
                <a:cs typeface="Arial" charset="0"/>
              </a:rPr>
              <a:t>carica dell’el.     -e = </a:t>
            </a:r>
            <a:r>
              <a:rPr lang="it-IT" sz="3600" dirty="0">
                <a:cs typeface="Arial" charset="0"/>
              </a:rPr>
              <a:t>-</a:t>
            </a:r>
            <a:r>
              <a:rPr lang="it-IT" sz="2500" dirty="0">
                <a:cs typeface="Arial" charset="0"/>
              </a:rPr>
              <a:t>1.602</a:t>
            </a:r>
            <a:r>
              <a:rPr lang="it-IT" sz="2000" dirty="0">
                <a:cs typeface="Arial" charset="0"/>
              </a:rPr>
              <a:t>176565(35) </a:t>
            </a:r>
            <a:r>
              <a:rPr lang="it-IT" sz="2600" dirty="0" smtClean="0">
                <a:cs typeface="Arial" charset="0"/>
              </a:rPr>
              <a:t>10 </a:t>
            </a:r>
            <a:r>
              <a:rPr lang="it-IT" sz="2600" baseline="30000" dirty="0">
                <a:cs typeface="Arial" charset="0"/>
              </a:rPr>
              <a:t>-19</a:t>
            </a:r>
            <a:r>
              <a:rPr lang="it-IT" sz="2600" dirty="0">
                <a:cs typeface="Arial" charset="0"/>
              </a:rPr>
              <a:t> C</a:t>
            </a:r>
            <a:r>
              <a:rPr lang="it-IT" dirty="0"/>
              <a:t> </a:t>
            </a:r>
          </a:p>
          <a:p>
            <a:r>
              <a:rPr lang="it-IT" sz="2400" dirty="0"/>
              <a:t>f. e.s. vs f. gravitazionali, es. in modulo fra due </a:t>
            </a:r>
            <a:r>
              <a:rPr lang="it-IT" sz="2400" dirty="0" smtClean="0"/>
              <a:t>p nel vuoto</a:t>
            </a:r>
            <a:endParaRPr lang="it-IT" sz="2400" dirty="0"/>
          </a:p>
          <a:p>
            <a:pPr lvl="1"/>
            <a:r>
              <a:rPr lang="it-IT" sz="2200" dirty="0"/>
              <a:t>F</a:t>
            </a:r>
            <a:r>
              <a:rPr lang="it-IT" sz="2200" baseline="-25000" dirty="0"/>
              <a:t>e</a:t>
            </a:r>
            <a:r>
              <a:rPr lang="it-IT" sz="2200" dirty="0"/>
              <a:t> = ke</a:t>
            </a:r>
            <a:r>
              <a:rPr lang="it-IT" sz="2200" baseline="30000" dirty="0"/>
              <a:t>2</a:t>
            </a:r>
            <a:r>
              <a:rPr lang="it-IT" sz="2200" dirty="0"/>
              <a:t>/r</a:t>
            </a:r>
            <a:r>
              <a:rPr lang="it-IT" sz="2200" baseline="30000" dirty="0"/>
              <a:t>2           </a:t>
            </a:r>
            <a:r>
              <a:rPr lang="it-IT" sz="2200" dirty="0">
                <a:sym typeface="Symbol" pitchFamily="18" charset="2"/>
              </a:rPr>
              <a:t> 1/r</a:t>
            </a:r>
            <a:r>
              <a:rPr lang="it-IT" sz="2200" baseline="30000" dirty="0">
                <a:sym typeface="Symbol" pitchFamily="18" charset="2"/>
              </a:rPr>
              <a:t>2                  </a:t>
            </a:r>
            <a:r>
              <a:rPr lang="it-IT" sz="2000" dirty="0">
                <a:solidFill>
                  <a:srgbClr val="FF0000"/>
                </a:solidFill>
                <a:sym typeface="Symbol" pitchFamily="18" charset="2"/>
              </a:rPr>
              <a:t>nel rapporto</a:t>
            </a:r>
          </a:p>
          <a:p>
            <a:pPr lvl="1"/>
            <a:r>
              <a:rPr lang="it-IT" sz="2200" dirty="0"/>
              <a:t>F</a:t>
            </a:r>
            <a:r>
              <a:rPr lang="it-IT" sz="2200" baseline="-25000" dirty="0"/>
              <a:t>g</a:t>
            </a:r>
            <a:r>
              <a:rPr lang="it-IT" sz="2200" dirty="0"/>
              <a:t> = Gm</a:t>
            </a:r>
            <a:r>
              <a:rPr lang="it-IT" sz="2200" baseline="-25000" dirty="0"/>
              <a:t>p</a:t>
            </a:r>
            <a:r>
              <a:rPr lang="it-IT" sz="2200" baseline="30000" dirty="0"/>
              <a:t>2</a:t>
            </a:r>
            <a:r>
              <a:rPr lang="it-IT" sz="2200" dirty="0"/>
              <a:t>/r</a:t>
            </a:r>
            <a:r>
              <a:rPr lang="it-IT" sz="2200" baseline="30000" dirty="0"/>
              <a:t>2      </a:t>
            </a:r>
            <a:r>
              <a:rPr lang="it-IT" sz="2200" dirty="0">
                <a:sym typeface="Symbol" pitchFamily="18" charset="2"/>
              </a:rPr>
              <a:t> 1/r</a:t>
            </a:r>
            <a:r>
              <a:rPr lang="it-IT" sz="2200" baseline="30000" dirty="0">
                <a:sym typeface="Symbol" pitchFamily="18" charset="2"/>
              </a:rPr>
              <a:t>2                              </a:t>
            </a:r>
            <a:r>
              <a:rPr lang="it-IT" sz="2000" dirty="0">
                <a:solidFill>
                  <a:srgbClr val="FF0000"/>
                </a:solidFill>
                <a:sym typeface="Symbol" pitchFamily="18" charset="2"/>
              </a:rPr>
              <a:t> “</a:t>
            </a:r>
          </a:p>
          <a:p>
            <a:pPr lvl="1">
              <a:buFontTx/>
              <a:buNone/>
            </a:pPr>
            <a:endParaRPr lang="it-IT" sz="2200" dirty="0"/>
          </a:p>
          <a:p>
            <a:pPr lvl="1">
              <a:buFontTx/>
              <a:buNone/>
            </a:pPr>
            <a:endParaRPr lang="it-IT" sz="2200" dirty="0"/>
          </a:p>
          <a:p>
            <a:pPr lvl="1"/>
            <a:endParaRPr lang="it-IT" sz="2200" dirty="0"/>
          </a:p>
          <a:p>
            <a:pPr lvl="1"/>
            <a:r>
              <a:rPr lang="it-IT" sz="2200" dirty="0">
                <a:solidFill>
                  <a:srgbClr val="990033"/>
                </a:solidFill>
              </a:rPr>
              <a:t>rapporto enorme </a:t>
            </a:r>
            <a:r>
              <a:rPr lang="it-IT" sz="2200" dirty="0">
                <a:solidFill>
                  <a:srgbClr val="990033"/>
                </a:solidFill>
                <a:cs typeface="Arial" charset="0"/>
              </a:rPr>
              <a:t>→ gravitazione trascurabile a livello atomico e subatomico</a:t>
            </a:r>
          </a:p>
          <a:p>
            <a:pPr lvl="1"/>
            <a:r>
              <a:rPr lang="it-IT" sz="2200" dirty="0">
                <a:solidFill>
                  <a:schemeClr val="accent2"/>
                </a:solidFill>
                <a:cs typeface="Arial" charset="0"/>
              </a:rPr>
              <a:t>NB </a:t>
            </a:r>
            <a:r>
              <a:rPr lang="el-GR" sz="2200" dirty="0" smtClean="0">
                <a:solidFill>
                  <a:schemeClr val="accent2"/>
                </a:solidFill>
                <a:cs typeface="Arial" charset="0"/>
              </a:rPr>
              <a:t>ε</a:t>
            </a:r>
            <a:r>
              <a:rPr lang="it-IT" sz="2200" baseline="-25000" dirty="0">
                <a:solidFill>
                  <a:schemeClr val="accent2"/>
                </a:solidFill>
                <a:cs typeface="Arial" charset="0"/>
              </a:rPr>
              <a:t>0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= 1/(4</a:t>
            </a:r>
            <a:r>
              <a:rPr lang="el-GR" sz="2200" dirty="0">
                <a:solidFill>
                  <a:schemeClr val="accent2"/>
                </a:solidFill>
                <a:cs typeface="Arial" charset="0"/>
              </a:rPr>
              <a:t>π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k) = 8.85 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10</a:t>
            </a:r>
            <a:r>
              <a:rPr lang="it-IT" sz="2200" baseline="30000" dirty="0">
                <a:solidFill>
                  <a:schemeClr val="accent2"/>
                </a:solidFill>
                <a:cs typeface="Arial" charset="0"/>
              </a:rPr>
              <a:t>-12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 C</a:t>
            </a:r>
            <a:r>
              <a:rPr lang="it-IT" sz="2200" baseline="30000" dirty="0">
                <a:solidFill>
                  <a:schemeClr val="accent2"/>
                </a:solidFill>
                <a:cs typeface="Arial" charset="0"/>
              </a:rPr>
              <a:t>2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/(Nm</a:t>
            </a:r>
            <a:r>
              <a:rPr lang="it-IT" sz="2200" baseline="30000" dirty="0">
                <a:solidFill>
                  <a:schemeClr val="accent2"/>
                </a:solidFill>
                <a:cs typeface="Arial" charset="0"/>
              </a:rPr>
              <a:t>2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) costante dielettrica del vuoto </a:t>
            </a:r>
            <a:r>
              <a:rPr lang="it-IT" sz="2200" dirty="0" smtClean="0">
                <a:solidFill>
                  <a:schemeClr val="accent2"/>
                </a:solidFill>
                <a:cs typeface="Arial" charset="0"/>
              </a:rPr>
              <a:t>(</a:t>
            </a:r>
            <a:r>
              <a:rPr lang="el-GR" sz="2200" dirty="0" smtClean="0">
                <a:solidFill>
                  <a:schemeClr val="accent2"/>
                </a:solidFill>
                <a:cs typeface="Arial" charset="0"/>
              </a:rPr>
              <a:t>ε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:</a:t>
            </a:r>
            <a:r>
              <a:rPr lang="it-IT" sz="2200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materiale; </a:t>
            </a:r>
            <a:r>
              <a:rPr lang="el-GR" sz="2200" dirty="0">
                <a:solidFill>
                  <a:schemeClr val="accent2"/>
                </a:solidFill>
                <a:cs typeface="Arial" charset="0"/>
              </a:rPr>
              <a:t>ε</a:t>
            </a:r>
            <a:r>
              <a:rPr lang="it-IT" sz="2200" baseline="-25000" dirty="0">
                <a:solidFill>
                  <a:schemeClr val="accent2"/>
                </a:solidFill>
                <a:cs typeface="Arial" charset="0"/>
              </a:rPr>
              <a:t>r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 = </a:t>
            </a:r>
            <a:r>
              <a:rPr lang="el-GR" sz="2200" dirty="0">
                <a:solidFill>
                  <a:schemeClr val="accent2"/>
                </a:solidFill>
                <a:cs typeface="Arial" charset="0"/>
              </a:rPr>
              <a:t>ε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/</a:t>
            </a:r>
            <a:r>
              <a:rPr lang="el-GR" sz="2200" dirty="0">
                <a:solidFill>
                  <a:schemeClr val="accent2"/>
                </a:solidFill>
                <a:cs typeface="Arial" charset="0"/>
              </a:rPr>
              <a:t>ε</a:t>
            </a:r>
            <a:r>
              <a:rPr lang="it-IT" sz="2200" baseline="-25000" dirty="0">
                <a:solidFill>
                  <a:schemeClr val="accent2"/>
                </a:solidFill>
                <a:cs typeface="Arial" charset="0"/>
              </a:rPr>
              <a:t>0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 &gt; </a:t>
            </a:r>
            <a:r>
              <a:rPr lang="it-IT" sz="2200" dirty="0" smtClean="0">
                <a:solidFill>
                  <a:schemeClr val="accent2"/>
                </a:solidFill>
                <a:cs typeface="Arial" charset="0"/>
              </a:rPr>
              <a:t>1: </a:t>
            </a:r>
            <a:r>
              <a:rPr lang="it-IT" sz="2200" dirty="0">
                <a:solidFill>
                  <a:schemeClr val="accent2"/>
                </a:solidFill>
                <a:cs typeface="Arial" charset="0"/>
              </a:rPr>
              <a:t>cost. diel. relativa, vedi oltre)</a:t>
            </a:r>
            <a:endParaRPr lang="el-GR" sz="2200" dirty="0">
              <a:solidFill>
                <a:schemeClr val="accent2"/>
              </a:solidFill>
              <a:cs typeface="Arial" charset="0"/>
            </a:endParaRPr>
          </a:p>
        </p:txBody>
      </p:sp>
      <p:graphicFrame>
        <p:nvGraphicFramePr>
          <p:cNvPr id="197638" name="Object 6"/>
          <p:cNvGraphicFramePr>
            <a:graphicFrameLocks noChangeAspect="1"/>
          </p:cNvGraphicFramePr>
          <p:nvPr/>
        </p:nvGraphicFramePr>
        <p:xfrm>
          <a:off x="1042988" y="3716338"/>
          <a:ext cx="73453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70" name="Equation" r:id="rId3" imgW="3936960" imgH="469800" progId="Equation.3">
                  <p:embed/>
                </p:oleObj>
              </mc:Choice>
              <mc:Fallback>
                <p:oleObj name="Equation" r:id="rId3" imgW="393696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716338"/>
                        <a:ext cx="7345362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9" name="Line 7"/>
          <p:cNvSpPr>
            <a:spLocks noChangeShapeType="1"/>
          </p:cNvSpPr>
          <p:nvPr/>
        </p:nvSpPr>
        <p:spPr bwMode="auto">
          <a:xfrm flipV="1">
            <a:off x="3276600" y="2852738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 flipV="1">
            <a:off x="3276600" y="3284538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apr-mag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1075-279B-461B-B62F-EAC2F4D1C9F2}" type="slidenum">
              <a:rPr lang="en-US"/>
              <a:pPr/>
              <a:t>9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Campo elettrico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13787" cy="5184775"/>
          </a:xfrm>
        </p:spPr>
        <p:txBody>
          <a:bodyPr/>
          <a:lstStyle/>
          <a:p>
            <a:r>
              <a:rPr lang="it-IT" sz="2600" dirty="0"/>
              <a:t>dato un sistema di n cariche fisse, una carica q</a:t>
            </a:r>
            <a:r>
              <a:rPr lang="it-IT" sz="2600" baseline="-25000" dirty="0"/>
              <a:t>0</a:t>
            </a:r>
            <a:r>
              <a:rPr lang="it-IT" sz="2600" dirty="0"/>
              <a:t> sentirà una forza </a:t>
            </a:r>
            <a:r>
              <a:rPr lang="it-IT" sz="2600" b="1" dirty="0"/>
              <a:t>F</a:t>
            </a:r>
            <a:r>
              <a:rPr lang="it-IT" sz="2600" dirty="0"/>
              <a:t> = </a:t>
            </a:r>
            <a:r>
              <a:rPr lang="el-GR" sz="2600" dirty="0">
                <a:cs typeface="Arial" charset="0"/>
              </a:rPr>
              <a:t>Σ</a:t>
            </a:r>
            <a:r>
              <a:rPr lang="it-IT" sz="2600" baseline="-25000" dirty="0" err="1">
                <a:cs typeface="Arial" charset="0"/>
              </a:rPr>
              <a:t>i</a:t>
            </a:r>
            <a:r>
              <a:rPr lang="it-IT" sz="2600" b="1" dirty="0" err="1">
                <a:cs typeface="Arial" charset="0"/>
              </a:rPr>
              <a:t>F</a:t>
            </a:r>
            <a:r>
              <a:rPr lang="it-IT" sz="2600" b="1" baseline="-25000" dirty="0" err="1">
                <a:cs typeface="Arial" charset="0"/>
              </a:rPr>
              <a:t>i</a:t>
            </a:r>
            <a:endParaRPr lang="it-IT" sz="2600" b="1" baseline="-25000" dirty="0">
              <a:cs typeface="Arial" charset="0"/>
            </a:endParaRPr>
          </a:p>
          <a:p>
            <a:r>
              <a:rPr lang="it-IT" sz="2600" dirty="0">
                <a:cs typeface="Arial" charset="0"/>
              </a:rPr>
              <a:t>distribuzione di </a:t>
            </a:r>
            <a:r>
              <a:rPr lang="it-IT" sz="2600" dirty="0" err="1">
                <a:cs typeface="Arial" charset="0"/>
              </a:rPr>
              <a:t>q</a:t>
            </a:r>
            <a:r>
              <a:rPr lang="it-IT" sz="2600" baseline="-25000" dirty="0" err="1">
                <a:cs typeface="Arial" charset="0"/>
              </a:rPr>
              <a:t>i</a:t>
            </a:r>
            <a:endParaRPr lang="it-IT" sz="2600" baseline="-25000" dirty="0"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→ </a:t>
            </a:r>
            <a:r>
              <a:rPr lang="it-IT" sz="2600" b="1" dirty="0">
                <a:cs typeface="Arial" charset="0"/>
              </a:rPr>
              <a:t>F</a:t>
            </a:r>
            <a:r>
              <a:rPr lang="it-IT" sz="2600" dirty="0">
                <a:cs typeface="Arial" charset="0"/>
              </a:rPr>
              <a:t> nel punto P</a:t>
            </a:r>
          </a:p>
          <a:p>
            <a:r>
              <a:rPr lang="it-IT" sz="2600" dirty="0">
                <a:cs typeface="Arial" charset="0"/>
              </a:rPr>
              <a:t>ciascuna F</a:t>
            </a:r>
            <a:r>
              <a:rPr lang="it-IT" sz="2600" baseline="-25000" dirty="0">
                <a:cs typeface="Arial" charset="0"/>
              </a:rPr>
              <a:t>i</a:t>
            </a:r>
            <a:r>
              <a:rPr lang="it-IT" sz="2600" dirty="0">
                <a:cs typeface="Arial" charset="0"/>
              </a:rPr>
              <a:t> </a:t>
            </a:r>
            <a:r>
              <a:rPr lang="it-IT" sz="2600" dirty="0">
                <a:cs typeface="Arial" charset="0"/>
                <a:sym typeface="Symbol" pitchFamily="18" charset="2"/>
              </a:rPr>
              <a:t> q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  <a:sym typeface="Symbol" pitchFamily="18" charset="2"/>
              </a:rPr>
              <a:t>	→ F  q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</a:t>
            </a:r>
            <a:r>
              <a:rPr lang="it-IT" sz="2600" dirty="0">
                <a:cs typeface="Arial" charset="0"/>
                <a:sym typeface="Symbol" pitchFamily="18" charset="2"/>
              </a:rPr>
              <a:t> → = Eq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</a:t>
            </a:r>
          </a:p>
          <a:p>
            <a:r>
              <a:rPr lang="it-IT" sz="2600" dirty="0">
                <a:cs typeface="Arial" charset="0"/>
                <a:sym typeface="Symbol" pitchFamily="18" charset="2"/>
              </a:rPr>
              <a:t>campo elettrico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  <a:sym typeface="Symbol" pitchFamily="18" charset="2"/>
              </a:rPr>
              <a:t>	</a:t>
            </a:r>
            <a:r>
              <a:rPr lang="it-IT" sz="2600" b="1" dirty="0">
                <a:cs typeface="Arial" charset="0"/>
                <a:sym typeface="Symbol" pitchFamily="18" charset="2"/>
              </a:rPr>
              <a:t>E</a:t>
            </a:r>
            <a:r>
              <a:rPr lang="it-IT" sz="2600" dirty="0">
                <a:cs typeface="Arial" charset="0"/>
                <a:sym typeface="Symbol" pitchFamily="18" charset="2"/>
              </a:rPr>
              <a:t> = </a:t>
            </a:r>
            <a:r>
              <a:rPr lang="it-IT" sz="2600" b="1" dirty="0">
                <a:cs typeface="Arial" charset="0"/>
                <a:sym typeface="Symbol" pitchFamily="18" charset="2"/>
              </a:rPr>
              <a:t>F</a:t>
            </a:r>
            <a:r>
              <a:rPr lang="it-IT" sz="2600" dirty="0">
                <a:cs typeface="Arial" charset="0"/>
                <a:sym typeface="Symbol" pitchFamily="18" charset="2"/>
              </a:rPr>
              <a:t>/q</a:t>
            </a:r>
            <a:r>
              <a:rPr lang="it-IT" sz="2600" baseline="-25000" dirty="0">
                <a:cs typeface="Arial" charset="0"/>
                <a:sym typeface="Symbol" pitchFamily="18" charset="2"/>
              </a:rPr>
              <a:t>0</a:t>
            </a:r>
            <a:r>
              <a:rPr lang="it-IT" sz="2600" dirty="0">
                <a:cs typeface="Arial" charset="0"/>
                <a:sym typeface="Symbol" pitchFamily="18" charset="2"/>
              </a:rPr>
              <a:t>             </a:t>
            </a:r>
            <a:r>
              <a:rPr lang="it-IT" sz="2600" b="1" dirty="0">
                <a:cs typeface="Arial" charset="0"/>
                <a:sym typeface="Symbol" pitchFamily="18" charset="2"/>
              </a:rPr>
              <a:t>E</a:t>
            </a:r>
            <a:r>
              <a:rPr lang="it-IT" sz="2600" dirty="0">
                <a:cs typeface="Arial" charset="0"/>
                <a:sym typeface="Symbol" pitchFamily="18" charset="2"/>
              </a:rPr>
              <a:t> = </a:t>
            </a:r>
            <a:r>
              <a:rPr lang="it-IT" sz="2600" b="1" dirty="0">
                <a:cs typeface="Arial" charset="0"/>
                <a:sym typeface="Symbol" pitchFamily="18" charset="2"/>
              </a:rPr>
              <a:t>E</a:t>
            </a:r>
            <a:r>
              <a:rPr lang="it-IT" sz="2600" dirty="0">
                <a:cs typeface="Arial" charset="0"/>
                <a:sym typeface="Symbol" pitchFamily="18" charset="2"/>
              </a:rPr>
              <a:t>(P)         </a:t>
            </a:r>
            <a:r>
              <a:rPr lang="it-IT" sz="2200" dirty="0">
                <a:solidFill>
                  <a:srgbClr val="FF0066"/>
                </a:solidFill>
                <a:cs typeface="Arial" charset="0"/>
                <a:sym typeface="Symbol" pitchFamily="18" charset="2"/>
              </a:rPr>
              <a:t>(si ottiene muovendo q</a:t>
            </a:r>
            <a:r>
              <a:rPr lang="it-IT" sz="2200" baseline="-25000" dirty="0">
                <a:solidFill>
                  <a:srgbClr val="FF0066"/>
                </a:solidFill>
                <a:cs typeface="Arial" charset="0"/>
                <a:sym typeface="Symbol" pitchFamily="18" charset="2"/>
              </a:rPr>
              <a:t>0</a:t>
            </a:r>
            <a:r>
              <a:rPr lang="it-IT" sz="2200" dirty="0">
                <a:solidFill>
                  <a:srgbClr val="FF0066"/>
                </a:solidFill>
                <a:cs typeface="Arial" charset="0"/>
                <a:sym typeface="Symbol" pitchFamily="18" charset="2"/>
              </a:rPr>
              <a:t>)</a:t>
            </a:r>
          </a:p>
          <a:p>
            <a:pPr lvl="1"/>
            <a:r>
              <a:rPr lang="it-IT" sz="2200" dirty="0">
                <a:cs typeface="Arial" charset="0"/>
                <a:sym typeface="Symbol" pitchFamily="18" charset="2"/>
              </a:rPr>
              <a:t>unità SI: newton/coulomb = N/C</a:t>
            </a:r>
          </a:p>
          <a:p>
            <a:r>
              <a:rPr lang="it-IT" sz="2600" i="1" u="sng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se</a:t>
            </a:r>
            <a:r>
              <a:rPr lang="it-IT" sz="2600" dirty="0">
                <a:cs typeface="Arial" charset="0"/>
                <a:sym typeface="Symbol" pitchFamily="18" charset="2"/>
              </a:rPr>
              <a:t> </a:t>
            </a:r>
            <a:r>
              <a:rPr lang="it-IT" sz="2600" dirty="0">
                <a:solidFill>
                  <a:srgbClr val="990033"/>
                </a:solidFill>
                <a:cs typeface="Arial" charset="0"/>
                <a:sym typeface="Symbol" pitchFamily="18" charset="2"/>
              </a:rPr>
              <a:t>il campo elettrico è noto</a:t>
            </a:r>
          </a:p>
          <a:p>
            <a:pPr>
              <a:buFontTx/>
              <a:buNone/>
            </a:pPr>
            <a:r>
              <a:rPr lang="it-IT" sz="2600" dirty="0">
                <a:solidFill>
                  <a:srgbClr val="990033"/>
                </a:solidFill>
                <a:cs typeface="Arial" charset="0"/>
                <a:sym typeface="Symbol" pitchFamily="18" charset="2"/>
              </a:rPr>
              <a:t>	</a:t>
            </a:r>
            <a:r>
              <a:rPr lang="it-IT" sz="2600" b="1" dirty="0">
                <a:solidFill>
                  <a:srgbClr val="990033"/>
                </a:solidFill>
                <a:cs typeface="Arial" charset="0"/>
                <a:sym typeface="Symbol" pitchFamily="18" charset="2"/>
              </a:rPr>
              <a:t>F</a:t>
            </a:r>
            <a:r>
              <a:rPr lang="it-IT" sz="2600" dirty="0">
                <a:solidFill>
                  <a:srgbClr val="990033"/>
                </a:solidFill>
                <a:cs typeface="Arial" charset="0"/>
                <a:sym typeface="Symbol" pitchFamily="18" charset="2"/>
              </a:rPr>
              <a:t>(P) = </a:t>
            </a:r>
            <a:r>
              <a:rPr lang="it-IT" sz="2600" dirty="0" err="1">
                <a:solidFill>
                  <a:srgbClr val="990033"/>
                </a:solidFill>
                <a:cs typeface="Arial" charset="0"/>
                <a:sym typeface="Symbol" pitchFamily="18" charset="2"/>
              </a:rPr>
              <a:t>q</a:t>
            </a:r>
            <a:r>
              <a:rPr lang="it-IT" sz="2600" b="1" dirty="0" err="1">
                <a:solidFill>
                  <a:srgbClr val="990033"/>
                </a:solidFill>
                <a:cs typeface="Arial" charset="0"/>
                <a:sym typeface="Symbol" pitchFamily="18" charset="2"/>
              </a:rPr>
              <a:t>E</a:t>
            </a:r>
            <a:r>
              <a:rPr lang="it-IT" sz="2600" dirty="0">
                <a:solidFill>
                  <a:srgbClr val="990033"/>
                </a:solidFill>
                <a:cs typeface="Arial" charset="0"/>
                <a:sym typeface="Symbol" pitchFamily="18" charset="2"/>
              </a:rPr>
              <a:t>(P)           </a:t>
            </a:r>
            <a:r>
              <a:rPr lang="it-IT" sz="2400" dirty="0">
                <a:solidFill>
                  <a:srgbClr val="990033"/>
                </a:solidFill>
                <a:cs typeface="Arial" charset="0"/>
                <a:sym typeface="Symbol" pitchFamily="18" charset="2"/>
              </a:rPr>
              <a:t>è la f. che agisce in P su q</a:t>
            </a:r>
            <a:r>
              <a:rPr lang="it-IT" sz="2600" dirty="0">
                <a:solidFill>
                  <a:srgbClr val="990033"/>
                </a:solidFill>
                <a:cs typeface="Arial" charset="0"/>
                <a:sym typeface="Symbol" pitchFamily="18" charset="2"/>
              </a:rPr>
              <a:t>	</a:t>
            </a:r>
            <a:r>
              <a:rPr lang="it-IT" sz="2600" dirty="0">
                <a:cs typeface="Arial" charset="0"/>
                <a:sym typeface="Symbol" pitchFamily="18" charset="2"/>
              </a:rPr>
              <a:t>	</a:t>
            </a:r>
          </a:p>
        </p:txBody>
      </p:sp>
      <p:pic>
        <p:nvPicPr>
          <p:cNvPr id="201733" name="Picture 5" descr="img0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00213"/>
            <a:ext cx="5113338" cy="25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468313" y="4365625"/>
            <a:ext cx="1449387" cy="4556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zioni">
  <a:themeElements>
    <a:clrScheme name="lezio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zio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zio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37957</TotalTime>
  <Words>4541</Words>
  <Application>Microsoft Office PowerPoint</Application>
  <PresentationFormat>On-screen Show (4:3)</PresentationFormat>
  <Paragraphs>804</Paragraphs>
  <Slides>74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lezioni</vt:lpstr>
      <vt:lpstr>Equation</vt:lpstr>
      <vt:lpstr>PowerPoint Presentation</vt:lpstr>
      <vt:lpstr>Elettrostatica</vt:lpstr>
      <vt:lpstr>Carica elettrica, preliminari</vt:lpstr>
      <vt:lpstr>Carica elettrica</vt:lpstr>
      <vt:lpstr>Carica elettrica (2)</vt:lpstr>
      <vt:lpstr>Carica elettrica e forza elettrostatica</vt:lpstr>
      <vt:lpstr>Forza elettrostatica, legge di Coulomb</vt:lpstr>
      <vt:lpstr>Confronto fra forze e.s. e gravit.</vt:lpstr>
      <vt:lpstr>Campo elettrico</vt:lpstr>
      <vt:lpstr>Campo elettrico di una carica puntiforme</vt:lpstr>
      <vt:lpstr>Linee di forza (o di campo) </vt:lpstr>
      <vt:lpstr>Linee di forza (2)</vt:lpstr>
      <vt:lpstr>Linee di forza (3)</vt:lpstr>
      <vt:lpstr>Teorema di Gauss</vt:lpstr>
      <vt:lpstr>Applicazione: piano uniformemente carico</vt:lpstr>
      <vt:lpstr>Potenziale elettrostatico</vt:lpstr>
      <vt:lpstr>Potenziale elettrostatico (2)</vt:lpstr>
      <vt:lpstr>Potenziale elettrico (3)</vt:lpstr>
      <vt:lpstr>Potenziale elettrico (4)</vt:lpstr>
      <vt:lpstr>L’elettronvolt</vt:lpstr>
      <vt:lpstr>Capacità</vt:lpstr>
      <vt:lpstr>Capacità (2)</vt:lpstr>
      <vt:lpstr>Materiali immersi in E esterno</vt:lpstr>
      <vt:lpstr>Materiali in E esterno (2)</vt:lpstr>
      <vt:lpstr>Dielettrici in un campo esterno</vt:lpstr>
      <vt:lpstr>La costante dielettrica relativa</vt:lpstr>
      <vt:lpstr>Condensatori in parallelo ed in serie</vt:lpstr>
      <vt:lpstr>Carica del condensatore(+)</vt:lpstr>
      <vt:lpstr>Energia immagazzinata nel campo elettrico </vt:lpstr>
      <vt:lpstr>Corrente elettrica</vt:lpstr>
      <vt:lpstr>Circuito elettrico</vt:lpstr>
      <vt:lpstr>Schema ed elementi di circuito elettrico</vt:lpstr>
      <vt:lpstr>Corrente elettrica</vt:lpstr>
      <vt:lpstr>Elettroni nei metalli</vt:lpstr>
      <vt:lpstr>Resistenza elettrica </vt:lpstr>
      <vt:lpstr>Resistenza elettrica (2)</vt:lpstr>
      <vt:lpstr>Resistenza elettrica (3)(*) </vt:lpstr>
      <vt:lpstr>Resistività elettrica</vt:lpstr>
      <vt:lpstr>Resistività elettrica dei materiali, 20°C</vt:lpstr>
      <vt:lpstr>Resistenze in serie ed in parallelo</vt:lpstr>
      <vt:lpstr>f.e.m. e resistenza interna del generatore</vt:lpstr>
      <vt:lpstr>Effetto Joule e lavoro del generatore</vt:lpstr>
      <vt:lpstr>Misure di corrente e ddp</vt:lpstr>
      <vt:lpstr>Misure di corrente e ddp (2)(*)</vt:lpstr>
      <vt:lpstr>Ponte di Wheatstone (*)</vt:lpstr>
      <vt:lpstr>Potenziometro (*)</vt:lpstr>
      <vt:lpstr>Superconduttività (cenno) (*)</vt:lpstr>
      <vt:lpstr>Leggi di Kirchhoff(*)</vt:lpstr>
      <vt:lpstr>Leggi di Kirchhoff, esempi(*)</vt:lpstr>
      <vt:lpstr>Esempi (2)(*)</vt:lpstr>
      <vt:lpstr>Esempi (3)</vt:lpstr>
      <vt:lpstr>Esempi (4)(*)</vt:lpstr>
      <vt:lpstr>Campo magnetico</vt:lpstr>
      <vt:lpstr>Campo magnetico</vt:lpstr>
      <vt:lpstr>Forza magnetica, definizione di B</vt:lpstr>
      <vt:lpstr>Unità di B</vt:lpstr>
      <vt:lpstr>Elemento di corrente e forza magnetica(*)</vt:lpstr>
      <vt:lpstr>Sorgenti di B, legge di Biot-Savart</vt:lpstr>
      <vt:lpstr>Forza fra correnti parallele</vt:lpstr>
      <vt:lpstr>Moto di cariche in campo magnetico</vt:lpstr>
      <vt:lpstr>Momenti di forza su spire e magneti</vt:lpstr>
      <vt:lpstr>Teorema di Gauss per B</vt:lpstr>
      <vt:lpstr>Teorema di Ampère</vt:lpstr>
      <vt:lpstr>Solenoide</vt:lpstr>
      <vt:lpstr>Proprietà magnetiche dei materiali</vt:lpstr>
      <vt:lpstr>Induzione e.m.</vt:lpstr>
      <vt:lpstr>Induzione e.m./2</vt:lpstr>
      <vt:lpstr>Legge di Faraday-Neumann-(Lenz)</vt:lpstr>
      <vt:lpstr>Legge di (Faraday-Neumann-)Lenz</vt:lpstr>
      <vt:lpstr>Mutua induzione</vt:lpstr>
      <vt:lpstr>Autoinduzione ed induttanza</vt:lpstr>
      <vt:lpstr>Energia immagazzinata nell’induttanza</vt:lpstr>
      <vt:lpstr>Lavoro ed energia nei circuiti elettrici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navarria</dc:creator>
  <cp:lastModifiedBy>francesco navarria</cp:lastModifiedBy>
  <cp:revision>179</cp:revision>
  <dcterms:created xsi:type="dcterms:W3CDTF">2006-02-28T22:04:22Z</dcterms:created>
  <dcterms:modified xsi:type="dcterms:W3CDTF">2014-04-28T08:39:37Z</dcterms:modified>
</cp:coreProperties>
</file>