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6" r:id="rId2"/>
    <p:sldId id="440" r:id="rId3"/>
    <p:sldId id="439" r:id="rId4"/>
    <p:sldId id="441" r:id="rId5"/>
    <p:sldId id="442" r:id="rId6"/>
    <p:sldId id="443" r:id="rId7"/>
    <p:sldId id="444" r:id="rId8"/>
    <p:sldId id="445" r:id="rId9"/>
    <p:sldId id="535" r:id="rId10"/>
    <p:sldId id="447" r:id="rId11"/>
    <p:sldId id="458" r:id="rId12"/>
    <p:sldId id="450" r:id="rId13"/>
    <p:sldId id="451" r:id="rId14"/>
    <p:sldId id="536" r:id="rId15"/>
    <p:sldId id="365" r:id="rId16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FF0066"/>
    <a:srgbClr val="F8F8F8"/>
    <a:srgbClr val="669900"/>
    <a:srgbClr val="CC3300"/>
    <a:srgbClr val="99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0" autoAdjust="0"/>
    <p:restoredTop sz="90189" autoAdjust="0"/>
  </p:normalViewPr>
  <p:slideViewPr>
    <p:cSldViewPr>
      <p:cViewPr>
        <p:scale>
          <a:sx n="66" d="100"/>
          <a:sy n="66" d="100"/>
        </p:scale>
        <p:origin x="-67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50"/>
    </p:cViewPr>
  </p:sorterViewPr>
  <p:notesViewPr>
    <p:cSldViewPr>
      <p:cViewPr>
        <p:scale>
          <a:sx n="100" d="100"/>
          <a:sy n="100" d="100"/>
        </p:scale>
        <p:origin x="-1500" y="33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CF2AE063-F7D9-4157-993F-4263DBD71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48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F71CF-F10D-40A0-960A-D30A0C4F4205}" type="slidenum">
              <a:rPr lang="en-US"/>
              <a:pPr/>
              <a:t>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7D52F-2D41-4B1E-B72C-2BB68D6502E6}" type="slidenum">
              <a:rPr lang="en-US"/>
              <a:pPr/>
              <a:t>3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x = x(t) </a:t>
            </a:r>
            <a:r>
              <a:rPr lang="it-IT" dirty="0">
                <a:sym typeface="Wingdings" pitchFamily="2" charset="2"/>
              </a:rPr>
              <a:t> W(t) + K(t) = </a:t>
            </a:r>
            <a:r>
              <a:rPr lang="it-IT" dirty="0" smtClean="0">
                <a:sym typeface="Wingdings" pitchFamily="2" charset="2"/>
              </a:rPr>
              <a:t>E</a:t>
            </a:r>
            <a:r>
              <a:rPr lang="it-IT" baseline="-25000" dirty="0" smtClean="0">
                <a:sym typeface="Wingdings" pitchFamily="2" charset="2"/>
              </a:rPr>
              <a:t>0</a:t>
            </a:r>
          </a:p>
          <a:p>
            <a:r>
              <a:rPr lang="it-IT" baseline="0" dirty="0" smtClean="0">
                <a:sym typeface="Wingdings" pitchFamily="2" charset="2"/>
              </a:rPr>
              <a:t>come sempre, quando faccio lavoro –vo, aumento l’energia potenziale </a:t>
            </a:r>
            <a:endParaRPr lang="it-IT" baseline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assumendo di «provare» una sinusoide, cioè una funzione periodica, l’ampiezza sarà ovviamente A e la funzione che vale 1 per t=0 sarà cos(2</a:t>
            </a:r>
            <a:r>
              <a:rPr lang="el-GR" dirty="0" smtClean="0"/>
              <a:t>π</a:t>
            </a:r>
            <a:r>
              <a:rPr lang="it-IT" dirty="0" smtClean="0"/>
              <a:t>t/T)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E063-F7D9-4157-993F-4263DBD715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46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E063-F7D9-4157-993F-4263DBD715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2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 usa ½kA^2 = ½mV</a:t>
            </a:r>
            <a:r>
              <a:rPr lang="it-IT" baseline="-25000" dirty="0" smtClean="0"/>
              <a:t>max</a:t>
            </a:r>
            <a:r>
              <a:rPr lang="it-IT" dirty="0" smtClean="0"/>
              <a:t>^2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E063-F7D9-4157-993F-4263DBD715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29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E063-F7D9-4157-993F-4263DBD715B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55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FD295-A96F-4549-BDDA-1F1CDF40076E}" type="slidenum">
              <a:rPr lang="en-US"/>
              <a:pPr/>
              <a:t>10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pi/4 = 0.785    sin(pi/4) = 0.707</a:t>
            </a:r>
          </a:p>
          <a:p>
            <a:r>
              <a:rPr lang="it-IT" dirty="0"/>
              <a:t>pi/8 = 0.393    sin(pi/8) = 0.383</a:t>
            </a:r>
          </a:p>
          <a:p>
            <a:r>
              <a:rPr lang="it-IT" dirty="0"/>
              <a:t>pi/16 = 0.196  sin(pi/16) = 0.195</a:t>
            </a:r>
          </a:p>
          <a:p>
            <a:r>
              <a:rPr lang="it-IT" dirty="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[</a:t>
            </a:r>
            <a:r>
              <a:rPr lang="el-GR" dirty="0" smtClean="0"/>
              <a:t>γ</a:t>
            </a:r>
            <a:r>
              <a:rPr lang="it-IT" dirty="0" smtClean="0"/>
              <a:t>] = [MT^-1]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E063-F7D9-4157-993F-4263DBD715B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6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B8E9B-BD11-49DA-BE59-F497B5D319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57B94-AEDA-4AE0-B8DB-2A1B471B63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7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70239-EEAB-430E-9204-C9ABBFB472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1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20940-27C5-418E-B0F8-120886C3E3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B694B-DF9A-4D27-B58F-8B74A51AC6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5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EBC11-662A-44CC-8956-4A44C1ACB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5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B947E-8CD8-4D07-8561-322E4FD3DD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1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F39A6-7BE1-4581-95BF-814C546294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A02E3-ABCE-4D1B-AFEB-A7768FD969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5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FC837-57A3-4724-8AA2-DC39ABA8F0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1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482E1-6151-443A-B528-B15E59078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9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88913"/>
            <a:ext cx="7221538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52513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C6DA02-BEBA-4DDC-B705-68725E017892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23850" y="115888"/>
          <a:ext cx="8318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r:id="rId14" imgW="815411" imgH="906859" progId="">
                  <p:embed/>
                </p:oleObj>
              </mc:Choice>
              <mc:Fallback>
                <p:oleObj r:id="rId14" imgW="815411" imgH="90685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5888"/>
                        <a:ext cx="8318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476375" y="836613"/>
            <a:ext cx="705643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BF9C-9675-4C6F-9C09-102DBA6A383F}" type="slidenum">
              <a:rPr lang="en-US"/>
              <a:pPr/>
              <a:t>1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157788"/>
            <a:ext cx="6400800" cy="1081087"/>
          </a:xfrm>
        </p:spPr>
        <p:txBody>
          <a:bodyPr/>
          <a:lstStyle/>
          <a:p>
            <a:r>
              <a:rPr lang="it-IT" dirty="0"/>
              <a:t>Corso di Fisica per CTF </a:t>
            </a:r>
          </a:p>
          <a:p>
            <a:r>
              <a:rPr lang="it-IT" dirty="0"/>
              <a:t>AA </a:t>
            </a:r>
            <a:r>
              <a:rPr lang="it-IT" dirty="0" smtClean="0"/>
              <a:t>2013/14</a:t>
            </a:r>
            <a:endParaRPr lang="it-IT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132138" y="1412875"/>
            <a:ext cx="249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3600">
                <a:solidFill>
                  <a:schemeClr val="accent2"/>
                </a:solidFill>
              </a:rPr>
              <a:t>Oscillazioni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4056063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A46A-5265-4DA5-8398-119562A6F559}" type="slidenum">
              <a:rPr lang="en-US"/>
              <a:pPr/>
              <a:t>10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Pendolo semplice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184775"/>
          </a:xfrm>
        </p:spPr>
        <p:txBody>
          <a:bodyPr/>
          <a:lstStyle/>
          <a:p>
            <a:r>
              <a:rPr lang="it-IT" sz="2600"/>
              <a:t>mg cos</a:t>
            </a:r>
            <a:r>
              <a:rPr lang="el-GR" sz="2600">
                <a:cs typeface="Arial" charset="0"/>
              </a:rPr>
              <a:t>θ</a:t>
            </a:r>
            <a:r>
              <a:rPr lang="it-IT" sz="2600">
                <a:cs typeface="Arial" charset="0"/>
              </a:rPr>
              <a:t> = </a:t>
            </a:r>
            <a:r>
              <a:rPr lang="it-IT" sz="2600">
                <a:solidFill>
                  <a:srgbClr val="FF0066"/>
                </a:solidFill>
                <a:cs typeface="Arial" charset="0"/>
              </a:rPr>
              <a:t>F</a:t>
            </a:r>
            <a:r>
              <a:rPr lang="it-IT" sz="2600">
                <a:cs typeface="Arial" charset="0"/>
              </a:rPr>
              <a:t>    </a:t>
            </a:r>
            <a:r>
              <a:rPr lang="it-IT" sz="2000">
                <a:solidFill>
                  <a:srgbClr val="FF0066"/>
                </a:solidFill>
                <a:cs typeface="Arial" charset="0"/>
              </a:rPr>
              <a:t>tensione del filo</a:t>
            </a:r>
          </a:p>
          <a:p>
            <a:r>
              <a:rPr lang="el-GR" sz="2600">
                <a:cs typeface="Arial" charset="0"/>
              </a:rPr>
              <a:t>–</a:t>
            </a:r>
            <a:r>
              <a:rPr lang="it-IT" sz="2600">
                <a:cs typeface="Arial" charset="0"/>
              </a:rPr>
              <a:t>mgsin</a:t>
            </a:r>
            <a:r>
              <a:rPr lang="el-GR" sz="2600">
                <a:cs typeface="Arial" charset="0"/>
              </a:rPr>
              <a:t>θ</a:t>
            </a:r>
            <a:r>
              <a:rPr lang="it-IT" sz="2600">
                <a:cs typeface="Arial" charset="0"/>
              </a:rPr>
              <a:t> = ma = mL</a:t>
            </a:r>
            <a:r>
              <a:rPr lang="el-GR" sz="2600">
                <a:cs typeface="Arial" charset="0"/>
              </a:rPr>
              <a:t>α</a:t>
            </a:r>
            <a:endParaRPr lang="it-IT" sz="2600">
              <a:cs typeface="Arial" charset="0"/>
            </a:endParaRPr>
          </a:p>
          <a:p>
            <a:r>
              <a:rPr lang="it-IT" sz="2600">
                <a:cs typeface="Arial" charset="0"/>
              </a:rPr>
              <a:t>piccole oscill.: </a:t>
            </a:r>
            <a:r>
              <a:rPr lang="el-GR" sz="2600">
                <a:cs typeface="Arial" charset="0"/>
              </a:rPr>
              <a:t>θ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 piccolo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→ sin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 </a:t>
            </a:r>
            <a:r>
              <a:rPr lang="en-US" sz="2600">
                <a:solidFill>
                  <a:srgbClr val="CC0000"/>
                </a:solidFill>
                <a:cs typeface="Arial" charset="0"/>
              </a:rPr>
              <a:t>~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θ</a:t>
            </a:r>
            <a:endParaRPr lang="it-IT" sz="2600">
              <a:solidFill>
                <a:srgbClr val="CC0000"/>
              </a:solidFill>
              <a:cs typeface="Arial" charset="0"/>
            </a:endParaRPr>
          </a:p>
          <a:p>
            <a:r>
              <a:rPr lang="el-GR" sz="2600">
                <a:cs typeface="Arial" charset="0"/>
              </a:rPr>
              <a:t>–</a:t>
            </a:r>
            <a:r>
              <a:rPr lang="it-IT" sz="2600">
                <a:cs typeface="Arial" charset="0"/>
              </a:rPr>
              <a:t>g</a:t>
            </a:r>
            <a:r>
              <a:rPr lang="el-GR" sz="2600">
                <a:cs typeface="Arial" charset="0"/>
              </a:rPr>
              <a:t>θ</a:t>
            </a:r>
            <a:r>
              <a:rPr lang="it-IT" sz="2600">
                <a:cs typeface="Arial" charset="0"/>
              </a:rPr>
              <a:t> = L</a:t>
            </a:r>
            <a:r>
              <a:rPr lang="el-GR" sz="2600">
                <a:cs typeface="Arial" charset="0"/>
              </a:rPr>
              <a:t>α</a:t>
            </a:r>
            <a:r>
              <a:rPr lang="it-IT" sz="2600">
                <a:cs typeface="Arial" charset="0"/>
              </a:rPr>
              <a:t> (= Ld</a:t>
            </a:r>
            <a:r>
              <a:rPr lang="it-IT" sz="2600" baseline="30000">
                <a:cs typeface="Arial" charset="0"/>
              </a:rPr>
              <a:t>2</a:t>
            </a:r>
            <a:r>
              <a:rPr lang="el-GR" sz="2600">
                <a:cs typeface="Arial" charset="0"/>
              </a:rPr>
              <a:t>θ</a:t>
            </a:r>
            <a:r>
              <a:rPr lang="it-IT" sz="2600">
                <a:cs typeface="Arial" charset="0"/>
              </a:rPr>
              <a:t>/dt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)    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= g/L           T = 2</a:t>
            </a:r>
            <a:r>
              <a:rPr lang="el-GR" sz="2600">
                <a:cs typeface="Arial" charset="0"/>
              </a:rPr>
              <a:t>π√</a:t>
            </a:r>
            <a:r>
              <a:rPr lang="it-IT" sz="2600">
                <a:cs typeface="Arial" charset="0"/>
              </a:rPr>
              <a:t>L/g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indipendenti da </a:t>
            </a:r>
            <a:r>
              <a:rPr lang="el-GR" sz="2600">
                <a:cs typeface="Arial" charset="0"/>
              </a:rPr>
              <a:t>θ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  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g = 4</a:t>
            </a:r>
            <a:r>
              <a:rPr lang="el-GR" sz="2600">
                <a:cs typeface="Arial" charset="0"/>
              </a:rPr>
              <a:t>π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L/T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             </a:t>
            </a:r>
            <a:r>
              <a:rPr lang="it-IT" sz="2000">
                <a:solidFill>
                  <a:schemeClr val="accent2"/>
                </a:solidFill>
                <a:cs typeface="Arial" charset="0"/>
              </a:rPr>
              <a:t>misurando L,T → g</a:t>
            </a:r>
            <a:r>
              <a:rPr lang="it-IT" sz="2600">
                <a:cs typeface="Arial" charset="0"/>
              </a:rPr>
              <a:t>   </a:t>
            </a:r>
          </a:p>
          <a:p>
            <a:r>
              <a:rPr lang="it-IT" sz="2600">
                <a:solidFill>
                  <a:srgbClr val="008000"/>
                </a:solidFill>
                <a:cs typeface="Arial" charset="0"/>
              </a:rPr>
              <a:t>(*)  [pendolo fisico:  m → </a:t>
            </a:r>
            <a:r>
              <a:rPr lang="it-IT" sz="2600">
                <a:solidFill>
                  <a:srgbClr val="008000"/>
                </a:solidFill>
                <a:latin typeface="Tahoma" pitchFamily="34" charset="0"/>
                <a:cs typeface="Arial" charset="0"/>
              </a:rPr>
              <a:t>I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;    </a:t>
            </a:r>
            <a:r>
              <a:rPr lang="it-IT" sz="2600" b="1">
                <a:solidFill>
                  <a:srgbClr val="008000"/>
                </a:solidFill>
                <a:cs typeface="Arial" charset="0"/>
              </a:rPr>
              <a:t>P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 → </a:t>
            </a:r>
            <a:r>
              <a:rPr lang="it-IT" sz="2600" b="1">
                <a:solidFill>
                  <a:srgbClr val="008000"/>
                </a:solidFill>
                <a:cs typeface="Arial" charset="0"/>
              </a:rPr>
              <a:t>M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=</a:t>
            </a:r>
            <a:r>
              <a:rPr lang="it-IT" sz="2600" b="1">
                <a:solidFill>
                  <a:srgbClr val="008000"/>
                </a:solidFill>
                <a:cs typeface="Arial" charset="0"/>
              </a:rPr>
              <a:t>L</a:t>
            </a:r>
            <a:r>
              <a:rPr lang="el-GR" sz="2600">
                <a:solidFill>
                  <a:srgbClr val="008000"/>
                </a:solidFill>
                <a:latin typeface="Dotum" pitchFamily="34" charset="-127"/>
                <a:ea typeface="Dotum" pitchFamily="34" charset="-127"/>
                <a:cs typeface="Arial" charset="0"/>
              </a:rPr>
              <a:t>Λ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(m</a:t>
            </a:r>
            <a:r>
              <a:rPr lang="it-IT" sz="2600" b="1">
                <a:solidFill>
                  <a:srgbClr val="008000"/>
                </a:solidFill>
                <a:cs typeface="Arial" charset="0"/>
              </a:rPr>
              <a:t>g)</a:t>
            </a:r>
            <a:r>
              <a:rPr lang="it-IT" sz="2600" b="1">
                <a:solidFill>
                  <a:srgbClr val="008000"/>
                </a:solidFill>
                <a:latin typeface="OpenSymbol" pitchFamily="2" charset="0"/>
                <a:cs typeface="Arial" charset="0"/>
              </a:rPr>
              <a:t>   </a:t>
            </a:r>
          </a:p>
          <a:p>
            <a:pPr>
              <a:buFontTx/>
              <a:buNone/>
            </a:pPr>
            <a:r>
              <a:rPr lang="it-IT" sz="2600">
                <a:solidFill>
                  <a:srgbClr val="008000"/>
                </a:solidFill>
                <a:latin typeface="OpenSymbol" pitchFamily="2" charset="0"/>
                <a:cs typeface="Arial" charset="0"/>
              </a:rPr>
              <a:t>	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–mgLsin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 = </a:t>
            </a:r>
            <a:r>
              <a:rPr lang="it-IT" sz="2600">
                <a:solidFill>
                  <a:srgbClr val="008000"/>
                </a:solidFill>
                <a:latin typeface="Tahoma" pitchFamily="34" charset="0"/>
                <a:cs typeface="Arial" charset="0"/>
              </a:rPr>
              <a:t>I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α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;   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–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mgL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 = </a:t>
            </a:r>
            <a:r>
              <a:rPr lang="it-IT" sz="2600">
                <a:solidFill>
                  <a:srgbClr val="008000"/>
                </a:solidFill>
                <a:latin typeface="Tahoma" pitchFamily="34" charset="0"/>
                <a:cs typeface="Arial" charset="0"/>
              </a:rPr>
              <a:t>I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α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;      T = 2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π√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mgL/</a:t>
            </a:r>
            <a:r>
              <a:rPr lang="it-IT" sz="2600">
                <a:solidFill>
                  <a:srgbClr val="008000"/>
                </a:solidFill>
                <a:latin typeface="Tahoma" pitchFamily="34" charset="0"/>
                <a:cs typeface="Arial" charset="0"/>
              </a:rPr>
              <a:t>I</a:t>
            </a:r>
            <a:endParaRPr lang="it-IT" sz="2600">
              <a:solidFill>
                <a:srgbClr val="008000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it-IT" sz="2600">
                <a:solidFill>
                  <a:srgbClr val="008000"/>
                </a:solidFill>
                <a:cs typeface="Arial" charset="0"/>
              </a:rPr>
              <a:t>	con L distanza del baricentro dal centro di sospensione]</a:t>
            </a:r>
            <a:endParaRPr lang="el-GR" sz="260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280580" name="Picture 4" descr="img2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52513"/>
            <a:ext cx="3478213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81" name="Line 5"/>
          <p:cNvSpPr>
            <a:spLocks noChangeShapeType="1"/>
          </p:cNvSpPr>
          <p:nvPr/>
        </p:nvSpPr>
        <p:spPr bwMode="auto">
          <a:xfrm flipH="1">
            <a:off x="900113" y="1628775"/>
            <a:ext cx="288925" cy="358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82" name="Line 6"/>
          <p:cNvSpPr>
            <a:spLocks noChangeShapeType="1"/>
          </p:cNvSpPr>
          <p:nvPr/>
        </p:nvSpPr>
        <p:spPr bwMode="auto">
          <a:xfrm flipH="1">
            <a:off x="2268538" y="1628775"/>
            <a:ext cx="288925" cy="358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83" name="Line 7"/>
          <p:cNvSpPr>
            <a:spLocks noChangeShapeType="1"/>
          </p:cNvSpPr>
          <p:nvPr/>
        </p:nvSpPr>
        <p:spPr bwMode="auto">
          <a:xfrm flipH="1">
            <a:off x="3059113" y="1628775"/>
            <a:ext cx="288925" cy="358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2771775" y="3429000"/>
            <a:ext cx="1944688" cy="5016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500"/>
          </a:p>
        </p:txBody>
      </p:sp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539750" y="4437063"/>
            <a:ext cx="1965325" cy="441325"/>
          </a:xfrm>
          <a:prstGeom prst="rect">
            <a:avLst/>
          </a:prstGeom>
          <a:noFill/>
          <a:ln w="28575">
            <a:solidFill>
              <a:srgbClr val="CC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100"/>
          </a:p>
        </p:txBody>
      </p:sp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7885113" y="2781300"/>
            <a:ext cx="71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000" i="1">
                <a:solidFill>
                  <a:srgbClr val="CC3300"/>
                </a:solidFill>
              </a:rPr>
              <a:t>max</a:t>
            </a:r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5500688" y="1963738"/>
            <a:ext cx="339725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280588" name="Line 12"/>
          <p:cNvSpPr>
            <a:spLocks noChangeShapeType="1"/>
          </p:cNvSpPr>
          <p:nvPr/>
        </p:nvSpPr>
        <p:spPr bwMode="auto">
          <a:xfrm>
            <a:off x="5613400" y="1989138"/>
            <a:ext cx="1793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89" name="Line 13"/>
          <p:cNvSpPr>
            <a:spLocks noChangeShapeType="1"/>
          </p:cNvSpPr>
          <p:nvPr/>
        </p:nvSpPr>
        <p:spPr bwMode="auto">
          <a:xfrm>
            <a:off x="4102100" y="3500438"/>
            <a:ext cx="431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90" name="Text Box 14"/>
          <p:cNvSpPr txBox="1">
            <a:spLocks noChangeArrowheads="1"/>
          </p:cNvSpPr>
          <p:nvPr/>
        </p:nvSpPr>
        <p:spPr bwMode="auto">
          <a:xfrm>
            <a:off x="2700338" y="2060575"/>
            <a:ext cx="1655762" cy="501650"/>
          </a:xfrm>
          <a:prstGeom prst="rect">
            <a:avLst/>
          </a:prstGeom>
          <a:noFill/>
          <a:ln w="28575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500"/>
          </a:p>
        </p:txBody>
      </p:sp>
      <p:sp>
        <p:nvSpPr>
          <p:cNvPr id="280591" name="Text Box 15"/>
          <p:cNvSpPr txBox="1">
            <a:spLocks noChangeArrowheads="1"/>
          </p:cNvSpPr>
          <p:nvPr/>
        </p:nvSpPr>
        <p:spPr bwMode="auto">
          <a:xfrm>
            <a:off x="827088" y="6237288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008000"/>
                </a:solidFill>
              </a:rPr>
              <a:t>(*) paragrafo facoltativo</a:t>
            </a:r>
          </a:p>
        </p:txBody>
      </p:sp>
      <p:sp>
        <p:nvSpPr>
          <p:cNvPr id="280592" name="Line 16"/>
          <p:cNvSpPr>
            <a:spLocks noChangeShapeType="1"/>
          </p:cNvSpPr>
          <p:nvPr/>
        </p:nvSpPr>
        <p:spPr bwMode="auto">
          <a:xfrm>
            <a:off x="6696000" y="5328000"/>
            <a:ext cx="863600" cy="0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C363-6DAD-4D43-AA31-7479AFF74DB1}" type="slidenum">
              <a:rPr lang="en-US"/>
              <a:pPr/>
              <a:t>11</a:t>
            </a:fld>
            <a:endParaRPr 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Angoli piccoli </a:t>
            </a:r>
            <a:r>
              <a:rPr lang="it-IT" sz="2000"/>
              <a:t>(*)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2592387" cy="5545137"/>
          </a:xfrm>
        </p:spPr>
        <p:txBody>
          <a:bodyPr/>
          <a:lstStyle/>
          <a:p>
            <a:pPr>
              <a:buFontTx/>
              <a:buNone/>
            </a:pPr>
            <a:r>
              <a:rPr lang="el-GR" sz="2200">
                <a:solidFill>
                  <a:srgbClr val="FF0066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FF0066"/>
                </a:solidFill>
                <a:cs typeface="Arial" charset="0"/>
              </a:rPr>
              <a:t>=90</a:t>
            </a:r>
            <a:r>
              <a:rPr lang="en-US" sz="2200">
                <a:solidFill>
                  <a:srgbClr val="FF0066"/>
                </a:solidFill>
                <a:cs typeface="Arial" charset="0"/>
              </a:rPr>
              <a:t>°= 1.5708 rad</a:t>
            </a:r>
          </a:p>
          <a:p>
            <a:pPr>
              <a:buFontTx/>
              <a:buNone/>
            </a:pPr>
            <a:r>
              <a:rPr lang="en-US" sz="2200">
                <a:solidFill>
                  <a:srgbClr val="FF0066"/>
                </a:solidFill>
                <a:cs typeface="Arial" charset="0"/>
              </a:rPr>
              <a:t>sin</a:t>
            </a:r>
            <a:r>
              <a:rPr lang="el-GR" sz="2200">
                <a:solidFill>
                  <a:srgbClr val="FF0066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FF0066"/>
                </a:solidFill>
                <a:cs typeface="Arial" charset="0"/>
              </a:rPr>
              <a:t>=1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FF0066"/>
                </a:solidFill>
                <a:cs typeface="Arial" charset="0"/>
              </a:rPr>
              <a:t>(sin</a:t>
            </a:r>
            <a:r>
              <a:rPr lang="el-GR" sz="2000">
                <a:solidFill>
                  <a:srgbClr val="FF0066"/>
                </a:solidFill>
                <a:cs typeface="Arial" charset="0"/>
              </a:rPr>
              <a:t>θ–θ</a:t>
            </a:r>
            <a:r>
              <a:rPr lang="it-IT" sz="2000">
                <a:solidFill>
                  <a:srgbClr val="FF0066"/>
                </a:solidFill>
                <a:cs typeface="Arial" charset="0"/>
              </a:rPr>
              <a:t>)/sin</a:t>
            </a:r>
            <a:r>
              <a:rPr lang="el-GR" sz="2000">
                <a:solidFill>
                  <a:srgbClr val="FF0066"/>
                </a:solidFill>
                <a:cs typeface="Arial" charset="0"/>
              </a:rPr>
              <a:t>θ</a:t>
            </a:r>
            <a:r>
              <a:rPr lang="it-IT" sz="2000">
                <a:solidFill>
                  <a:srgbClr val="FF0066"/>
                </a:solidFill>
                <a:cs typeface="Arial" charset="0"/>
              </a:rPr>
              <a:t>=–0.57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sz="2200">
              <a:solidFill>
                <a:srgbClr val="FF0066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el-GR" sz="2200">
                <a:solidFill>
                  <a:schemeClr val="accent2"/>
                </a:solidFill>
                <a:cs typeface="Arial" charset="0"/>
              </a:rPr>
              <a:t>θ</a:t>
            </a:r>
            <a:r>
              <a:rPr lang="it-IT" sz="2200">
                <a:solidFill>
                  <a:schemeClr val="accent2"/>
                </a:solidFill>
                <a:cs typeface="Arial" charset="0"/>
              </a:rPr>
              <a:t>=30</a:t>
            </a:r>
            <a:r>
              <a:rPr lang="en-US" sz="2200">
                <a:solidFill>
                  <a:schemeClr val="accent2"/>
                </a:solidFill>
                <a:cs typeface="Arial" charset="0"/>
              </a:rPr>
              <a:t>°= 0.5236 rad</a:t>
            </a:r>
          </a:p>
          <a:p>
            <a:pPr>
              <a:buFontTx/>
              <a:buNone/>
            </a:pPr>
            <a:r>
              <a:rPr lang="en-US" sz="2200">
                <a:solidFill>
                  <a:schemeClr val="accent2"/>
                </a:solidFill>
                <a:cs typeface="Arial" charset="0"/>
              </a:rPr>
              <a:t>sin</a:t>
            </a:r>
            <a:r>
              <a:rPr lang="el-GR" sz="2200">
                <a:solidFill>
                  <a:schemeClr val="accent2"/>
                </a:solidFill>
                <a:cs typeface="Arial" charset="0"/>
              </a:rPr>
              <a:t>θ</a:t>
            </a:r>
            <a:r>
              <a:rPr lang="it-IT" sz="2200">
                <a:solidFill>
                  <a:schemeClr val="accent2"/>
                </a:solidFill>
                <a:cs typeface="Arial" charset="0"/>
              </a:rPr>
              <a:t>=0.5</a:t>
            </a:r>
          </a:p>
          <a:p>
            <a:pPr>
              <a:buFontTx/>
              <a:buNone/>
            </a:pPr>
            <a:r>
              <a:rPr lang="it-IT" sz="2000">
                <a:solidFill>
                  <a:schemeClr val="accent2"/>
                </a:solidFill>
                <a:cs typeface="Arial" charset="0"/>
              </a:rPr>
              <a:t>(sin</a:t>
            </a:r>
            <a:r>
              <a:rPr lang="el-GR" sz="2000">
                <a:solidFill>
                  <a:schemeClr val="accent2"/>
                </a:solidFill>
                <a:cs typeface="Arial" charset="0"/>
              </a:rPr>
              <a:t>θ–θ</a:t>
            </a:r>
            <a:r>
              <a:rPr lang="it-IT" sz="2000">
                <a:solidFill>
                  <a:schemeClr val="accent2"/>
                </a:solidFill>
                <a:cs typeface="Arial" charset="0"/>
              </a:rPr>
              <a:t>)/sin</a:t>
            </a:r>
            <a:r>
              <a:rPr lang="el-GR" sz="2000">
                <a:solidFill>
                  <a:schemeClr val="accent2"/>
                </a:solidFill>
                <a:cs typeface="Arial" charset="0"/>
              </a:rPr>
              <a:t>θ</a:t>
            </a:r>
            <a:r>
              <a:rPr lang="it-IT" sz="2000">
                <a:solidFill>
                  <a:schemeClr val="accent2"/>
                </a:solidFill>
                <a:cs typeface="Arial" charset="0"/>
              </a:rPr>
              <a:t>=–0.047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sz="2000">
              <a:solidFill>
                <a:schemeClr val="accent2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el-GR" sz="220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CC0000"/>
                </a:solidFill>
                <a:cs typeface="Arial" charset="0"/>
              </a:rPr>
              <a:t>=3</a:t>
            </a:r>
            <a:r>
              <a:rPr lang="en-US" sz="2200">
                <a:solidFill>
                  <a:srgbClr val="CC0000"/>
                </a:solidFill>
                <a:cs typeface="Arial" charset="0"/>
              </a:rPr>
              <a:t>°= 0.05236 rad</a:t>
            </a:r>
          </a:p>
          <a:p>
            <a:pPr>
              <a:buFontTx/>
              <a:buNone/>
            </a:pPr>
            <a:r>
              <a:rPr lang="en-US" sz="2200">
                <a:solidFill>
                  <a:srgbClr val="CC0000"/>
                </a:solidFill>
                <a:cs typeface="Arial" charset="0"/>
              </a:rPr>
              <a:t>sin</a:t>
            </a:r>
            <a:r>
              <a:rPr lang="el-GR" sz="220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CC0000"/>
                </a:solidFill>
                <a:cs typeface="Arial" charset="0"/>
              </a:rPr>
              <a:t>=0.05234</a:t>
            </a:r>
          </a:p>
          <a:p>
            <a:pPr>
              <a:buFontTx/>
              <a:buNone/>
            </a:pPr>
            <a:r>
              <a:rPr lang="it-IT" sz="2200">
                <a:solidFill>
                  <a:srgbClr val="008000"/>
                </a:solidFill>
                <a:cs typeface="Arial" charset="0"/>
              </a:rPr>
              <a:t>tg</a:t>
            </a:r>
            <a:r>
              <a:rPr lang="el-GR" sz="220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008000"/>
                </a:solidFill>
                <a:cs typeface="Arial" charset="0"/>
              </a:rPr>
              <a:t>=0.05241</a:t>
            </a:r>
            <a:endParaRPr lang="el-GR" sz="2200">
              <a:solidFill>
                <a:srgbClr val="008000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it-IT" sz="2000">
                <a:solidFill>
                  <a:srgbClr val="CC0000"/>
                </a:solidFill>
                <a:cs typeface="Arial" charset="0"/>
              </a:rPr>
              <a:t>(sin</a:t>
            </a:r>
            <a:r>
              <a:rPr lang="el-GR" sz="2000">
                <a:solidFill>
                  <a:srgbClr val="CC0000"/>
                </a:solidFill>
                <a:cs typeface="Arial" charset="0"/>
              </a:rPr>
              <a:t>θ–θ</a:t>
            </a:r>
            <a:r>
              <a:rPr lang="it-IT" sz="2000">
                <a:solidFill>
                  <a:srgbClr val="CC0000"/>
                </a:solidFill>
                <a:cs typeface="Arial" charset="0"/>
              </a:rPr>
              <a:t>)/sin</a:t>
            </a:r>
            <a:r>
              <a:rPr lang="el-GR" sz="200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000">
                <a:solidFill>
                  <a:srgbClr val="CC0000"/>
                </a:solidFill>
                <a:cs typeface="Arial" charset="0"/>
              </a:rPr>
              <a:t> =          = –0.00046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000">
                <a:solidFill>
                  <a:srgbClr val="008000"/>
                </a:solidFill>
                <a:cs typeface="Arial" charset="0"/>
              </a:rPr>
              <a:t>(tg</a:t>
            </a:r>
            <a:r>
              <a:rPr lang="el-GR" sz="2000">
                <a:solidFill>
                  <a:srgbClr val="008000"/>
                </a:solidFill>
                <a:cs typeface="Arial" charset="0"/>
              </a:rPr>
              <a:t>θ–θ</a:t>
            </a:r>
            <a:r>
              <a:rPr lang="it-IT" sz="2000">
                <a:solidFill>
                  <a:srgbClr val="008000"/>
                </a:solidFill>
                <a:cs typeface="Arial" charset="0"/>
              </a:rPr>
              <a:t>)/tg</a:t>
            </a:r>
            <a:r>
              <a:rPr lang="el-GR" sz="200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000">
                <a:solidFill>
                  <a:srgbClr val="008000"/>
                </a:solidFill>
                <a:cs typeface="Arial" charset="0"/>
              </a:rPr>
              <a:t>=              = +0.00091</a:t>
            </a:r>
            <a:endParaRPr lang="el-GR" sz="240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5076056" y="6092825"/>
            <a:ext cx="26468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dirty="0"/>
              <a:t>(*) </a:t>
            </a:r>
            <a:r>
              <a:rPr lang="it-IT" sz="2000" dirty="0" smtClean="0"/>
              <a:t>facoltativo ma utile</a:t>
            </a:r>
            <a:endParaRPr lang="it-IT" sz="2000" dirty="0"/>
          </a:p>
        </p:txBody>
      </p:sp>
      <p:pic>
        <p:nvPicPr>
          <p:cNvPr id="291845" name="Picture 5" descr="img2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08050"/>
            <a:ext cx="6192838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022A-9910-4A00-A5E6-9D1DFE2FCEA5}" type="slidenum">
              <a:rPr lang="en-US"/>
              <a:pPr/>
              <a:t>12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smorzate (*)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 dirty="0"/>
              <a:t>sistema massa-molla </a:t>
            </a:r>
            <a:r>
              <a:rPr lang="it-IT" sz="2600" dirty="0">
                <a:solidFill>
                  <a:srgbClr val="008000"/>
                </a:solidFill>
              </a:rPr>
              <a:t>con attrito</a:t>
            </a:r>
          </a:p>
          <a:p>
            <a:pPr>
              <a:buFontTx/>
              <a:buNone/>
            </a:pPr>
            <a:r>
              <a:rPr lang="it-IT" sz="2600" dirty="0"/>
              <a:t>	ma + </a:t>
            </a:r>
            <a:r>
              <a:rPr lang="el-GR" sz="2600" dirty="0">
                <a:solidFill>
                  <a:srgbClr val="FF0066"/>
                </a:solidFill>
                <a:cs typeface="Arial" charset="0"/>
              </a:rPr>
              <a:t>γ</a:t>
            </a:r>
            <a:r>
              <a:rPr lang="it-IT" sz="2600" dirty="0">
                <a:solidFill>
                  <a:srgbClr val="FF0066"/>
                </a:solidFill>
                <a:cs typeface="Arial" charset="0"/>
              </a:rPr>
              <a:t>v</a:t>
            </a:r>
            <a:r>
              <a:rPr lang="it-IT" sz="2600" dirty="0">
                <a:cs typeface="Arial" charset="0"/>
              </a:rPr>
              <a:t> + kx = 0      </a:t>
            </a:r>
            <a:r>
              <a:rPr lang="it-IT" sz="2400" dirty="0">
                <a:solidFill>
                  <a:srgbClr val="FF0066"/>
                </a:solidFill>
                <a:cs typeface="Arial" charset="0"/>
              </a:rPr>
              <a:t>termine </a:t>
            </a:r>
            <a:r>
              <a:rPr lang="it-IT" sz="2400" dirty="0">
                <a:solidFill>
                  <a:srgbClr val="FF0066"/>
                </a:solidFill>
                <a:cs typeface="Arial" charset="0"/>
                <a:sym typeface="Symbol" pitchFamily="18" charset="2"/>
              </a:rPr>
              <a:t> v, attrito, smorzamento</a:t>
            </a:r>
            <a:r>
              <a:rPr lang="it-IT" sz="2600" dirty="0">
                <a:cs typeface="Arial" charset="0"/>
                <a:sym typeface="Symbol" pitchFamily="18" charset="2"/>
              </a:rPr>
              <a:t>  </a:t>
            </a:r>
          </a:p>
          <a:p>
            <a:r>
              <a:rPr lang="en-US" sz="2600" dirty="0">
                <a:cs typeface="Arial" charset="0"/>
                <a:sym typeface="Symbol" pitchFamily="18" charset="2"/>
              </a:rPr>
              <a:t>½mv</a:t>
            </a:r>
            <a:r>
              <a:rPr lang="en-US" sz="2600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600" dirty="0">
                <a:cs typeface="Arial" charset="0"/>
                <a:sym typeface="Symbol" pitchFamily="18" charset="2"/>
              </a:rPr>
              <a:t> + ½kx</a:t>
            </a:r>
            <a:r>
              <a:rPr lang="en-US" sz="2600" baseline="30000" dirty="0">
                <a:cs typeface="Arial" charset="0"/>
                <a:sym typeface="Symbol" pitchFamily="18" charset="2"/>
              </a:rPr>
              <a:t>2 </a:t>
            </a:r>
            <a:r>
              <a:rPr lang="en-US" sz="2600" dirty="0">
                <a:cs typeface="Arial" charset="0"/>
                <a:sym typeface="Symbol" pitchFamily="18" charset="2"/>
              </a:rPr>
              <a:t>= ½kA</a:t>
            </a:r>
            <a:r>
              <a:rPr lang="en-US" sz="2600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600" dirty="0">
                <a:cs typeface="Arial" charset="0"/>
                <a:sym typeface="Symbol" pitchFamily="18" charset="2"/>
              </a:rPr>
              <a:t>(t) &lt; ½kA</a:t>
            </a:r>
            <a:r>
              <a:rPr lang="en-US" sz="2600" baseline="-25000" dirty="0">
                <a:cs typeface="Arial" charset="0"/>
                <a:sym typeface="Symbol" pitchFamily="18" charset="2"/>
              </a:rPr>
              <a:t>0</a:t>
            </a:r>
            <a:r>
              <a:rPr lang="en-US" sz="2600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600" dirty="0">
                <a:cs typeface="Arial" charset="0"/>
                <a:sym typeface="Symbol" pitchFamily="18" charset="2"/>
              </a:rPr>
              <a:t>   </a:t>
            </a:r>
          </a:p>
          <a:p>
            <a:pPr>
              <a:buFontTx/>
              <a:buNone/>
            </a:pPr>
            <a:r>
              <a:rPr lang="en-US" sz="2600" dirty="0">
                <a:cs typeface="Arial" charset="0"/>
                <a:sym typeface="Symbol" pitchFamily="18" charset="2"/>
              </a:rPr>
              <a:t>	ad </a:t>
            </a:r>
            <a:r>
              <a:rPr lang="en-US" sz="2600" dirty="0" err="1">
                <a:cs typeface="Arial" charset="0"/>
                <a:sym typeface="Symbol" pitchFamily="18" charset="2"/>
              </a:rPr>
              <a:t>es</a:t>
            </a:r>
            <a:r>
              <a:rPr lang="en-US" sz="2600" dirty="0">
                <a:cs typeface="Arial" charset="0"/>
                <a:sym typeface="Symbol" pitchFamily="18" charset="2"/>
              </a:rPr>
              <a:t>. A(t) = </a:t>
            </a:r>
            <a:r>
              <a:rPr lang="en-US" sz="2600" dirty="0" smtClean="0">
                <a:cs typeface="Arial" charset="0"/>
                <a:sym typeface="Symbol" pitchFamily="18" charset="2"/>
              </a:rPr>
              <a:t>A</a:t>
            </a:r>
            <a:r>
              <a:rPr lang="en-US" sz="2600" baseline="-25000" dirty="0" smtClean="0">
                <a:cs typeface="Arial" charset="0"/>
                <a:sym typeface="Symbol" pitchFamily="18" charset="2"/>
              </a:rPr>
              <a:t>0</a:t>
            </a:r>
            <a:r>
              <a:rPr lang="en-US" sz="2600" dirty="0" smtClean="0">
                <a:cs typeface="Arial" charset="0"/>
                <a:sym typeface="Symbol" pitchFamily="18" charset="2"/>
              </a:rPr>
              <a:t>exp[–</a:t>
            </a:r>
            <a:r>
              <a:rPr lang="el-GR" sz="2600" dirty="0">
                <a:cs typeface="Arial" charset="0"/>
                <a:sym typeface="Symbol" pitchFamily="18" charset="2"/>
              </a:rPr>
              <a:t>γ</a:t>
            </a:r>
            <a:r>
              <a:rPr lang="it-IT" sz="2600" dirty="0">
                <a:cs typeface="Arial" charset="0"/>
                <a:sym typeface="Symbol" pitchFamily="18" charset="2"/>
              </a:rPr>
              <a:t>t/(2m</a:t>
            </a:r>
            <a:r>
              <a:rPr lang="it-IT" sz="2600" dirty="0" smtClean="0">
                <a:cs typeface="Arial" charset="0"/>
                <a:sym typeface="Symbol" pitchFamily="18" charset="2"/>
              </a:rPr>
              <a:t>)]</a:t>
            </a:r>
            <a:endParaRPr lang="it-IT" sz="2600" dirty="0">
              <a:cs typeface="Arial" charset="0"/>
              <a:sym typeface="Symbol" pitchFamily="18" charset="2"/>
            </a:endParaRPr>
          </a:p>
          <a:p>
            <a:r>
              <a:rPr lang="it-IT" sz="2600" dirty="0">
                <a:cs typeface="Arial" charset="0"/>
                <a:sym typeface="Symbol" pitchFamily="18" charset="2"/>
              </a:rPr>
              <a:t>se </a:t>
            </a:r>
            <a:r>
              <a:rPr lang="el-GR" sz="2600" dirty="0">
                <a:cs typeface="Arial" charset="0"/>
                <a:sym typeface="Symbol" pitchFamily="18" charset="2"/>
              </a:rPr>
              <a:t>γ</a:t>
            </a:r>
            <a:r>
              <a:rPr lang="it-IT" sz="2600" dirty="0">
                <a:cs typeface="Arial" charset="0"/>
                <a:sym typeface="Symbol" pitchFamily="18" charset="2"/>
              </a:rPr>
              <a:t>2</a:t>
            </a:r>
            <a:r>
              <a:rPr lang="it-IT" sz="2600" dirty="0" smtClean="0">
                <a:cs typeface="Arial" charset="0"/>
                <a:sym typeface="Symbol" pitchFamily="18" charset="2"/>
              </a:rPr>
              <a:t>√km </a:t>
            </a:r>
            <a:r>
              <a:rPr lang="it-IT" sz="2600" dirty="0">
                <a:cs typeface="Arial" charset="0"/>
                <a:sym typeface="Symbol" pitchFamily="18" charset="2"/>
              </a:rPr>
              <a:t>il moto è aperiodico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  <a:sym typeface="Symbol" pitchFamily="18" charset="2"/>
              </a:rPr>
              <a:t>	se </a:t>
            </a:r>
            <a:r>
              <a:rPr lang="el-GR" sz="2600" dirty="0">
                <a:cs typeface="Arial" charset="0"/>
                <a:sym typeface="Symbol" pitchFamily="18" charset="2"/>
              </a:rPr>
              <a:t>γ</a:t>
            </a:r>
            <a:r>
              <a:rPr lang="it-IT" sz="2600" dirty="0">
                <a:cs typeface="Arial" charset="0"/>
                <a:sym typeface="Symbol" pitchFamily="18" charset="2"/>
              </a:rPr>
              <a:t>&lt;2</a:t>
            </a:r>
            <a:r>
              <a:rPr lang="it-IT" sz="2600" dirty="0" smtClean="0">
                <a:cs typeface="Arial" charset="0"/>
                <a:sym typeface="Symbol" pitchFamily="18" charset="2"/>
              </a:rPr>
              <a:t>√km </a:t>
            </a:r>
            <a:r>
              <a:rPr lang="it-IT" sz="2600" dirty="0">
                <a:cs typeface="Arial" charset="0"/>
                <a:sym typeface="Symbol" pitchFamily="18" charset="2"/>
              </a:rPr>
              <a:t>oscillazione con A decrescente </a:t>
            </a:r>
          </a:p>
        </p:txBody>
      </p:sp>
      <p:pic>
        <p:nvPicPr>
          <p:cNvPr id="283652" name="Picture 4" descr="img2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6156325" y="2055813"/>
            <a:ext cx="2519363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3" name="Picture 5" descr="img2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05263"/>
            <a:ext cx="4452938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4787900" y="4005263"/>
            <a:ext cx="1317625" cy="3667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411163" y="63087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/>
              <a:t>(*) facoltativo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926000" y="30240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926000" y="34884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1E3A-A231-4421-AEEA-31ABC9E14A3F}" type="slidenum">
              <a:rPr lang="en-US"/>
              <a:pPr/>
              <a:t>13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forzate, risonanza (*)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5184775"/>
          </a:xfrm>
        </p:spPr>
        <p:txBody>
          <a:bodyPr/>
          <a:lstStyle/>
          <a:p>
            <a:r>
              <a:rPr lang="it-IT" sz="2600" dirty="0"/>
              <a:t>sistema sottoposto ad una F esterna sinusoidale</a:t>
            </a:r>
          </a:p>
          <a:p>
            <a:pPr>
              <a:buFontTx/>
              <a:buNone/>
            </a:pPr>
            <a:r>
              <a:rPr lang="it-IT" sz="2600" dirty="0"/>
              <a:t>	ma + (</a:t>
            </a:r>
            <a:r>
              <a:rPr lang="el-GR" sz="2600" dirty="0">
                <a:cs typeface="Arial" charset="0"/>
              </a:rPr>
              <a:t>γ</a:t>
            </a:r>
            <a:r>
              <a:rPr lang="it-IT" sz="2600" dirty="0">
                <a:cs typeface="Arial" charset="0"/>
              </a:rPr>
              <a:t>v) + kx = F(t) = F</a:t>
            </a:r>
            <a:r>
              <a:rPr lang="it-IT" sz="2600" baseline="-25000" dirty="0">
                <a:cs typeface="Arial" charset="0"/>
              </a:rPr>
              <a:t>e</a:t>
            </a:r>
            <a:r>
              <a:rPr lang="it-IT" sz="2600" dirty="0">
                <a:cs typeface="Arial" charset="0"/>
              </a:rPr>
              <a:t>cos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dirty="0">
                <a:cs typeface="Arial" charset="0"/>
              </a:rPr>
              <a:t>t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 =</a:t>
            </a:r>
            <a:r>
              <a:rPr lang="el-GR" sz="2600" dirty="0" smtClean="0">
                <a:cs typeface="Arial" charset="0"/>
              </a:rPr>
              <a:t>√</a:t>
            </a:r>
            <a:r>
              <a:rPr lang="it-IT" sz="2600" dirty="0" smtClean="0">
                <a:cs typeface="Arial" charset="0"/>
              </a:rPr>
              <a:t>k/m    </a:t>
            </a:r>
            <a:r>
              <a:rPr lang="el-GR" sz="2600" dirty="0">
                <a:cs typeface="Arial" charset="0"/>
                <a:sym typeface="Symbol" pitchFamily="18" charset="2"/>
              </a:rPr>
              <a:t>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</a:t>
            </a:r>
            <a:r>
              <a:rPr lang="it-IT" sz="2600" dirty="0">
                <a:cs typeface="Arial" charset="0"/>
                <a:sym typeface="Symbol" pitchFamily="18" charset="2"/>
              </a:rPr>
              <a:t> = </a:t>
            </a:r>
            <a:r>
              <a:rPr lang="el-GR" sz="2600" dirty="0">
                <a:cs typeface="Arial" charset="0"/>
                <a:sym typeface="Symbol" pitchFamily="18" charset="2"/>
              </a:rPr>
              <a:t>ω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</a:t>
            </a:r>
            <a:r>
              <a:rPr lang="it-IT" sz="2600" dirty="0">
                <a:cs typeface="Arial" charset="0"/>
                <a:sym typeface="Symbol" pitchFamily="18" charset="2"/>
              </a:rPr>
              <a:t>/2</a:t>
            </a:r>
            <a:r>
              <a:rPr lang="el-GR" sz="2600" dirty="0">
                <a:cs typeface="Arial" charset="0"/>
                <a:sym typeface="Symbol" pitchFamily="18" charset="2"/>
              </a:rPr>
              <a:t>π</a:t>
            </a:r>
            <a:r>
              <a:rPr lang="it-IT" sz="2600" dirty="0">
                <a:cs typeface="Arial" charset="0"/>
                <a:sym typeface="Symbol" pitchFamily="18" charset="2"/>
              </a:rPr>
              <a:t>      </a:t>
            </a:r>
            <a:r>
              <a:rPr lang="it-IT" sz="2000" dirty="0">
                <a:solidFill>
                  <a:srgbClr val="FF0066"/>
                </a:solidFill>
                <a:cs typeface="Arial" charset="0"/>
                <a:sym typeface="Symbol" pitchFamily="18" charset="2"/>
              </a:rPr>
              <a:t>frequenza propria del sistema</a:t>
            </a:r>
            <a:r>
              <a:rPr lang="it-IT" sz="2600" dirty="0">
                <a:cs typeface="Arial" charset="0"/>
                <a:sym typeface="Symbol" pitchFamily="18" charset="2"/>
              </a:rPr>
              <a:t>    </a:t>
            </a:r>
          </a:p>
          <a:p>
            <a:r>
              <a:rPr lang="it-IT" sz="2600" dirty="0">
                <a:cs typeface="Arial" charset="0"/>
                <a:sym typeface="Symbol" pitchFamily="18" charset="2"/>
              </a:rPr>
              <a:t>se </a:t>
            </a:r>
            <a:r>
              <a:rPr lang="el-GR" sz="2600" dirty="0">
                <a:cs typeface="Arial" charset="0"/>
                <a:sym typeface="Symbol" pitchFamily="18" charset="2"/>
              </a:rPr>
              <a:t>γ</a:t>
            </a:r>
            <a:r>
              <a:rPr lang="it-IT" sz="2600" dirty="0">
                <a:cs typeface="Arial" charset="0"/>
                <a:sym typeface="Symbol" pitchFamily="18" charset="2"/>
              </a:rPr>
              <a:t>=0 il trasferimento di energia diventa </a:t>
            </a:r>
            <a:r>
              <a:rPr lang="el-GR" sz="2600" dirty="0">
                <a:cs typeface="Arial" charset="0"/>
                <a:sym typeface="Symbol" pitchFamily="18" charset="2"/>
              </a:rPr>
              <a:t></a:t>
            </a:r>
            <a:r>
              <a:rPr lang="it-IT" sz="2600" dirty="0">
                <a:cs typeface="Arial" charset="0"/>
                <a:sym typeface="Symbol" pitchFamily="18" charset="2"/>
              </a:rPr>
              <a:t> per </a:t>
            </a:r>
            <a:r>
              <a:rPr lang="el-GR" sz="2600" dirty="0">
                <a:cs typeface="Arial" charset="0"/>
                <a:sym typeface="Symbol" pitchFamily="18" charset="2"/>
              </a:rPr>
              <a:t>ω</a:t>
            </a:r>
            <a:r>
              <a:rPr lang="it-IT" sz="2600" dirty="0">
                <a:cs typeface="Arial" charset="0"/>
                <a:sym typeface="Symbol" pitchFamily="18" charset="2"/>
              </a:rPr>
              <a:t>=</a:t>
            </a:r>
            <a:r>
              <a:rPr lang="el-GR" sz="2600" dirty="0">
                <a:cs typeface="Arial" charset="0"/>
                <a:sym typeface="Symbol" pitchFamily="18" charset="2"/>
              </a:rPr>
              <a:t>ω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   </a:t>
            </a:r>
            <a:r>
              <a:rPr lang="it-IT" sz="2600" dirty="0">
                <a:cs typeface="Arial" charset="0"/>
                <a:sym typeface="Symbol" pitchFamily="18" charset="2"/>
              </a:rPr>
              <a:t>(in pratica si avrà una ‘rottura’)</a:t>
            </a:r>
          </a:p>
          <a:p>
            <a:r>
              <a:rPr lang="it-IT" sz="2600" dirty="0">
                <a:cs typeface="Arial" charset="0"/>
                <a:sym typeface="Symbol" pitchFamily="18" charset="2"/>
              </a:rPr>
              <a:t>se </a:t>
            </a:r>
            <a:r>
              <a:rPr lang="el-GR" sz="2600" dirty="0">
                <a:cs typeface="Arial" charset="0"/>
                <a:sym typeface="Symbol" pitchFamily="18" charset="2"/>
              </a:rPr>
              <a:t>γ</a:t>
            </a:r>
            <a:r>
              <a:rPr lang="it-IT" sz="2600" dirty="0">
                <a:cs typeface="Arial" charset="0"/>
                <a:sym typeface="Symbol" pitchFamily="18" charset="2"/>
              </a:rPr>
              <a:t>0 il trasferimento di energia (potenza) è max per </a:t>
            </a:r>
            <a:r>
              <a:rPr lang="el-GR" sz="2600" dirty="0">
                <a:cs typeface="Arial" charset="0"/>
                <a:sym typeface="Symbol" pitchFamily="18" charset="2"/>
              </a:rPr>
              <a:t>ω</a:t>
            </a:r>
            <a:r>
              <a:rPr lang="it-IT" sz="2600" dirty="0">
                <a:cs typeface="Arial" charset="0"/>
                <a:sym typeface="Symbol" pitchFamily="18" charset="2"/>
              </a:rPr>
              <a:t>=</a:t>
            </a:r>
            <a:r>
              <a:rPr lang="el-GR" sz="2600" dirty="0">
                <a:cs typeface="Arial" charset="0"/>
                <a:sym typeface="Symbol" pitchFamily="18" charset="2"/>
              </a:rPr>
              <a:t>ω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</a:t>
            </a:r>
            <a:r>
              <a:rPr lang="it-IT" sz="2600" dirty="0">
                <a:cs typeface="Arial" charset="0"/>
                <a:sym typeface="Symbol" pitchFamily="18" charset="2"/>
              </a:rPr>
              <a:t> : es. assorb.                                                       di radiazione e.m.                                                       da parte di atomi e                                                 molelole  </a:t>
            </a:r>
            <a:endParaRPr lang="el-GR" sz="2600" dirty="0">
              <a:cs typeface="Arial" charset="0"/>
              <a:sym typeface="Symbol" pitchFamily="18" charset="2"/>
            </a:endParaRPr>
          </a:p>
        </p:txBody>
      </p:sp>
      <p:pic>
        <p:nvPicPr>
          <p:cNvPr id="284676" name="Picture 4" descr="img2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789363"/>
            <a:ext cx="4967288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411163" y="63087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/>
              <a:t>(*) facoltativo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602000" y="1926000"/>
            <a:ext cx="50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8DC0-C949-4B02-9CDD-C3D4C80CE080}" type="slidenum">
              <a:rPr lang="en-US"/>
              <a:pPr/>
              <a:t>14</a:t>
            </a:fld>
            <a:endParaRPr lang="en-US"/>
          </a:p>
        </p:txBody>
      </p:sp>
      <p:sp>
        <p:nvSpPr>
          <p:cNvPr id="385036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it-IT" dirty="0"/>
              <a:t>Oscillazioni, applicazione (*)</a:t>
            </a:r>
          </a:p>
        </p:txBody>
      </p:sp>
      <p:sp>
        <p:nvSpPr>
          <p:cNvPr id="38503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13787" cy="5184775"/>
          </a:xfrm>
          <a:noFill/>
          <a:ln/>
        </p:spPr>
        <p:txBody>
          <a:bodyPr/>
          <a:lstStyle/>
          <a:p>
            <a:r>
              <a:rPr lang="it-IT" sz="2400" dirty="0"/>
              <a:t>molecola H</a:t>
            </a:r>
            <a:r>
              <a:rPr lang="it-IT" sz="2400" baseline="-25000" dirty="0"/>
              <a:t>2</a:t>
            </a:r>
            <a:r>
              <a:rPr lang="it-IT" sz="2400" dirty="0"/>
              <a:t>    </a:t>
            </a:r>
            <a:r>
              <a:rPr lang="el-GR" sz="2400" dirty="0">
                <a:cs typeface="Arial" charset="0"/>
              </a:rPr>
              <a:t>ω</a:t>
            </a:r>
            <a:r>
              <a:rPr lang="it-IT" sz="2400" dirty="0">
                <a:cs typeface="Arial" charset="0"/>
              </a:rPr>
              <a:t> = </a:t>
            </a:r>
            <a:r>
              <a:rPr lang="it-IT" sz="2400" dirty="0" smtClean="0">
                <a:cs typeface="Arial" charset="0"/>
              </a:rPr>
              <a:t>√k/m </a:t>
            </a:r>
            <a:r>
              <a:rPr lang="it-IT" sz="2400" dirty="0">
                <a:cs typeface="Arial" charset="0"/>
              </a:rPr>
              <a:t>= </a:t>
            </a:r>
            <a:r>
              <a:rPr lang="it-IT" sz="2200" dirty="0">
                <a:cs typeface="Arial" charset="0"/>
              </a:rPr>
              <a:t>√</a:t>
            </a:r>
            <a:r>
              <a:rPr lang="it-IT" sz="2000" dirty="0"/>
              <a:t>1.1</a:t>
            </a:r>
            <a:r>
              <a:rPr lang="en-US" sz="2000" dirty="0">
                <a:cs typeface="Arial" charset="0"/>
              </a:rPr>
              <a:t>·</a:t>
            </a:r>
            <a:r>
              <a:rPr lang="it-IT" sz="2000" dirty="0"/>
              <a:t>10</a:t>
            </a:r>
            <a:r>
              <a:rPr lang="it-IT" sz="2000" baseline="30000" dirty="0"/>
              <a:t>-3</a:t>
            </a:r>
            <a:r>
              <a:rPr lang="it-IT" sz="2000" dirty="0"/>
              <a:t>/1.67</a:t>
            </a:r>
            <a:r>
              <a:rPr lang="en-US" sz="2000" dirty="0">
                <a:cs typeface="Arial" charset="0"/>
              </a:rPr>
              <a:t>·10</a:t>
            </a:r>
            <a:r>
              <a:rPr lang="en-US" sz="2000" baseline="30000" dirty="0">
                <a:cs typeface="Arial" charset="0"/>
              </a:rPr>
              <a:t>-27</a:t>
            </a:r>
            <a:r>
              <a:rPr lang="en-US" sz="2400" dirty="0">
                <a:cs typeface="Arial" charset="0"/>
              </a:rPr>
              <a:t> ~ 0.8 10</a:t>
            </a:r>
            <a:r>
              <a:rPr lang="en-US" sz="2400" baseline="30000" dirty="0">
                <a:cs typeface="Arial" charset="0"/>
              </a:rPr>
              <a:t>15 </a:t>
            </a:r>
            <a:r>
              <a:rPr lang="en-US" sz="2400" dirty="0">
                <a:cs typeface="Arial" charset="0"/>
              </a:rPr>
              <a:t>rad/s </a:t>
            </a:r>
          </a:p>
          <a:p>
            <a:pPr>
              <a:buFontTx/>
              <a:buNone/>
            </a:pPr>
            <a:r>
              <a:rPr lang="it-IT" sz="2400" dirty="0"/>
              <a:t>	</a:t>
            </a:r>
            <a:r>
              <a:rPr lang="it-IT" sz="2400" dirty="0">
                <a:sym typeface="Symbol" pitchFamily="18" charset="2"/>
              </a:rPr>
              <a:t> = 1.3 10</a:t>
            </a:r>
            <a:r>
              <a:rPr lang="it-IT" sz="2400" baseline="30000" dirty="0">
                <a:sym typeface="Symbol" pitchFamily="18" charset="2"/>
              </a:rPr>
              <a:t>14</a:t>
            </a:r>
            <a:r>
              <a:rPr lang="it-IT" sz="2400" dirty="0">
                <a:sym typeface="Symbol" pitchFamily="18" charset="2"/>
              </a:rPr>
              <a:t> Hz</a:t>
            </a:r>
            <a:r>
              <a:rPr lang="it-IT" sz="2400" dirty="0"/>
              <a:t> </a:t>
            </a:r>
          </a:p>
          <a:p>
            <a:pPr>
              <a:buFontTx/>
              <a:buNone/>
            </a:pPr>
            <a:r>
              <a:rPr lang="it-IT" sz="2400" dirty="0"/>
              <a:t>	</a:t>
            </a:r>
            <a:r>
              <a:rPr lang="el-GR" sz="2400" dirty="0">
                <a:cs typeface="Arial" charset="0"/>
              </a:rPr>
              <a:t>λ</a:t>
            </a:r>
            <a:r>
              <a:rPr lang="it-IT" sz="2400" dirty="0">
                <a:cs typeface="Arial" charset="0"/>
              </a:rPr>
              <a:t> = c/</a:t>
            </a:r>
            <a:r>
              <a:rPr lang="el-GR" sz="2400" dirty="0">
                <a:cs typeface="Arial" charset="0"/>
                <a:sym typeface="Symbol" pitchFamily="18" charset="2"/>
              </a:rPr>
              <a:t></a:t>
            </a:r>
            <a:r>
              <a:rPr lang="it-IT" sz="2400" dirty="0">
                <a:cs typeface="Arial" charset="0"/>
                <a:sym typeface="Symbol" pitchFamily="18" charset="2"/>
              </a:rPr>
              <a:t> = 2.5 </a:t>
            </a:r>
            <a:r>
              <a:rPr lang="el-GR" sz="2400" dirty="0">
                <a:cs typeface="Arial" charset="0"/>
                <a:sym typeface="Symbol" pitchFamily="18" charset="2"/>
              </a:rPr>
              <a:t>μ</a:t>
            </a:r>
            <a:r>
              <a:rPr lang="it-IT" sz="2400" dirty="0">
                <a:cs typeface="Arial" charset="0"/>
                <a:sym typeface="Symbol" pitchFamily="18" charset="2"/>
              </a:rPr>
              <a:t>m                                                                    </a:t>
            </a:r>
          </a:p>
          <a:p>
            <a:pPr>
              <a:buFontTx/>
              <a:buNone/>
            </a:pPr>
            <a:r>
              <a:rPr lang="it-IT" sz="2400" dirty="0">
                <a:cs typeface="Arial" charset="0"/>
                <a:sym typeface="Symbol" pitchFamily="18" charset="2"/>
              </a:rPr>
              <a:t>	(vedi Onde)</a:t>
            </a:r>
          </a:p>
          <a:p>
            <a:pPr>
              <a:buFontTx/>
              <a:buNone/>
            </a:pPr>
            <a:endParaRPr lang="it-IT" sz="2400" dirty="0">
              <a:cs typeface="Arial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it-IT" sz="2400" dirty="0">
                <a:cs typeface="Arial" charset="0"/>
                <a:sym typeface="Symbol" pitchFamily="18" charset="2"/>
              </a:rPr>
              <a:t>	→ se si eccita H</a:t>
            </a:r>
            <a:r>
              <a:rPr lang="it-IT" sz="2400" baseline="-25000" dirty="0">
                <a:cs typeface="Arial" charset="0"/>
                <a:sym typeface="Symbol" pitchFamily="18" charset="2"/>
              </a:rPr>
              <a:t>2</a:t>
            </a:r>
            <a:r>
              <a:rPr lang="it-IT" sz="2400" dirty="0">
                <a:cs typeface="Arial" charset="0"/>
                <a:sym typeface="Symbol" pitchFamily="18" charset="2"/>
              </a:rPr>
              <a:t>                                                                con luce IR, si                                                               metterà ad oscill.,                                                         assorbirà energia                                                                    e posso </a:t>
            </a:r>
            <a:r>
              <a:rPr lang="it-IT" sz="2400" dirty="0" smtClean="0">
                <a:cs typeface="Arial" charset="0"/>
                <a:sym typeface="Symbol" pitchFamily="18" charset="2"/>
              </a:rPr>
              <a:t>«vederlo»  </a:t>
            </a:r>
            <a:endParaRPr lang="it-IT" sz="2400" dirty="0">
              <a:cs typeface="Arial" charset="0"/>
              <a:sym typeface="Symbol" pitchFamily="18" charset="2"/>
            </a:endParaRPr>
          </a:p>
        </p:txBody>
      </p:sp>
      <p:pic>
        <p:nvPicPr>
          <p:cNvPr id="385038" name="Picture 14" descr="img2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44675"/>
            <a:ext cx="5803900" cy="44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5039" name="Text Box 15"/>
          <p:cNvSpPr txBox="1">
            <a:spLocks noChangeArrowheads="1"/>
          </p:cNvSpPr>
          <p:nvPr/>
        </p:nvSpPr>
        <p:spPr bwMode="auto">
          <a:xfrm>
            <a:off x="3132138" y="5445125"/>
            <a:ext cx="668337" cy="82232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400"/>
          </a:p>
          <a:p>
            <a:endParaRPr lang="it-IT" sz="2400"/>
          </a:p>
        </p:txBody>
      </p:sp>
      <p:sp>
        <p:nvSpPr>
          <p:cNvPr id="385040" name="Text Box 16"/>
          <p:cNvSpPr txBox="1">
            <a:spLocks noChangeArrowheads="1"/>
          </p:cNvSpPr>
          <p:nvPr/>
        </p:nvSpPr>
        <p:spPr bwMode="auto">
          <a:xfrm>
            <a:off x="3276600" y="3716338"/>
            <a:ext cx="215900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000"/>
          </a:p>
        </p:txBody>
      </p:sp>
      <p:sp>
        <p:nvSpPr>
          <p:cNvPr id="385041" name="Text Box 17"/>
          <p:cNvSpPr txBox="1">
            <a:spLocks noChangeArrowheads="1"/>
          </p:cNvSpPr>
          <p:nvPr/>
        </p:nvSpPr>
        <p:spPr bwMode="auto">
          <a:xfrm>
            <a:off x="755650" y="6092825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(*) facoltativo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340800" y="10980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345200" y="1116000"/>
            <a:ext cx="21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4ED6-F594-427F-8198-73A7C3752BC4}" type="slidenum">
              <a:rPr lang="en-US"/>
              <a:pPr/>
              <a:t>15</a:t>
            </a:fld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5157788"/>
            <a:ext cx="6481763" cy="792162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it-IT" sz="3600"/>
              <a:t>Fine delle oscillazioni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2771775" y="4221163"/>
            <a:ext cx="374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>
                <a:solidFill>
                  <a:srgbClr val="CC0099"/>
                </a:solidFill>
              </a:rPr>
              <a:t>Two cowboys marvelling at the</a:t>
            </a:r>
          </a:p>
          <a:p>
            <a:r>
              <a:rPr lang="it-IT" b="1">
                <a:solidFill>
                  <a:srgbClr val="CC0099"/>
                </a:solidFill>
              </a:rPr>
              <a:t>Doppler effect in a train whistle</a:t>
            </a:r>
            <a:endParaRPr lang="it-IT">
              <a:solidFill>
                <a:srgbClr val="CC0099"/>
              </a:solidFill>
            </a:endParaRPr>
          </a:p>
        </p:txBody>
      </p:sp>
      <p:pic>
        <p:nvPicPr>
          <p:cNvPr id="191493" name="Picture 5" descr="2 cowboys listening to the dppler 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44675"/>
            <a:ext cx="2212975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C9C4-8F74-4840-BA99-904E0BDFF97B}" type="slidenum">
              <a:rPr lang="en-US"/>
              <a:pPr/>
              <a:t>2</a:t>
            </a:fld>
            <a:endParaRPr 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96300" cy="5329237"/>
          </a:xfrm>
        </p:spPr>
        <p:txBody>
          <a:bodyPr/>
          <a:lstStyle/>
          <a:p>
            <a:r>
              <a:rPr lang="it-IT" sz="3000"/>
              <a:t>Oscillazioni</a:t>
            </a:r>
          </a:p>
          <a:p>
            <a:pPr lvl="1"/>
            <a:r>
              <a:rPr lang="it-IT" sz="2600"/>
              <a:t>sistema massa-molla, pendolo semplice</a:t>
            </a:r>
          </a:p>
          <a:p>
            <a:pPr lvl="1"/>
            <a:r>
              <a:rPr lang="it-IT" sz="2600"/>
              <a:t>oscillazioni smorzate; oscillazioni forzate, risonanza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3DD6-2A4E-4B64-B38D-B29622026D7A}" type="slidenum">
              <a:rPr lang="en-US"/>
              <a:pPr/>
              <a:t>3</a:t>
            </a:fld>
            <a:endParaRPr lang="en-US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Sistema massa-molla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96300" cy="5616575"/>
          </a:xfrm>
        </p:spPr>
        <p:txBody>
          <a:bodyPr/>
          <a:lstStyle/>
          <a:p>
            <a:r>
              <a:rPr lang="it-IT" sz="2400"/>
              <a:t>una massa oscilla attaccata                                                 ad una molla (ad es. sopra                                                un piano senza attriti)</a:t>
            </a:r>
          </a:p>
          <a:p>
            <a:r>
              <a:rPr lang="it-IT" sz="2400"/>
              <a:t>per spostare la massa (molla)                                             di dx dalla posizione (allungamento) x:</a:t>
            </a:r>
          </a:p>
          <a:p>
            <a:pPr>
              <a:buFontTx/>
              <a:buNone/>
            </a:pPr>
            <a:r>
              <a:rPr lang="it-IT" sz="2400"/>
              <a:t>	d</a:t>
            </a:r>
            <a:r>
              <a:rPr lang="en-US" sz="2400">
                <a:latin typeface="Script MT Bold" pitchFamily="66" charset="0"/>
              </a:rPr>
              <a:t>L </a:t>
            </a:r>
            <a:r>
              <a:rPr lang="en-US" sz="2400"/>
              <a:t>=</a:t>
            </a:r>
            <a:r>
              <a:rPr lang="it-IT" sz="2400"/>
              <a:t> Fdx = </a:t>
            </a:r>
            <a:r>
              <a:rPr lang="it-IT" sz="2400">
                <a:cs typeface="Arial" charset="0"/>
              </a:rPr>
              <a:t>–kxdx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</a:t>
            </a:r>
            <a:r>
              <a:rPr lang="en-US" sz="2400">
                <a:latin typeface="Script MT Bold" pitchFamily="66" charset="0"/>
                <a:cs typeface="Arial" charset="0"/>
              </a:rPr>
              <a:t>L </a:t>
            </a:r>
            <a:r>
              <a:rPr lang="en-US" sz="2400">
                <a:cs typeface="Arial" charset="0"/>
              </a:rPr>
              <a:t>= ∫</a:t>
            </a:r>
            <a:r>
              <a:rPr lang="en-US" sz="2400" baseline="-25000">
                <a:cs typeface="Arial" charset="0"/>
              </a:rPr>
              <a:t>0</a:t>
            </a:r>
            <a:r>
              <a:rPr lang="en-US" sz="2400" baseline="30000">
                <a:cs typeface="Arial" charset="0"/>
              </a:rPr>
              <a:t>x</a:t>
            </a:r>
            <a:r>
              <a:rPr lang="en-US" sz="2400">
                <a:cs typeface="Arial" charset="0"/>
              </a:rPr>
              <a:t>–kxdx = –k∫</a:t>
            </a:r>
            <a:r>
              <a:rPr lang="en-US" sz="2400" baseline="-25000">
                <a:cs typeface="Arial" charset="0"/>
              </a:rPr>
              <a:t>0</a:t>
            </a:r>
            <a:r>
              <a:rPr lang="en-US" sz="2400" baseline="30000">
                <a:cs typeface="Arial" charset="0"/>
              </a:rPr>
              <a:t>x</a:t>
            </a:r>
            <a:r>
              <a:rPr lang="en-US" sz="2400">
                <a:cs typeface="Arial" charset="0"/>
              </a:rPr>
              <a:t>xdx = –½kx</a:t>
            </a:r>
            <a:r>
              <a:rPr lang="en-US" sz="2400" baseline="30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      </a:t>
            </a:r>
            <a:r>
              <a:rPr lang="en-US" sz="2000">
                <a:solidFill>
                  <a:srgbClr val="A50021"/>
                </a:solidFill>
                <a:cs typeface="Arial" charset="0"/>
              </a:rPr>
              <a:t>(dalla posiz. di equilibrio a x)</a:t>
            </a:r>
          </a:p>
          <a:p>
            <a:pPr>
              <a:buFontTx/>
              <a:buNone/>
            </a:pPr>
            <a:r>
              <a:rPr lang="en-US" sz="2400">
                <a:cs typeface="Arial" charset="0"/>
              </a:rPr>
              <a:t>    </a:t>
            </a:r>
            <a:r>
              <a:rPr lang="el-GR" sz="2400">
                <a:cs typeface="Arial" charset="0"/>
              </a:rPr>
              <a:t>Δ</a:t>
            </a:r>
            <a:r>
              <a:rPr lang="it-IT" sz="2400">
                <a:cs typeface="Arial" charset="0"/>
              </a:rPr>
              <a:t>W = </a:t>
            </a:r>
            <a:r>
              <a:rPr lang="en-US" sz="2400">
                <a:cs typeface="Arial" charset="0"/>
              </a:rPr>
              <a:t>½</a:t>
            </a:r>
            <a:r>
              <a:rPr lang="it-IT" sz="2400">
                <a:cs typeface="Arial" charset="0"/>
              </a:rPr>
              <a:t>kx</a:t>
            </a:r>
            <a:r>
              <a:rPr lang="it-IT" sz="2400" baseline="30000">
                <a:cs typeface="Arial" charset="0"/>
              </a:rPr>
              <a:t>2</a:t>
            </a:r>
            <a:r>
              <a:rPr lang="it-IT" sz="2400">
                <a:cs typeface="Arial" charset="0"/>
              </a:rPr>
              <a:t> = W(x) – W(0)  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W(x) = </a:t>
            </a:r>
            <a:r>
              <a:rPr lang="en-US" sz="2400">
                <a:cs typeface="Arial" charset="0"/>
              </a:rPr>
              <a:t>½</a:t>
            </a:r>
            <a:r>
              <a:rPr lang="it-IT" sz="2400">
                <a:cs typeface="Arial" charset="0"/>
              </a:rPr>
              <a:t>kx</a:t>
            </a:r>
            <a:r>
              <a:rPr lang="it-IT" sz="2400" baseline="30000">
                <a:cs typeface="Arial" charset="0"/>
              </a:rPr>
              <a:t>2     </a:t>
            </a:r>
            <a:r>
              <a:rPr lang="it-IT" sz="2400">
                <a:solidFill>
                  <a:srgbClr val="CC00FF"/>
                </a:solidFill>
                <a:cs typeface="Arial" charset="0"/>
              </a:rPr>
              <a:t>se</a:t>
            </a:r>
            <a:r>
              <a:rPr lang="it-IT" sz="2400">
                <a:cs typeface="Arial" charset="0"/>
              </a:rPr>
              <a:t> </a:t>
            </a:r>
            <a:r>
              <a:rPr lang="it-IT" sz="2400">
                <a:solidFill>
                  <a:srgbClr val="CC00FF"/>
                </a:solidFill>
                <a:cs typeface="Arial" charset="0"/>
              </a:rPr>
              <a:t>pongo W(0) = 0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    A, spostamento massimo: W(A) = </a:t>
            </a:r>
            <a:r>
              <a:rPr lang="en-US" sz="2400">
                <a:cs typeface="Arial" charset="0"/>
              </a:rPr>
              <a:t>½</a:t>
            </a:r>
            <a:r>
              <a:rPr lang="it-IT" sz="2400">
                <a:cs typeface="Arial" charset="0"/>
              </a:rPr>
              <a:t> kA</a:t>
            </a:r>
            <a:r>
              <a:rPr lang="it-IT" sz="2400" baseline="30000">
                <a:cs typeface="Arial" charset="0"/>
              </a:rPr>
              <a:t>2</a:t>
            </a:r>
            <a:r>
              <a:rPr lang="it-IT" sz="240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en. cinetica della massa: K = ½ mv</a:t>
            </a:r>
            <a:r>
              <a:rPr lang="it-IT" sz="2400" baseline="30000">
                <a:cs typeface="Arial" charset="0"/>
              </a:rPr>
              <a:t>2</a:t>
            </a:r>
            <a:r>
              <a:rPr lang="it-IT" sz="2400">
                <a:cs typeface="Arial" charset="0"/>
              </a:rPr>
              <a:t>    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    W(x) + K(x) = E</a:t>
            </a:r>
            <a:r>
              <a:rPr lang="it-IT" sz="2400" baseline="-25000">
                <a:cs typeface="Arial" charset="0"/>
              </a:rPr>
              <a:t>0                     </a:t>
            </a:r>
            <a:r>
              <a:rPr lang="it-IT" sz="2000">
                <a:solidFill>
                  <a:srgbClr val="FF0000"/>
                </a:solidFill>
                <a:cs typeface="Arial" charset="0"/>
              </a:rPr>
              <a:t>conserv. en. totale meccanica                 </a:t>
            </a:r>
            <a:r>
              <a:rPr lang="it-IT" sz="2400">
                <a:cs typeface="Arial" charset="0"/>
              </a:rPr>
              <a:t>[ W(t) + K(t) = E</a:t>
            </a:r>
            <a:r>
              <a:rPr lang="it-IT" sz="2400" baseline="-25000">
                <a:cs typeface="Arial" charset="0"/>
              </a:rPr>
              <a:t>0</a:t>
            </a:r>
            <a:r>
              <a:rPr lang="it-IT" sz="2400">
                <a:cs typeface="Arial" charset="0"/>
              </a:rPr>
              <a:t>                        siccome x = x(t), v = v(t) !] </a:t>
            </a:r>
          </a:p>
        </p:txBody>
      </p:sp>
      <p:pic>
        <p:nvPicPr>
          <p:cNvPr id="272388" name="Picture 4" descr="img2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25538"/>
            <a:ext cx="421005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8296275" y="2224088"/>
            <a:ext cx="668338" cy="3667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14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4775" y="6274001"/>
            <a:ext cx="2133600" cy="412750"/>
          </a:xfrm>
        </p:spPr>
        <p:txBody>
          <a:bodyPr/>
          <a:lstStyle/>
          <a:p>
            <a:fld id="{2BBAF264-CBE8-4B9C-9D2D-27FD7398033C}" type="slidenum">
              <a:rPr lang="en-US"/>
              <a:pPr/>
              <a:t>4</a:t>
            </a:fld>
            <a:endParaRPr lang="en-US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Energia nel sistemi meccanici</a:t>
            </a:r>
          </a:p>
        </p:txBody>
      </p:sp>
      <p:pic>
        <p:nvPicPr>
          <p:cNvPr id="274436" name="Picture 4" descr="img23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981075"/>
            <a:ext cx="3600450" cy="125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539750" y="2276475"/>
            <a:ext cx="8558753" cy="402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300" dirty="0"/>
              <a:t>en. della molla (potenziale)               en. della massa (cinetica)</a:t>
            </a:r>
          </a:p>
          <a:p>
            <a:pPr algn="l">
              <a:spcBef>
                <a:spcPct val="20000"/>
              </a:spcBef>
            </a:pPr>
            <a:r>
              <a:rPr lang="it-IT" sz="2300" dirty="0"/>
              <a:t>W = </a:t>
            </a:r>
            <a:r>
              <a:rPr lang="en-US" sz="2300" dirty="0">
                <a:cs typeface="Arial" charset="0"/>
              </a:rPr>
              <a:t>½</a:t>
            </a:r>
            <a:r>
              <a:rPr lang="it-IT" sz="2300" dirty="0"/>
              <a:t>kx</a:t>
            </a:r>
            <a:r>
              <a:rPr lang="it-IT" sz="2300" baseline="30000" dirty="0"/>
              <a:t>2</a:t>
            </a:r>
            <a:r>
              <a:rPr lang="it-IT" sz="2300" dirty="0"/>
              <a:t>       </a:t>
            </a:r>
            <a:r>
              <a:rPr lang="it-IT" sz="2300" dirty="0">
                <a:solidFill>
                  <a:srgbClr val="FF0066"/>
                </a:solidFill>
              </a:rPr>
              <a:t>                    </a:t>
            </a:r>
            <a:r>
              <a:rPr lang="it-IT" sz="2300" dirty="0"/>
              <a:t>                K = </a:t>
            </a:r>
            <a:r>
              <a:rPr lang="en-US" sz="2300" dirty="0">
                <a:cs typeface="Arial" charset="0"/>
              </a:rPr>
              <a:t>½</a:t>
            </a:r>
            <a:r>
              <a:rPr lang="it-IT" sz="2300" dirty="0"/>
              <a:t>mv</a:t>
            </a:r>
            <a:r>
              <a:rPr lang="it-IT" sz="2300" baseline="30000" dirty="0"/>
              <a:t>2</a:t>
            </a:r>
            <a:r>
              <a:rPr lang="it-IT" sz="2300" dirty="0"/>
              <a:t>      </a:t>
            </a:r>
            <a:endParaRPr lang="it-IT" sz="2300" dirty="0">
              <a:solidFill>
                <a:schemeClr val="accent2"/>
              </a:solidFill>
            </a:endParaRPr>
          </a:p>
          <a:p>
            <a:pPr algn="l">
              <a:spcBef>
                <a:spcPct val="20000"/>
              </a:spcBef>
            </a:pPr>
            <a:r>
              <a:rPr lang="it-IT" sz="2300" dirty="0"/>
              <a:t>ampiezza del moto A                         </a:t>
            </a:r>
            <a:r>
              <a:rPr lang="it-IT" sz="2300" dirty="0" err="1"/>
              <a:t>vel</a:t>
            </a:r>
            <a:r>
              <a:rPr lang="it-IT" sz="2300" dirty="0"/>
              <a:t>. massima </a:t>
            </a:r>
            <a:r>
              <a:rPr lang="it-IT" sz="2300" dirty="0" err="1"/>
              <a:t>v</a:t>
            </a:r>
            <a:r>
              <a:rPr lang="it-IT" sz="2300" baseline="-25000" dirty="0" err="1"/>
              <a:t>max</a:t>
            </a:r>
            <a:endParaRPr lang="it-IT" sz="2300" baseline="-25000" dirty="0"/>
          </a:p>
          <a:p>
            <a:pPr algn="l">
              <a:spcBef>
                <a:spcPct val="20000"/>
              </a:spcBef>
            </a:pPr>
            <a:r>
              <a:rPr lang="it-IT" sz="2300" dirty="0"/>
              <a:t>en. totale:  E</a:t>
            </a:r>
            <a:r>
              <a:rPr lang="it-IT" sz="2300" baseline="-25000" dirty="0"/>
              <a:t>0</a:t>
            </a:r>
            <a:r>
              <a:rPr lang="it-IT" sz="2300" dirty="0"/>
              <a:t> = W(x) + K(x) = </a:t>
            </a:r>
            <a:r>
              <a:rPr lang="en-US" sz="2300" dirty="0">
                <a:cs typeface="Arial" charset="0"/>
              </a:rPr>
              <a:t>½</a:t>
            </a:r>
            <a:r>
              <a:rPr lang="it-IT" sz="2300" dirty="0"/>
              <a:t>kx</a:t>
            </a:r>
            <a:r>
              <a:rPr lang="it-IT" sz="2300" baseline="30000" dirty="0"/>
              <a:t>2</a:t>
            </a:r>
            <a:r>
              <a:rPr lang="it-IT" sz="2300" dirty="0"/>
              <a:t> + </a:t>
            </a:r>
            <a:r>
              <a:rPr lang="en-US" sz="2300" dirty="0">
                <a:cs typeface="Arial" charset="0"/>
              </a:rPr>
              <a:t>½</a:t>
            </a:r>
            <a:r>
              <a:rPr lang="it-IT" sz="2300" dirty="0"/>
              <a:t>mv</a:t>
            </a:r>
            <a:r>
              <a:rPr lang="it-IT" sz="2300" baseline="30000" dirty="0"/>
              <a:t>2</a:t>
            </a:r>
            <a:r>
              <a:rPr lang="it-IT" sz="2300" dirty="0"/>
              <a:t> </a:t>
            </a:r>
            <a:r>
              <a:rPr lang="it-IT" sz="2300" dirty="0">
                <a:solidFill>
                  <a:srgbClr val="CC00FF"/>
                </a:solidFill>
              </a:rPr>
              <a:t>= </a:t>
            </a:r>
            <a:r>
              <a:rPr lang="en-US" sz="2300" dirty="0">
                <a:solidFill>
                  <a:srgbClr val="CC00FF"/>
                </a:solidFill>
                <a:cs typeface="Arial" charset="0"/>
              </a:rPr>
              <a:t>½</a:t>
            </a:r>
            <a:r>
              <a:rPr lang="it-IT" sz="2300" dirty="0">
                <a:solidFill>
                  <a:srgbClr val="CC00FF"/>
                </a:solidFill>
              </a:rPr>
              <a:t>kA</a:t>
            </a:r>
            <a:r>
              <a:rPr lang="it-IT" sz="2300" baseline="30000" dirty="0">
                <a:solidFill>
                  <a:srgbClr val="CC00FF"/>
                </a:solidFill>
              </a:rPr>
              <a:t>2</a:t>
            </a:r>
            <a:r>
              <a:rPr lang="it-IT" sz="2300" dirty="0"/>
              <a:t> </a:t>
            </a:r>
            <a:r>
              <a:rPr lang="it-IT" sz="2300" dirty="0">
                <a:solidFill>
                  <a:srgbClr val="008000"/>
                </a:solidFill>
              </a:rPr>
              <a:t>= </a:t>
            </a:r>
            <a:r>
              <a:rPr lang="en-US" sz="2300" dirty="0">
                <a:solidFill>
                  <a:srgbClr val="008000"/>
                </a:solidFill>
                <a:cs typeface="Arial" charset="0"/>
              </a:rPr>
              <a:t>½</a:t>
            </a:r>
            <a:r>
              <a:rPr lang="it-IT" sz="2300" dirty="0">
                <a:solidFill>
                  <a:srgbClr val="008000"/>
                </a:solidFill>
              </a:rPr>
              <a:t>mv</a:t>
            </a:r>
            <a:r>
              <a:rPr lang="it-IT" sz="2300" baseline="-25000" dirty="0">
                <a:solidFill>
                  <a:srgbClr val="008000"/>
                </a:solidFill>
              </a:rPr>
              <a:t>max</a:t>
            </a:r>
            <a:r>
              <a:rPr lang="it-IT" sz="2300" baseline="30000" dirty="0">
                <a:solidFill>
                  <a:srgbClr val="008000"/>
                </a:solidFill>
              </a:rPr>
              <a:t>2</a:t>
            </a:r>
            <a:r>
              <a:rPr lang="it-IT" sz="2300" dirty="0"/>
              <a:t> </a:t>
            </a:r>
          </a:p>
          <a:p>
            <a:pPr algn="l">
              <a:spcBef>
                <a:spcPct val="20000"/>
              </a:spcBef>
            </a:pPr>
            <a:r>
              <a:rPr lang="it-IT" sz="2000" dirty="0">
                <a:solidFill>
                  <a:srgbClr val="CC00FF"/>
                </a:solidFill>
              </a:rPr>
              <a:t>pongo</a:t>
            </a:r>
            <a:r>
              <a:rPr lang="it-IT" sz="2300" dirty="0"/>
              <a:t>                     </a:t>
            </a:r>
            <a:r>
              <a:rPr lang="el-GR" sz="2300" dirty="0">
                <a:cs typeface="Arial" charset="0"/>
              </a:rPr>
              <a:t>ω</a:t>
            </a:r>
            <a:r>
              <a:rPr lang="it-IT" sz="2300" baseline="30000" dirty="0">
                <a:cs typeface="Arial" charset="0"/>
              </a:rPr>
              <a:t>2</a:t>
            </a:r>
            <a:r>
              <a:rPr lang="it-IT" sz="2300" dirty="0">
                <a:cs typeface="Arial" charset="0"/>
              </a:rPr>
              <a:t> =</a:t>
            </a:r>
            <a:r>
              <a:rPr lang="it-IT" sz="2300" dirty="0"/>
              <a:t> k/m = (</a:t>
            </a:r>
            <a:r>
              <a:rPr lang="it-IT" sz="2300" dirty="0" err="1"/>
              <a:t>v</a:t>
            </a:r>
            <a:r>
              <a:rPr lang="it-IT" sz="2300" baseline="-25000" dirty="0" err="1"/>
              <a:t>max</a:t>
            </a:r>
            <a:r>
              <a:rPr lang="it-IT" sz="2300" dirty="0"/>
              <a:t>/A)</a:t>
            </a:r>
            <a:r>
              <a:rPr lang="it-IT" sz="2300" baseline="30000" dirty="0"/>
              <a:t>2</a:t>
            </a:r>
            <a:r>
              <a:rPr lang="it-IT" sz="2300" dirty="0"/>
              <a:t>   </a:t>
            </a:r>
          </a:p>
          <a:p>
            <a:pPr algn="l">
              <a:spcBef>
                <a:spcPct val="20000"/>
              </a:spcBef>
            </a:pPr>
            <a:r>
              <a:rPr lang="it-IT" sz="2300" dirty="0" err="1"/>
              <a:t>eq</a:t>
            </a:r>
            <a:r>
              <a:rPr lang="it-IT" sz="2300" dirty="0"/>
              <a:t>. di moto            a = </a:t>
            </a:r>
            <a:r>
              <a:rPr lang="it-IT" sz="2300" dirty="0">
                <a:cs typeface="Arial" charset="0"/>
              </a:rPr>
              <a:t>–(k/m)x = –</a:t>
            </a:r>
            <a:r>
              <a:rPr lang="el-GR" sz="2300" dirty="0">
                <a:cs typeface="Arial" charset="0"/>
              </a:rPr>
              <a:t>ω</a:t>
            </a:r>
            <a:r>
              <a:rPr lang="it-IT" sz="2300" baseline="30000" dirty="0">
                <a:cs typeface="Arial" charset="0"/>
              </a:rPr>
              <a:t>2</a:t>
            </a:r>
            <a:r>
              <a:rPr lang="it-IT" sz="2300" dirty="0">
                <a:cs typeface="Arial" charset="0"/>
              </a:rPr>
              <a:t>x          </a:t>
            </a:r>
            <a:r>
              <a:rPr lang="it-IT" sz="2000" dirty="0">
                <a:solidFill>
                  <a:srgbClr val="33CC33"/>
                </a:solidFill>
                <a:cs typeface="Arial" charset="0"/>
              </a:rPr>
              <a:t>(II </a:t>
            </a:r>
            <a:r>
              <a:rPr lang="it-IT" sz="2000" dirty="0" err="1">
                <a:solidFill>
                  <a:srgbClr val="33CC33"/>
                </a:solidFill>
                <a:cs typeface="Arial" charset="0"/>
              </a:rPr>
              <a:t>princ</a:t>
            </a:r>
            <a:r>
              <a:rPr lang="it-IT" sz="2000" dirty="0">
                <a:solidFill>
                  <a:srgbClr val="33CC33"/>
                </a:solidFill>
                <a:cs typeface="Arial" charset="0"/>
              </a:rPr>
              <a:t>.:  ma = F = -</a:t>
            </a:r>
            <a:r>
              <a:rPr lang="it-IT" sz="2000" dirty="0" err="1">
                <a:solidFill>
                  <a:srgbClr val="33CC33"/>
                </a:solidFill>
                <a:cs typeface="Arial" charset="0"/>
              </a:rPr>
              <a:t>kx</a:t>
            </a:r>
            <a:r>
              <a:rPr lang="it-IT" sz="2000" dirty="0">
                <a:solidFill>
                  <a:srgbClr val="33CC33"/>
                </a:solidFill>
                <a:cs typeface="Arial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it-IT" sz="2300" dirty="0">
                <a:cs typeface="Arial" charset="0"/>
              </a:rPr>
              <a:t>soluzione con x=+A per t=0,   </a:t>
            </a:r>
            <a:r>
              <a:rPr lang="it-IT" sz="2000" dirty="0">
                <a:solidFill>
                  <a:srgbClr val="008000"/>
                </a:solidFill>
                <a:cs typeface="Arial" charset="0"/>
              </a:rPr>
              <a:t>matematicamente:</a:t>
            </a:r>
            <a:r>
              <a:rPr lang="it-IT" sz="2300" dirty="0">
                <a:cs typeface="Arial" charset="0"/>
              </a:rPr>
              <a:t> </a:t>
            </a:r>
          </a:p>
          <a:p>
            <a:pPr algn="l"/>
            <a:r>
              <a:rPr lang="it-IT" sz="2300" dirty="0">
                <a:cs typeface="Arial" charset="0"/>
              </a:rPr>
              <a:t>x(t) = </a:t>
            </a:r>
            <a:r>
              <a:rPr lang="it-IT" sz="2300" dirty="0" err="1">
                <a:cs typeface="Arial" charset="0"/>
              </a:rPr>
              <a:t>Acos</a:t>
            </a:r>
            <a:r>
              <a:rPr lang="el-GR" sz="2300" dirty="0">
                <a:cs typeface="Arial" charset="0"/>
              </a:rPr>
              <a:t>ω</a:t>
            </a:r>
            <a:r>
              <a:rPr lang="it-IT" sz="2300" dirty="0">
                <a:cs typeface="Arial" charset="0"/>
              </a:rPr>
              <a:t>t</a:t>
            </a:r>
            <a:r>
              <a:rPr lang="it-IT" sz="2200" dirty="0">
                <a:cs typeface="Arial" charset="0"/>
              </a:rPr>
              <a:t>                                         </a:t>
            </a:r>
            <a:r>
              <a:rPr lang="it-IT" sz="2000" dirty="0">
                <a:solidFill>
                  <a:srgbClr val="FF0000"/>
                </a:solidFill>
                <a:cs typeface="Arial" charset="0"/>
              </a:rPr>
              <a:t>moto armonico</a:t>
            </a:r>
            <a:r>
              <a:rPr lang="it-IT" sz="2200" dirty="0">
                <a:cs typeface="Arial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cs typeface="Arial" charset="0"/>
              </a:rPr>
              <a:t>semplice</a:t>
            </a:r>
            <a:r>
              <a:rPr lang="it-IT" sz="2200" dirty="0">
                <a:cs typeface="Arial" charset="0"/>
              </a:rPr>
              <a:t>     </a:t>
            </a:r>
          </a:p>
          <a:p>
            <a:pPr algn="l"/>
            <a:r>
              <a:rPr lang="it-IT" sz="2200" dirty="0">
                <a:cs typeface="Arial" charset="0"/>
              </a:rPr>
              <a:t>v(t) = –</a:t>
            </a:r>
            <a:r>
              <a:rPr lang="el-GR" sz="2200" dirty="0">
                <a:cs typeface="Arial" charset="0"/>
              </a:rPr>
              <a:t>ω</a:t>
            </a:r>
            <a:r>
              <a:rPr lang="it-IT" sz="2200" dirty="0" err="1">
                <a:cs typeface="Arial" charset="0"/>
              </a:rPr>
              <a:t>Asin</a:t>
            </a:r>
            <a:r>
              <a:rPr lang="el-GR" sz="2200" dirty="0">
                <a:cs typeface="Arial" charset="0"/>
              </a:rPr>
              <a:t>ω</a:t>
            </a:r>
            <a:r>
              <a:rPr lang="it-IT" sz="2200" dirty="0">
                <a:cs typeface="Arial" charset="0"/>
              </a:rPr>
              <a:t>t             </a:t>
            </a:r>
            <a:r>
              <a:rPr lang="it-IT" sz="2000" dirty="0">
                <a:solidFill>
                  <a:srgbClr val="CC00FF"/>
                </a:solidFill>
                <a:cs typeface="Arial" charset="0"/>
              </a:rPr>
              <a:t>(=dx/</a:t>
            </a:r>
            <a:r>
              <a:rPr lang="it-IT" sz="2000" dirty="0" err="1">
                <a:solidFill>
                  <a:srgbClr val="CC00FF"/>
                </a:solidFill>
                <a:cs typeface="Arial" charset="0"/>
              </a:rPr>
              <a:t>dt</a:t>
            </a:r>
            <a:r>
              <a:rPr lang="it-IT" sz="2000" dirty="0">
                <a:solidFill>
                  <a:srgbClr val="CC00FF"/>
                </a:solidFill>
                <a:cs typeface="Arial" charset="0"/>
              </a:rPr>
              <a:t>)</a:t>
            </a:r>
            <a:endParaRPr lang="el-GR" sz="2000" dirty="0">
              <a:solidFill>
                <a:srgbClr val="CC00FF"/>
              </a:solidFill>
              <a:cs typeface="Arial" charset="0"/>
            </a:endParaRPr>
          </a:p>
          <a:p>
            <a:pPr algn="l"/>
            <a:r>
              <a:rPr lang="it-IT" sz="2200" dirty="0"/>
              <a:t>a(t) = </a:t>
            </a:r>
            <a:r>
              <a:rPr lang="it-IT" sz="2200" dirty="0">
                <a:cs typeface="Arial" charset="0"/>
              </a:rPr>
              <a:t>–</a:t>
            </a:r>
            <a:r>
              <a:rPr lang="el-GR" sz="2200" dirty="0">
                <a:cs typeface="Arial" charset="0"/>
              </a:rPr>
              <a:t>ω</a:t>
            </a:r>
            <a:r>
              <a:rPr lang="it-IT" sz="2200" baseline="30000" dirty="0">
                <a:cs typeface="Arial" charset="0"/>
              </a:rPr>
              <a:t>2</a:t>
            </a:r>
            <a:r>
              <a:rPr lang="it-IT" sz="2200" dirty="0">
                <a:cs typeface="Arial" charset="0"/>
              </a:rPr>
              <a:t>Acos</a:t>
            </a:r>
            <a:r>
              <a:rPr lang="el-GR" sz="2200" dirty="0">
                <a:cs typeface="Arial" charset="0"/>
              </a:rPr>
              <a:t>ω</a:t>
            </a:r>
            <a:r>
              <a:rPr lang="it-IT" sz="2200" dirty="0">
                <a:cs typeface="Arial" charset="0"/>
              </a:rPr>
              <a:t>t          </a:t>
            </a:r>
            <a:r>
              <a:rPr lang="it-IT" sz="2000" dirty="0">
                <a:solidFill>
                  <a:srgbClr val="CC00FF"/>
                </a:solidFill>
                <a:cs typeface="Arial" charset="0"/>
              </a:rPr>
              <a:t>(=dv/</a:t>
            </a:r>
            <a:r>
              <a:rPr lang="it-IT" sz="2000" dirty="0" err="1">
                <a:solidFill>
                  <a:srgbClr val="CC00FF"/>
                </a:solidFill>
                <a:cs typeface="Arial" charset="0"/>
              </a:rPr>
              <a:t>dt</a:t>
            </a:r>
            <a:r>
              <a:rPr lang="it-IT" sz="2000" dirty="0" smtClean="0">
                <a:solidFill>
                  <a:srgbClr val="CC00FF"/>
                </a:solidFill>
                <a:cs typeface="Arial" charset="0"/>
              </a:rPr>
              <a:t>)           </a:t>
            </a:r>
            <a:r>
              <a:rPr lang="it-IT" sz="2000" dirty="0" smtClean="0">
                <a:solidFill>
                  <a:srgbClr val="0070C0"/>
                </a:solidFill>
                <a:cs typeface="Arial" charset="0"/>
              </a:rPr>
              <a:t>[per una dimostrazione vedi oltre]</a:t>
            </a:r>
            <a:endParaRPr lang="el-GR" sz="20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5703888" y="1865313"/>
            <a:ext cx="596900" cy="3667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E50-98B2-44B0-9D46-285D095EE590}" type="slidenum">
              <a:rPr lang="en-US"/>
              <a:pPr/>
              <a:t>5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armoniche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966788"/>
            <a:ext cx="8496300" cy="5486400"/>
          </a:xfrm>
          <a:noFill/>
        </p:spPr>
        <p:txBody>
          <a:bodyPr/>
          <a:lstStyle/>
          <a:p>
            <a:r>
              <a:rPr lang="it-IT" sz="2500" u="sng" dirty="0"/>
              <a:t>in generale</a:t>
            </a:r>
            <a:r>
              <a:rPr lang="it-IT" sz="2500" dirty="0"/>
              <a:t>: un sistema oscilla intorno ad una posizione di equilibrio stabile </a:t>
            </a:r>
            <a:r>
              <a:rPr lang="it-IT" sz="2500" dirty="0">
                <a:cs typeface="Arial" charset="0"/>
              </a:rPr>
              <a:t>– </a:t>
            </a:r>
            <a:r>
              <a:rPr lang="it-IT" sz="2500" dirty="0"/>
              <a:t>con moto armonico semplice se la  F di richiamo verso la posizione                                             di eq. stabile è </a:t>
            </a:r>
            <a:r>
              <a:rPr lang="it-IT" sz="2500" dirty="0">
                <a:sym typeface="Symbol" pitchFamily="18" charset="2"/>
              </a:rPr>
              <a:t> </a:t>
            </a:r>
            <a:r>
              <a:rPr lang="it-IT" sz="2500" dirty="0">
                <a:cs typeface="Arial" charset="0"/>
                <a:sym typeface="Symbol" pitchFamily="18" charset="2"/>
              </a:rPr>
              <a:t>–</a:t>
            </a:r>
            <a:r>
              <a:rPr lang="it-IT" sz="2500" dirty="0">
                <a:sym typeface="Symbol" pitchFamily="18" charset="2"/>
              </a:rPr>
              <a:t>spostamento</a:t>
            </a:r>
            <a:r>
              <a:rPr lang="it-IT" sz="2500" dirty="0"/>
              <a:t>                                      e c’è un’inerzia che fa superare                                      la posiz. di equil. continuando il                                 moto (piccole oscillazioni del                                              pendolo, massa-molla,                                                  circuito LC, molecola H</a:t>
            </a:r>
            <a:r>
              <a:rPr lang="it-IT" sz="2500" baseline="-25000" dirty="0"/>
              <a:t>2</a:t>
            </a:r>
            <a:r>
              <a:rPr lang="it-IT" sz="2500" dirty="0"/>
              <a:t>)</a:t>
            </a:r>
          </a:p>
          <a:p>
            <a:pPr>
              <a:spcBef>
                <a:spcPct val="120000"/>
              </a:spcBef>
            </a:pPr>
            <a:r>
              <a:rPr lang="it-IT" sz="2500" dirty="0"/>
              <a:t>F(x) </a:t>
            </a:r>
            <a:r>
              <a:rPr lang="it-IT" sz="2500" dirty="0">
                <a:sym typeface="Symbol" pitchFamily="18" charset="2"/>
              </a:rPr>
              <a:t> </a:t>
            </a:r>
            <a:r>
              <a:rPr lang="it-IT" sz="2500" dirty="0">
                <a:cs typeface="Arial" charset="0"/>
                <a:sym typeface="Symbol" pitchFamily="18" charset="2"/>
              </a:rPr>
              <a:t>– x               ( a  –x)</a:t>
            </a:r>
          </a:p>
          <a:p>
            <a:pPr>
              <a:spcBef>
                <a:spcPct val="120000"/>
              </a:spcBef>
            </a:pPr>
            <a:r>
              <a:rPr lang="it-IT" sz="2500" dirty="0">
                <a:cs typeface="Arial" charset="0"/>
                <a:sym typeface="Symbol" pitchFamily="18" charset="2"/>
              </a:rPr>
              <a:t>W(x) = –</a:t>
            </a:r>
            <a:r>
              <a:rPr lang="en-US" sz="2500" dirty="0">
                <a:latin typeface="Script MT Bold" pitchFamily="66" charset="0"/>
                <a:cs typeface="Arial" charset="0"/>
                <a:sym typeface="Symbol" pitchFamily="18" charset="2"/>
              </a:rPr>
              <a:t>L</a:t>
            </a:r>
            <a:r>
              <a:rPr lang="en-US" sz="2500" dirty="0">
                <a:cs typeface="Arial" charset="0"/>
                <a:sym typeface="Symbol" pitchFamily="18" charset="2"/>
              </a:rPr>
              <a:t>(x)   x</a:t>
            </a:r>
            <a:r>
              <a:rPr lang="en-US" sz="2500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500" dirty="0">
                <a:cs typeface="Arial" charset="0"/>
                <a:sym typeface="Symbol" pitchFamily="18" charset="2"/>
              </a:rPr>
              <a:t>/2</a:t>
            </a:r>
          </a:p>
        </p:txBody>
      </p:sp>
      <p:pic>
        <p:nvPicPr>
          <p:cNvPr id="275461" name="Picture 5" descr="img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62413"/>
            <a:ext cx="3600450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5292725" y="4508500"/>
            <a:ext cx="400050" cy="3667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>
                <a:solidFill>
                  <a:srgbClr val="008000"/>
                </a:solidFill>
              </a:rPr>
              <a:t>W</a:t>
            </a:r>
          </a:p>
        </p:txBody>
      </p:sp>
      <p:pic>
        <p:nvPicPr>
          <p:cNvPr id="275460" name="Picture 4" descr="img2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16113"/>
            <a:ext cx="3600450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5466" name="Group 10"/>
          <p:cNvGrpSpPr>
            <a:grpSpLocks/>
          </p:cNvGrpSpPr>
          <p:nvPr/>
        </p:nvGrpSpPr>
        <p:grpSpPr bwMode="auto">
          <a:xfrm>
            <a:off x="1835150" y="4652963"/>
            <a:ext cx="930275" cy="1079500"/>
            <a:chOff x="1338" y="2750"/>
            <a:chExt cx="586" cy="680"/>
          </a:xfrm>
        </p:grpSpPr>
        <p:sp>
          <p:nvSpPr>
            <p:cNvPr id="275463" name="Text Box 7"/>
            <p:cNvSpPr txBox="1">
              <a:spLocks noChangeArrowheads="1"/>
            </p:cNvSpPr>
            <p:nvPr/>
          </p:nvSpPr>
          <p:spPr bwMode="auto">
            <a:xfrm>
              <a:off x="1698" y="2750"/>
              <a:ext cx="226" cy="31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60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75464" name="Line 8"/>
            <p:cNvSpPr>
              <a:spLocks noChangeShapeType="1"/>
            </p:cNvSpPr>
            <p:nvPr/>
          </p:nvSpPr>
          <p:spPr bwMode="auto">
            <a:xfrm flipH="1">
              <a:off x="1338" y="2840"/>
              <a:ext cx="317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65" name="Line 9"/>
            <p:cNvSpPr>
              <a:spLocks noChangeShapeType="1"/>
            </p:cNvSpPr>
            <p:nvPr/>
          </p:nvSpPr>
          <p:spPr bwMode="auto">
            <a:xfrm>
              <a:off x="1837" y="3113"/>
              <a:ext cx="45" cy="3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5467" name="Text Box 11"/>
          <p:cNvSpPr txBox="1">
            <a:spLocks noChangeArrowheads="1"/>
          </p:cNvSpPr>
          <p:nvPr/>
        </p:nvSpPr>
        <p:spPr bwMode="auto">
          <a:xfrm>
            <a:off x="3897313" y="5599113"/>
            <a:ext cx="458787" cy="4826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500">
                <a:solidFill>
                  <a:srgbClr val="008000"/>
                </a:solidFill>
              </a:rPr>
              <a:t>m</a:t>
            </a:r>
          </a:p>
        </p:txBody>
      </p:sp>
      <p:sp>
        <p:nvSpPr>
          <p:cNvPr id="275468" name="Line 12"/>
          <p:cNvSpPr>
            <a:spLocks noChangeShapeType="1"/>
          </p:cNvSpPr>
          <p:nvPr/>
        </p:nvSpPr>
        <p:spPr bwMode="auto">
          <a:xfrm flipH="1" flipV="1">
            <a:off x="3492500" y="5300663"/>
            <a:ext cx="358775" cy="360362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915816" y="4795838"/>
            <a:ext cx="1210890" cy="14446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6C83-8D4F-449A-B314-81CA39D08AB7}" type="slidenum">
              <a:rPr lang="en-US"/>
              <a:pPr/>
              <a:t>6</a:t>
            </a:fld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Oscillazione (passo passo)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5472113"/>
          </a:xfrm>
        </p:spPr>
        <p:txBody>
          <a:bodyPr/>
          <a:lstStyle/>
          <a:p>
            <a:r>
              <a:rPr lang="it-IT" sz="2600"/>
              <a:t>trasferimento: en. cinetica               en. potenziale</a:t>
            </a:r>
          </a:p>
          <a:p>
            <a:pPr>
              <a:buFontTx/>
              <a:buNone/>
            </a:pPr>
            <a:r>
              <a:rPr lang="it-IT" sz="2600"/>
              <a:t>	t	 x	v	a	 en. 	 E</a:t>
            </a:r>
            <a:r>
              <a:rPr lang="it-IT" sz="2600" baseline="-25000"/>
              <a:t>0</a:t>
            </a:r>
            <a:r>
              <a:rPr lang="it-IT" sz="2600"/>
              <a:t>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sz="2600"/>
              <a:t>	0	 +A	0	</a:t>
            </a:r>
            <a:r>
              <a:rPr lang="it-IT" sz="2600">
                <a:cs typeface="Arial" charset="0"/>
              </a:rPr>
              <a:t>–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A	 pot.	 </a:t>
            </a:r>
            <a:r>
              <a:rPr lang="en-US" sz="2600">
                <a:cs typeface="Arial" charset="0"/>
              </a:rPr>
              <a:t>½kA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 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	t</a:t>
            </a:r>
            <a:r>
              <a:rPr lang="en-US" sz="2600" baseline="-25000">
                <a:cs typeface="Arial" charset="0"/>
              </a:rPr>
              <a:t>1</a:t>
            </a:r>
            <a:r>
              <a:rPr lang="en-US" sz="2600">
                <a:cs typeface="Arial" charset="0"/>
              </a:rPr>
              <a:t>	 0	–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A	0	 cin.	 </a:t>
            </a:r>
            <a:r>
              <a:rPr lang="en-US" sz="2600">
                <a:cs typeface="Arial" charset="0"/>
              </a:rPr>
              <a:t>½mv</a:t>
            </a:r>
            <a:r>
              <a:rPr lang="en-US" sz="2600" baseline="-25000">
                <a:cs typeface="Arial" charset="0"/>
              </a:rPr>
              <a:t>max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 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	t</a:t>
            </a:r>
            <a:r>
              <a:rPr lang="en-US" sz="2600" baseline="-25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	 –A	0	+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A	 pot.	 </a:t>
            </a:r>
            <a:r>
              <a:rPr lang="en-US" sz="2600">
                <a:cs typeface="Arial" charset="0"/>
              </a:rPr>
              <a:t>½kA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	t</a:t>
            </a:r>
            <a:r>
              <a:rPr lang="en-US" sz="2600" baseline="-25000">
                <a:cs typeface="Arial" charset="0"/>
              </a:rPr>
              <a:t>3</a:t>
            </a:r>
            <a:r>
              <a:rPr lang="en-US" sz="2600">
                <a:cs typeface="Arial" charset="0"/>
              </a:rPr>
              <a:t>	 0	+ 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A	0	 cin.	 </a:t>
            </a:r>
            <a:r>
              <a:rPr lang="en-US" sz="2600">
                <a:cs typeface="Arial" charset="0"/>
              </a:rPr>
              <a:t>½mv</a:t>
            </a:r>
            <a:r>
              <a:rPr lang="en-US" sz="2600" baseline="-25000">
                <a:cs typeface="Arial" charset="0"/>
              </a:rPr>
              <a:t>max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 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	t</a:t>
            </a:r>
            <a:r>
              <a:rPr lang="en-US" sz="2600" baseline="-25000">
                <a:cs typeface="Arial" charset="0"/>
              </a:rPr>
              <a:t>4</a:t>
            </a:r>
            <a:r>
              <a:rPr lang="en-US" sz="2600">
                <a:cs typeface="Arial" charset="0"/>
              </a:rPr>
              <a:t>	 </a:t>
            </a:r>
            <a:r>
              <a:rPr lang="it-IT" sz="2600"/>
              <a:t>+A	0	</a:t>
            </a:r>
            <a:r>
              <a:rPr lang="it-IT" sz="2600">
                <a:cs typeface="Arial" charset="0"/>
              </a:rPr>
              <a:t>–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A	 pot.	 </a:t>
            </a:r>
            <a:r>
              <a:rPr lang="en-US" sz="2600">
                <a:cs typeface="Arial" charset="0"/>
              </a:rPr>
              <a:t>½kA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  </a:t>
            </a:r>
            <a:r>
              <a:rPr lang="en-US" sz="2000">
                <a:solidFill>
                  <a:srgbClr val="FF0000"/>
                </a:solidFill>
                <a:cs typeface="Arial" charset="0"/>
              </a:rPr>
              <a:t>il moto si ripete uguale</a:t>
            </a:r>
          </a:p>
          <a:p>
            <a:pPr>
              <a:buFontTx/>
              <a:buNone/>
            </a:pPr>
            <a:endParaRPr lang="en-US" sz="2000">
              <a:solidFill>
                <a:srgbClr val="FF0000"/>
              </a:solidFill>
              <a:cs typeface="Arial" charset="0"/>
            </a:endParaRPr>
          </a:p>
          <a:p>
            <a:r>
              <a:rPr lang="en-US" sz="2600">
                <a:solidFill>
                  <a:srgbClr val="CC00FF"/>
                </a:solidFill>
                <a:cs typeface="Arial" charset="0"/>
              </a:rPr>
              <a:t>t</a:t>
            </a:r>
            <a:r>
              <a:rPr lang="en-US" sz="2600" baseline="-25000">
                <a:solidFill>
                  <a:srgbClr val="CC00FF"/>
                </a:solidFill>
                <a:cs typeface="Arial" charset="0"/>
              </a:rPr>
              <a:t>4</a:t>
            </a:r>
            <a:r>
              <a:rPr lang="en-US" sz="2600">
                <a:solidFill>
                  <a:srgbClr val="CC00FF"/>
                </a:solidFill>
                <a:cs typeface="Arial" charset="0"/>
              </a:rPr>
              <a:t> = T;  t</a:t>
            </a:r>
            <a:r>
              <a:rPr lang="en-US" sz="2600" baseline="-25000">
                <a:solidFill>
                  <a:srgbClr val="CC00FF"/>
                </a:solidFill>
                <a:cs typeface="Arial" charset="0"/>
              </a:rPr>
              <a:t>2</a:t>
            </a:r>
            <a:r>
              <a:rPr lang="en-US" sz="2600">
                <a:solidFill>
                  <a:srgbClr val="CC00FF"/>
                </a:solidFill>
                <a:cs typeface="Arial" charset="0"/>
              </a:rPr>
              <a:t> = t</a:t>
            </a:r>
            <a:r>
              <a:rPr lang="en-US" sz="2600" baseline="-25000">
                <a:solidFill>
                  <a:srgbClr val="CC00FF"/>
                </a:solidFill>
                <a:cs typeface="Arial" charset="0"/>
              </a:rPr>
              <a:t>4</a:t>
            </a:r>
            <a:r>
              <a:rPr lang="en-US" sz="2600">
                <a:solidFill>
                  <a:srgbClr val="CC00FF"/>
                </a:solidFill>
                <a:cs typeface="Arial" charset="0"/>
              </a:rPr>
              <a:t>/2 = T/2 per simmetria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	</a:t>
            </a:r>
            <a:r>
              <a:rPr lang="en-US" sz="2600">
                <a:solidFill>
                  <a:srgbClr val="008000"/>
                </a:solidFill>
                <a:cs typeface="Arial" charset="0"/>
              </a:rPr>
              <a:t>t</a:t>
            </a:r>
            <a:r>
              <a:rPr lang="en-US" sz="2600" baseline="-25000">
                <a:solidFill>
                  <a:srgbClr val="008000"/>
                </a:solidFill>
                <a:cs typeface="Arial" charset="0"/>
              </a:rPr>
              <a:t>1</a:t>
            </a:r>
            <a:r>
              <a:rPr lang="en-US" sz="2600">
                <a:solidFill>
                  <a:srgbClr val="008000"/>
                </a:solidFill>
                <a:cs typeface="Arial" charset="0"/>
              </a:rPr>
              <a:t> = t</a:t>
            </a:r>
            <a:r>
              <a:rPr lang="en-US" sz="2600" baseline="-2500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2600">
                <a:solidFill>
                  <a:srgbClr val="008000"/>
                </a:solidFill>
                <a:cs typeface="Arial" charset="0"/>
              </a:rPr>
              <a:t>/2 = T/4;  t</a:t>
            </a:r>
            <a:r>
              <a:rPr lang="en-US" sz="2600" baseline="-25000">
                <a:solidFill>
                  <a:srgbClr val="008000"/>
                </a:solidFill>
                <a:cs typeface="Arial" charset="0"/>
              </a:rPr>
              <a:t>3</a:t>
            </a:r>
            <a:r>
              <a:rPr lang="en-US" sz="2600">
                <a:solidFill>
                  <a:srgbClr val="008000"/>
                </a:solidFill>
                <a:cs typeface="Arial" charset="0"/>
              </a:rPr>
              <a:t> = t</a:t>
            </a:r>
            <a:r>
              <a:rPr lang="en-US" sz="2600" baseline="-2500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2600">
                <a:solidFill>
                  <a:srgbClr val="008000"/>
                </a:solidFill>
                <a:cs typeface="Arial" charset="0"/>
              </a:rPr>
              <a:t>+(t</a:t>
            </a:r>
            <a:r>
              <a:rPr lang="en-US" sz="2600" baseline="-25000">
                <a:solidFill>
                  <a:srgbClr val="008000"/>
                </a:solidFill>
                <a:cs typeface="Arial" charset="0"/>
              </a:rPr>
              <a:t>4</a:t>
            </a:r>
            <a:r>
              <a:rPr lang="en-US" sz="2600">
                <a:solidFill>
                  <a:srgbClr val="008000"/>
                </a:solidFill>
                <a:cs typeface="Arial" charset="0"/>
              </a:rPr>
              <a:t>–t</a:t>
            </a:r>
            <a:r>
              <a:rPr lang="en-US" sz="2600" baseline="-2500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2600">
                <a:solidFill>
                  <a:srgbClr val="008000"/>
                </a:solidFill>
                <a:cs typeface="Arial" charset="0"/>
              </a:rPr>
              <a:t>)/2 = 3T/4 per simmetria</a:t>
            </a:r>
          </a:p>
          <a:p>
            <a:r>
              <a:rPr lang="el-GR" sz="2600">
                <a:solidFill>
                  <a:srgbClr val="A50021"/>
                </a:solidFill>
                <a:cs typeface="Arial" charset="0"/>
              </a:rPr>
              <a:t>ω</a:t>
            </a:r>
            <a:r>
              <a:rPr lang="it-IT" sz="2600">
                <a:solidFill>
                  <a:srgbClr val="A50021"/>
                </a:solidFill>
                <a:cs typeface="Arial" charset="0"/>
              </a:rPr>
              <a:t> =</a:t>
            </a:r>
            <a:r>
              <a:rPr lang="el-GR" sz="2600">
                <a:solidFill>
                  <a:srgbClr val="A50021"/>
                </a:solidFill>
                <a:cs typeface="Arial" charset="0"/>
              </a:rPr>
              <a:t>√</a:t>
            </a:r>
            <a:r>
              <a:rPr lang="it-IT" sz="2600">
                <a:solidFill>
                  <a:srgbClr val="A50021"/>
                </a:solidFill>
                <a:cs typeface="Arial" charset="0"/>
              </a:rPr>
              <a:t>k/m = v</a:t>
            </a:r>
            <a:r>
              <a:rPr lang="it-IT" sz="2600" baseline="-25000">
                <a:solidFill>
                  <a:srgbClr val="A50021"/>
                </a:solidFill>
                <a:cs typeface="Arial" charset="0"/>
              </a:rPr>
              <a:t>max</a:t>
            </a:r>
            <a:r>
              <a:rPr lang="it-IT" sz="2600">
                <a:solidFill>
                  <a:srgbClr val="A50021"/>
                </a:solidFill>
                <a:cs typeface="Arial" charset="0"/>
              </a:rPr>
              <a:t>/A   →   v</a:t>
            </a:r>
            <a:r>
              <a:rPr lang="it-IT" sz="2600" baseline="-25000">
                <a:solidFill>
                  <a:srgbClr val="A50021"/>
                </a:solidFill>
                <a:cs typeface="Arial" charset="0"/>
              </a:rPr>
              <a:t>max</a:t>
            </a:r>
            <a:r>
              <a:rPr lang="it-IT" sz="2600">
                <a:solidFill>
                  <a:srgbClr val="A50021"/>
                </a:solidFill>
                <a:cs typeface="Arial" charset="0"/>
              </a:rPr>
              <a:t> = </a:t>
            </a:r>
            <a:r>
              <a:rPr lang="el-GR" sz="2600">
                <a:solidFill>
                  <a:srgbClr val="A50021"/>
                </a:solidFill>
                <a:cs typeface="Arial" charset="0"/>
              </a:rPr>
              <a:t>ω</a:t>
            </a:r>
            <a:r>
              <a:rPr lang="it-IT" sz="2600">
                <a:solidFill>
                  <a:srgbClr val="A50021"/>
                </a:solidFill>
                <a:cs typeface="Arial" charset="0"/>
              </a:rPr>
              <a:t>A</a:t>
            </a:r>
            <a:endParaRPr lang="el-GR" sz="260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276484" name="AutoShape 4"/>
          <p:cNvSpPr>
            <a:spLocks noChangeArrowheads="1"/>
          </p:cNvSpPr>
          <p:nvPr/>
        </p:nvSpPr>
        <p:spPr bwMode="auto">
          <a:xfrm>
            <a:off x="4643438" y="981075"/>
            <a:ext cx="1152525" cy="358775"/>
          </a:xfrm>
          <a:prstGeom prst="leftRightArrow">
            <a:avLst>
              <a:gd name="adj1" fmla="val 50000"/>
              <a:gd name="adj2" fmla="val 642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485" name="Line 5"/>
          <p:cNvSpPr>
            <a:spLocks noChangeShapeType="1"/>
          </p:cNvSpPr>
          <p:nvPr/>
        </p:nvSpPr>
        <p:spPr bwMode="auto">
          <a:xfrm>
            <a:off x="684213" y="1916113"/>
            <a:ext cx="554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6659563" y="1557338"/>
            <a:ext cx="2070100" cy="10160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000">
                <a:solidFill>
                  <a:srgbClr val="CC0000"/>
                </a:solidFill>
              </a:rPr>
              <a:t>sposto il sistema</a:t>
            </a:r>
          </a:p>
          <a:p>
            <a:pPr algn="l"/>
            <a:r>
              <a:rPr lang="it-IT" sz="2000">
                <a:solidFill>
                  <a:srgbClr val="CC0000"/>
                </a:solidFill>
              </a:rPr>
              <a:t>dall’equilibrio e </a:t>
            </a:r>
          </a:p>
          <a:p>
            <a:pPr algn="l"/>
            <a:r>
              <a:rPr lang="it-IT" sz="2000">
                <a:solidFill>
                  <a:srgbClr val="CC0000"/>
                </a:solidFill>
              </a:rPr>
              <a:t>lo lascio andare</a:t>
            </a:r>
          </a:p>
        </p:txBody>
      </p:sp>
      <p:sp>
        <p:nvSpPr>
          <p:cNvPr id="276487" name="Line 7"/>
          <p:cNvSpPr>
            <a:spLocks noChangeShapeType="1"/>
          </p:cNvSpPr>
          <p:nvPr/>
        </p:nvSpPr>
        <p:spPr bwMode="auto">
          <a:xfrm>
            <a:off x="682625" y="4437063"/>
            <a:ext cx="554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488" name="Line 8"/>
          <p:cNvSpPr>
            <a:spLocks noChangeShapeType="1"/>
          </p:cNvSpPr>
          <p:nvPr/>
        </p:nvSpPr>
        <p:spPr bwMode="auto">
          <a:xfrm>
            <a:off x="1476375" y="5734050"/>
            <a:ext cx="503238" cy="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1E3E-3A7F-40B4-9C52-2C88AB6B936C}" type="slidenum">
              <a:rPr lang="en-US"/>
              <a:pPr/>
              <a:t>7</a:t>
            </a:fld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Soluzione (senza derivate)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uso la cons. dell’en. meccanica (e m=k/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)</a:t>
            </a:r>
            <a:endParaRPr lang="el-GR" sz="2600">
              <a:cs typeface="Arial" charset="0"/>
            </a:endParaRPr>
          </a:p>
          <a:p>
            <a:pPr>
              <a:buFontTx/>
              <a:buNone/>
            </a:pPr>
            <a:r>
              <a:rPr lang="it-IT" sz="2600"/>
              <a:t>	</a:t>
            </a:r>
            <a:r>
              <a:rPr lang="en-US" sz="2600">
                <a:cs typeface="Arial" charset="0"/>
              </a:rPr>
              <a:t>½kx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+ ½mv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= </a:t>
            </a:r>
            <a:r>
              <a:rPr lang="en-US" sz="2600">
                <a:solidFill>
                  <a:srgbClr val="FF0000"/>
                </a:solidFill>
                <a:cs typeface="Arial" charset="0"/>
              </a:rPr>
              <a:t>½kA</a:t>
            </a:r>
            <a:r>
              <a:rPr lang="en-US" sz="2600" baseline="3000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(x/A)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+ </a:t>
            </a:r>
            <a:r>
              <a:rPr lang="en-US" sz="2600">
                <a:solidFill>
                  <a:srgbClr val="FF0000"/>
                </a:solidFill>
                <a:cs typeface="Arial" charset="0"/>
              </a:rPr>
              <a:t>½kA</a:t>
            </a:r>
            <a:r>
              <a:rPr lang="en-US" sz="2600" baseline="3000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(v/(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A))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= </a:t>
            </a:r>
            <a:r>
              <a:rPr lang="en-US" sz="2600">
                <a:solidFill>
                  <a:srgbClr val="FF0000"/>
                </a:solidFill>
                <a:cs typeface="Arial" charset="0"/>
              </a:rPr>
              <a:t>½kA</a:t>
            </a:r>
            <a:r>
              <a:rPr lang="en-US" sz="2600" baseline="3000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 </a:t>
            </a:r>
          </a:p>
          <a:p>
            <a:pPr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en-US" sz="2600">
                <a:cs typeface="Arial" charset="0"/>
              </a:rPr>
              <a:t>	→  (x(t)/A)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+ (v(t)/(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A))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= 1    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cfr cos</a:t>
            </a:r>
            <a:r>
              <a:rPr lang="it-IT" sz="2400" baseline="30000">
                <a:solidFill>
                  <a:srgbClr val="FF0066"/>
                </a:solidFill>
                <a:cs typeface="Arial" charset="0"/>
              </a:rPr>
              <a:t>2</a:t>
            </a:r>
            <a:r>
              <a:rPr lang="el-GR" sz="2400">
                <a:solidFill>
                  <a:srgbClr val="FF0066"/>
                </a:solidFill>
                <a:cs typeface="Arial" charset="0"/>
              </a:rPr>
              <a:t>Φ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+sin</a:t>
            </a:r>
            <a:r>
              <a:rPr lang="it-IT" sz="2400" baseline="30000">
                <a:solidFill>
                  <a:srgbClr val="FF0066"/>
                </a:solidFill>
                <a:cs typeface="Arial" charset="0"/>
              </a:rPr>
              <a:t>2</a:t>
            </a:r>
            <a:r>
              <a:rPr lang="el-GR" sz="2400">
                <a:solidFill>
                  <a:srgbClr val="FF0066"/>
                </a:solidFill>
                <a:cs typeface="Arial" charset="0"/>
              </a:rPr>
              <a:t>Φ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=1 </a:t>
            </a:r>
            <a:r>
              <a:rPr lang="it-IT">
                <a:solidFill>
                  <a:srgbClr val="FF0066"/>
                </a:solidFill>
                <a:cs typeface="Arial" charset="0"/>
              </a:rPr>
              <a:t>V</a:t>
            </a:r>
            <a:r>
              <a:rPr lang="el-GR" sz="2400">
                <a:solidFill>
                  <a:srgbClr val="FF0066"/>
                </a:solidFill>
                <a:cs typeface="Arial" charset="0"/>
              </a:rPr>
              <a:t>Φ</a:t>
            </a:r>
            <a:r>
              <a:rPr lang="it-IT" sz="2600">
                <a:cs typeface="Arial" charset="0"/>
              </a:rPr>
              <a:t> </a:t>
            </a:r>
          </a:p>
          <a:p>
            <a:r>
              <a:rPr lang="it-IT" sz="2600">
                <a:cs typeface="Arial" charset="0"/>
              </a:rPr>
              <a:t>se voglio x e v periodiche con periodo T prendo</a:t>
            </a:r>
          </a:p>
          <a:p>
            <a:pPr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x(t)/A = cos(2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π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t/T)              v(t)/(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ω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A) =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–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sin(2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π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t/T)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che soddisfano x=A per t=0 e v(T/4)= -v</a:t>
            </a:r>
            <a:r>
              <a:rPr lang="it-IT" sz="2600" baseline="-25000">
                <a:cs typeface="Arial" charset="0"/>
              </a:rPr>
              <a:t>max</a:t>
            </a:r>
            <a:r>
              <a:rPr lang="it-IT" sz="2600">
                <a:cs typeface="Arial" charset="0"/>
              </a:rPr>
              <a:t>= -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A</a:t>
            </a:r>
          </a:p>
          <a:p>
            <a:r>
              <a:rPr lang="it-IT" sz="2600">
                <a:cs typeface="Arial" charset="0"/>
              </a:rPr>
              <a:t>T è un tempo caratteristico del sistema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T = 1/</a:t>
            </a:r>
            <a:r>
              <a:rPr lang="it-IT" sz="2600">
                <a:solidFill>
                  <a:schemeClr val="accent2"/>
                </a:solidFill>
                <a:cs typeface="Arial" charset="0"/>
                <a:sym typeface="Symbol" pitchFamily="18" charset="2"/>
              </a:rPr>
              <a:t> = 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2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π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/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ω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 = 2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π√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m/k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l’unico 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dimensionalmente</a:t>
            </a:r>
            <a:r>
              <a:rPr lang="it-IT" sz="2600">
                <a:cs typeface="Arial" charset="0"/>
              </a:rPr>
              <a:t> possibile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[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30000">
                <a:cs typeface="Arial" charset="0"/>
              </a:rPr>
              <a:t>–1</a:t>
            </a:r>
            <a:r>
              <a:rPr lang="it-IT" sz="2600">
                <a:cs typeface="Arial" charset="0"/>
              </a:rPr>
              <a:t>] = [(m/k)</a:t>
            </a:r>
            <a:r>
              <a:rPr lang="it-IT" sz="2600" baseline="30000">
                <a:cs typeface="Arial" charset="0"/>
              </a:rPr>
              <a:t>0.5</a:t>
            </a:r>
            <a:r>
              <a:rPr lang="it-IT" sz="2600">
                <a:cs typeface="Arial" charset="0"/>
              </a:rPr>
              <a:t>] = [(M/(MT</a:t>
            </a:r>
            <a:r>
              <a:rPr lang="it-IT" sz="2600" baseline="30000">
                <a:cs typeface="Arial" charset="0"/>
              </a:rPr>
              <a:t>-2</a:t>
            </a:r>
            <a:r>
              <a:rPr lang="it-IT" sz="2600">
                <a:cs typeface="Arial" charset="0"/>
              </a:rPr>
              <a:t>))</a:t>
            </a:r>
            <a:r>
              <a:rPr lang="it-IT" sz="2600" baseline="30000">
                <a:cs typeface="Arial" charset="0"/>
              </a:rPr>
              <a:t>0.5</a:t>
            </a:r>
            <a:r>
              <a:rPr lang="it-IT" sz="2600">
                <a:cs typeface="Arial" charset="0"/>
              </a:rPr>
              <a:t>] = [T] 	  </a:t>
            </a:r>
            <a:endParaRPr lang="el-GR" sz="2600">
              <a:cs typeface="Arial" charset="0"/>
            </a:endParaRPr>
          </a:p>
        </p:txBody>
      </p:sp>
      <p:sp>
        <p:nvSpPr>
          <p:cNvPr id="277508" name="Line 4"/>
          <p:cNvSpPr>
            <a:spLocks noChangeShapeType="1"/>
          </p:cNvSpPr>
          <p:nvPr/>
        </p:nvSpPr>
        <p:spPr bwMode="auto">
          <a:xfrm flipV="1">
            <a:off x="3132138" y="1557338"/>
            <a:ext cx="503237" cy="50323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09" name="Line 5"/>
          <p:cNvSpPr>
            <a:spLocks noChangeShapeType="1"/>
          </p:cNvSpPr>
          <p:nvPr/>
        </p:nvSpPr>
        <p:spPr bwMode="auto">
          <a:xfrm flipV="1">
            <a:off x="5148263" y="1557338"/>
            <a:ext cx="503237" cy="50323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10" name="Line 6"/>
          <p:cNvSpPr>
            <a:spLocks noChangeShapeType="1"/>
          </p:cNvSpPr>
          <p:nvPr/>
        </p:nvSpPr>
        <p:spPr bwMode="auto">
          <a:xfrm flipV="1">
            <a:off x="7524750" y="1557338"/>
            <a:ext cx="503238" cy="50323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11" name="Line 7"/>
          <p:cNvSpPr>
            <a:spLocks noChangeShapeType="1"/>
          </p:cNvSpPr>
          <p:nvPr/>
        </p:nvSpPr>
        <p:spPr bwMode="auto">
          <a:xfrm>
            <a:off x="3903663" y="4724400"/>
            <a:ext cx="5762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>
            <a:off x="7996238" y="2312988"/>
            <a:ext cx="1190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7248-F938-4734-875F-3370E3516F26}" type="slidenum">
              <a:rPr lang="en-US"/>
              <a:pPr/>
              <a:t>8</a:t>
            </a:fld>
            <a:endParaRPr lang="en-US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(cont.)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256213"/>
          </a:xfrm>
        </p:spPr>
        <p:txBody>
          <a:bodyPr/>
          <a:lstStyle/>
          <a:p>
            <a:r>
              <a:rPr lang="it-IT" sz="2600" dirty="0"/>
              <a:t>tutte le oscillazioni si comporteranno allo stesso modo, cambia solo 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dirty="0">
                <a:cs typeface="Arial" charset="0"/>
              </a:rPr>
              <a:t> (T) a seconda del sistema e cambia lo spostamento dalla </a:t>
            </a:r>
            <a:r>
              <a:rPr lang="it-IT" sz="2600" dirty="0" smtClean="0">
                <a:cs typeface="Arial" charset="0"/>
              </a:rPr>
              <a:t>posiz. </a:t>
            </a:r>
            <a:r>
              <a:rPr lang="it-IT" sz="2600" dirty="0">
                <a:cs typeface="Arial" charset="0"/>
              </a:rPr>
              <a:t>di equilibrio (distanza, angolo, carica)</a:t>
            </a:r>
          </a:p>
          <a:p>
            <a:r>
              <a:rPr lang="it-IT" sz="2600" dirty="0">
                <a:solidFill>
                  <a:srgbClr val="008000"/>
                </a:solidFill>
                <a:cs typeface="Arial" charset="0"/>
              </a:rPr>
              <a:t>massa-molla            </a:t>
            </a:r>
            <a:r>
              <a:rPr lang="el-GR" sz="2600" dirty="0">
                <a:solidFill>
                  <a:srgbClr val="008000"/>
                </a:solidFill>
                <a:cs typeface="Arial" charset="0"/>
              </a:rPr>
              <a:t>ω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 =</a:t>
            </a:r>
            <a:r>
              <a:rPr lang="el-GR" sz="2600" dirty="0" smtClean="0">
                <a:solidFill>
                  <a:srgbClr val="008000"/>
                </a:solidFill>
                <a:cs typeface="Arial" charset="0"/>
              </a:rPr>
              <a:t>√</a:t>
            </a:r>
            <a:r>
              <a:rPr lang="it-IT" sz="2600" dirty="0" smtClean="0">
                <a:solidFill>
                  <a:srgbClr val="008000"/>
                </a:solidFill>
                <a:cs typeface="Arial" charset="0"/>
              </a:rPr>
              <a:t>k/m     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T= 2</a:t>
            </a:r>
            <a:r>
              <a:rPr lang="el-GR" sz="2600" dirty="0">
                <a:solidFill>
                  <a:srgbClr val="008000"/>
                </a:solidFill>
                <a:cs typeface="Arial" charset="0"/>
              </a:rPr>
              <a:t>π</a:t>
            </a:r>
            <a:r>
              <a:rPr lang="el-GR" sz="2600" dirty="0" smtClean="0">
                <a:solidFill>
                  <a:srgbClr val="008000"/>
                </a:solidFill>
                <a:cs typeface="Arial" charset="0"/>
              </a:rPr>
              <a:t>√</a:t>
            </a:r>
            <a:r>
              <a:rPr lang="it-IT" sz="2600" dirty="0" smtClean="0">
                <a:solidFill>
                  <a:srgbClr val="008000"/>
                </a:solidFill>
                <a:cs typeface="Arial" charset="0"/>
              </a:rPr>
              <a:t>m/k</a:t>
            </a:r>
            <a:r>
              <a:rPr lang="it-IT" sz="2600" dirty="0" smtClean="0">
                <a:cs typeface="Arial" charset="0"/>
              </a:rPr>
              <a:t> </a:t>
            </a:r>
            <a:endParaRPr lang="it-IT" sz="2600" dirty="0">
              <a:cs typeface="Arial" charset="0"/>
            </a:endParaRP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it-IT" sz="2600" dirty="0">
                <a:solidFill>
                  <a:schemeClr val="accent2"/>
                </a:solidFill>
                <a:cs typeface="Arial" charset="0"/>
              </a:rPr>
              <a:t>pendolo semplice    </a:t>
            </a:r>
            <a:r>
              <a:rPr lang="el-GR" sz="2600" dirty="0">
                <a:solidFill>
                  <a:schemeClr val="accent2"/>
                </a:solidFill>
                <a:cs typeface="Arial" charset="0"/>
              </a:rPr>
              <a:t>ω</a:t>
            </a:r>
            <a:r>
              <a:rPr lang="it-IT" sz="2600" dirty="0">
                <a:solidFill>
                  <a:schemeClr val="accent2"/>
                </a:solidFill>
                <a:cs typeface="Arial" charset="0"/>
              </a:rPr>
              <a:t> =</a:t>
            </a:r>
            <a:r>
              <a:rPr lang="el-GR" sz="2600" dirty="0" smtClean="0">
                <a:solidFill>
                  <a:schemeClr val="accent2"/>
                </a:solidFill>
                <a:cs typeface="Arial" charset="0"/>
              </a:rPr>
              <a:t>√</a:t>
            </a:r>
            <a:r>
              <a:rPr lang="it-IT" sz="2600" dirty="0" smtClean="0">
                <a:solidFill>
                  <a:schemeClr val="accent2"/>
                </a:solidFill>
                <a:cs typeface="Arial" charset="0"/>
              </a:rPr>
              <a:t>g/L      </a:t>
            </a:r>
            <a:r>
              <a:rPr lang="it-IT" sz="2600" dirty="0">
                <a:solidFill>
                  <a:schemeClr val="accent2"/>
                </a:solidFill>
                <a:cs typeface="Arial" charset="0"/>
              </a:rPr>
              <a:t>T= 2</a:t>
            </a:r>
            <a:r>
              <a:rPr lang="el-GR" sz="2600" dirty="0">
                <a:solidFill>
                  <a:schemeClr val="accent2"/>
                </a:solidFill>
                <a:cs typeface="Arial" charset="0"/>
              </a:rPr>
              <a:t>π</a:t>
            </a:r>
            <a:r>
              <a:rPr lang="el-GR" sz="2600" dirty="0" smtClean="0">
                <a:solidFill>
                  <a:schemeClr val="accent2"/>
                </a:solidFill>
                <a:cs typeface="Arial" charset="0"/>
              </a:rPr>
              <a:t>√</a:t>
            </a:r>
            <a:r>
              <a:rPr lang="it-IT" sz="2600" dirty="0" smtClean="0">
                <a:solidFill>
                  <a:schemeClr val="accent2"/>
                </a:solidFill>
                <a:cs typeface="Arial" charset="0"/>
              </a:rPr>
              <a:t>L/g</a:t>
            </a:r>
            <a:endParaRPr lang="it-IT" sz="2600" dirty="0">
              <a:solidFill>
                <a:schemeClr val="accent2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it-IT" sz="2600" dirty="0">
                <a:solidFill>
                  <a:srgbClr val="CC3300"/>
                </a:solidFill>
                <a:cs typeface="Arial" charset="0"/>
              </a:rPr>
              <a:t>[circuito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 LC              </a:t>
            </a:r>
            <a:r>
              <a:rPr lang="el-GR" sz="2600" dirty="0" smtClean="0">
                <a:solidFill>
                  <a:srgbClr val="CC0000"/>
                </a:solidFill>
                <a:cs typeface="Arial" charset="0"/>
              </a:rPr>
              <a:t>ω</a:t>
            </a:r>
            <a:r>
              <a:rPr lang="it-IT" sz="2600" dirty="0" smtClean="0">
                <a:solidFill>
                  <a:srgbClr val="CC0000"/>
                </a:solidFill>
                <a:cs typeface="Arial" charset="0"/>
              </a:rPr>
              <a:t> 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=1/</a:t>
            </a:r>
            <a:r>
              <a:rPr lang="el-GR" sz="2600" dirty="0" smtClean="0">
                <a:solidFill>
                  <a:srgbClr val="CC0000"/>
                </a:solidFill>
                <a:cs typeface="Arial" charset="0"/>
              </a:rPr>
              <a:t>√</a:t>
            </a:r>
            <a:r>
              <a:rPr lang="it-IT" sz="2600" dirty="0" smtClean="0">
                <a:solidFill>
                  <a:srgbClr val="CC0000"/>
                </a:solidFill>
                <a:cs typeface="Arial" charset="0"/>
              </a:rPr>
              <a:t>LC    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T= 2</a:t>
            </a:r>
            <a:r>
              <a:rPr lang="el-GR" sz="2600" dirty="0">
                <a:solidFill>
                  <a:srgbClr val="CC0000"/>
                </a:solidFill>
                <a:cs typeface="Arial" charset="0"/>
              </a:rPr>
              <a:t>π</a:t>
            </a:r>
            <a:r>
              <a:rPr lang="el-GR" sz="2600" dirty="0" smtClean="0">
                <a:solidFill>
                  <a:srgbClr val="CC0000"/>
                </a:solidFill>
                <a:cs typeface="Arial" charset="0"/>
              </a:rPr>
              <a:t>√</a:t>
            </a:r>
            <a:r>
              <a:rPr lang="it-IT" sz="2600" dirty="0" smtClean="0">
                <a:solidFill>
                  <a:srgbClr val="CC0000"/>
                </a:solidFill>
                <a:cs typeface="Arial" charset="0"/>
              </a:rPr>
              <a:t>LC]</a:t>
            </a:r>
            <a:r>
              <a:rPr lang="it-IT" sz="2600" dirty="0" smtClean="0">
                <a:cs typeface="Arial" charset="0"/>
              </a:rPr>
              <a:t> </a:t>
            </a:r>
            <a:endParaRPr lang="it-IT" sz="2600" dirty="0">
              <a:cs typeface="Arial" charset="0"/>
            </a:endParaRP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it-IT" sz="2600" dirty="0">
                <a:solidFill>
                  <a:srgbClr val="FF0000"/>
                </a:solidFill>
                <a:cs typeface="Arial" charset="0"/>
              </a:rPr>
              <a:t>etc.</a:t>
            </a:r>
          </a:p>
          <a:p>
            <a:r>
              <a:rPr lang="it-IT" sz="2600" dirty="0">
                <a:cs typeface="Arial" charset="0"/>
              </a:rPr>
              <a:t>spostamenti, </a:t>
            </a:r>
            <a:r>
              <a:rPr lang="it-IT" sz="2600" dirty="0" smtClean="0">
                <a:cs typeface="Arial" charset="0"/>
              </a:rPr>
              <a:t>  </a:t>
            </a:r>
            <a:r>
              <a:rPr lang="it-IT" sz="2600" dirty="0" smtClean="0">
                <a:solidFill>
                  <a:schemeClr val="hlink"/>
                </a:solidFill>
                <a:cs typeface="Arial" charset="0"/>
              </a:rPr>
              <a:t>velocità </a:t>
            </a:r>
            <a:r>
              <a:rPr lang="it-IT" sz="2600" dirty="0">
                <a:solidFill>
                  <a:schemeClr val="hlink"/>
                </a:solidFill>
                <a:cs typeface="Arial" charset="0"/>
              </a:rPr>
              <a:t>(lineari, angolari, correnti),</a:t>
            </a:r>
            <a:r>
              <a:rPr lang="it-IT" sz="2600" dirty="0">
                <a:cs typeface="Arial" charset="0"/>
              </a:rPr>
              <a:t> </a:t>
            </a:r>
            <a:r>
              <a:rPr lang="it-IT" sz="2600" dirty="0">
                <a:solidFill>
                  <a:srgbClr val="FF0066"/>
                </a:solidFill>
                <a:cs typeface="Arial" charset="0"/>
              </a:rPr>
              <a:t>accelerazioni (lineari, angolari, </a:t>
            </a:r>
            <a:r>
              <a:rPr lang="it-IT" sz="2600" dirty="0" smtClean="0">
                <a:solidFill>
                  <a:srgbClr val="FF0066"/>
                </a:solidFill>
                <a:cs typeface="Arial" charset="0"/>
              </a:rPr>
              <a:t>derivata </a:t>
            </a:r>
            <a:r>
              <a:rPr lang="it-IT" sz="2600" dirty="0">
                <a:solidFill>
                  <a:srgbClr val="FF0066"/>
                </a:solidFill>
                <a:cs typeface="Arial" charset="0"/>
              </a:rPr>
              <a:t>della corrente)</a:t>
            </a:r>
            <a:r>
              <a:rPr lang="it-IT" sz="2600" dirty="0">
                <a:cs typeface="Arial" charset="0"/>
              </a:rPr>
              <a:t> saranno </a:t>
            </a:r>
            <a:r>
              <a:rPr lang="it-IT" sz="2600" dirty="0" smtClean="0">
                <a:cs typeface="Arial" charset="0"/>
              </a:rPr>
              <a:t>tutti dati </a:t>
            </a:r>
            <a:r>
              <a:rPr lang="it-IT" sz="2600" dirty="0">
                <a:cs typeface="Arial" charset="0"/>
              </a:rPr>
              <a:t>da funzioni sinusoidali (moto armonico semplice di pulsazione 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dirty="0">
                <a:cs typeface="Arial" charset="0"/>
              </a:rPr>
              <a:t> = 2</a:t>
            </a:r>
            <a:r>
              <a:rPr lang="el-GR" sz="2600" dirty="0">
                <a:cs typeface="Arial" charset="0"/>
              </a:rPr>
              <a:t>π</a:t>
            </a:r>
            <a:r>
              <a:rPr lang="el-GR" sz="2600" dirty="0">
                <a:cs typeface="Arial" charset="0"/>
                <a:sym typeface="Symbol" pitchFamily="18" charset="2"/>
              </a:rPr>
              <a:t></a:t>
            </a:r>
            <a:r>
              <a:rPr lang="it-IT" sz="2600" dirty="0">
                <a:cs typeface="Arial" charset="0"/>
                <a:sym typeface="Symbol" pitchFamily="18" charset="2"/>
              </a:rPr>
              <a:t> = 2</a:t>
            </a:r>
            <a:r>
              <a:rPr lang="el-GR" sz="2600" dirty="0">
                <a:cs typeface="Arial" charset="0"/>
                <a:sym typeface="Symbol" pitchFamily="18" charset="2"/>
              </a:rPr>
              <a:t>π</a:t>
            </a:r>
            <a:r>
              <a:rPr lang="it-IT" sz="2600" dirty="0">
                <a:cs typeface="Arial" charset="0"/>
                <a:sym typeface="Symbol" pitchFamily="18" charset="2"/>
              </a:rPr>
              <a:t>/T)</a:t>
            </a:r>
            <a:endParaRPr lang="el-GR" sz="2600" dirty="0">
              <a:cs typeface="Arial" charset="0"/>
            </a:endParaRP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7667625" y="2997200"/>
            <a:ext cx="1089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000">
                <a:solidFill>
                  <a:srgbClr val="FF0066"/>
                </a:solidFill>
              </a:rPr>
              <a:t>piccole</a:t>
            </a:r>
          </a:p>
          <a:p>
            <a:pPr algn="l"/>
            <a:r>
              <a:rPr lang="it-IT" sz="2000">
                <a:solidFill>
                  <a:srgbClr val="FF0066"/>
                </a:solidFill>
              </a:rPr>
              <a:t>oscillaz.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471200" y="27144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6534000" y="2703669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428000" y="31860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533243" y="31860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698000" y="36360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6570000" y="36360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14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1C0-99C3-46FA-8D97-CF228C9B085A}" type="slidenum">
              <a:rPr lang="en-US"/>
              <a:pPr/>
              <a:t>9</a:t>
            </a:fld>
            <a:endParaRPr lang="en-US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(cont)</a:t>
            </a:r>
          </a:p>
        </p:txBody>
      </p:sp>
      <p:graphicFrame>
        <p:nvGraphicFramePr>
          <p:cNvPr id="370691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339975" y="1223963"/>
          <a:ext cx="4537075" cy="245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25" name="Chart" r:id="rId3" imgW="4562475" imgH="2466975" progId="Excel.Chart.8">
                  <p:embed/>
                </p:oleObj>
              </mc:Choice>
              <mc:Fallback>
                <p:oleObj name="Chart" r:id="rId3" imgW="4562475" imgH="2466975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223963"/>
                        <a:ext cx="4537075" cy="2452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2" name="Object 4"/>
          <p:cNvGraphicFramePr>
            <a:graphicFrameLocks noChangeAspect="1"/>
          </p:cNvGraphicFramePr>
          <p:nvPr/>
        </p:nvGraphicFramePr>
        <p:xfrm>
          <a:off x="2339975" y="3860800"/>
          <a:ext cx="456247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26" name="Chart" r:id="rId5" imgW="4562475" imgH="2466975" progId="Excel.Chart.8">
                  <p:embed/>
                </p:oleObj>
              </mc:Choice>
              <mc:Fallback>
                <p:oleObj name="Chart" r:id="rId5" imgW="4562475" imgH="246697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860800"/>
                        <a:ext cx="4562475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6429375" y="2492375"/>
            <a:ext cx="1955800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>
                <a:cs typeface="Arial" charset="0"/>
              </a:rPr>
              <a:t>ω</a:t>
            </a:r>
            <a:r>
              <a:rPr lang="it-IT" sz="2000">
                <a:cs typeface="Arial" charset="0"/>
              </a:rPr>
              <a:t>t = 2</a:t>
            </a:r>
            <a:r>
              <a:rPr lang="el-GR" sz="2000">
                <a:cs typeface="Arial" charset="0"/>
              </a:rPr>
              <a:t>π</a:t>
            </a:r>
            <a:r>
              <a:rPr lang="it-IT" sz="2000">
                <a:cs typeface="Arial" charset="0"/>
              </a:rPr>
              <a:t>t/T (rad)</a:t>
            </a:r>
            <a:endParaRPr lang="el-GR" sz="2000">
              <a:cs typeface="Arial" charset="0"/>
            </a:endParaRP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6372225" y="5157788"/>
            <a:ext cx="1955800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>
                <a:cs typeface="Arial" charset="0"/>
              </a:rPr>
              <a:t>ω</a:t>
            </a:r>
            <a:r>
              <a:rPr lang="it-IT" sz="2000">
                <a:cs typeface="Arial" charset="0"/>
              </a:rPr>
              <a:t>t = 2</a:t>
            </a:r>
            <a:r>
              <a:rPr lang="el-GR" sz="2000">
                <a:cs typeface="Arial" charset="0"/>
              </a:rPr>
              <a:t>π</a:t>
            </a:r>
            <a:r>
              <a:rPr lang="it-IT" sz="2000">
                <a:cs typeface="Arial" charset="0"/>
              </a:rPr>
              <a:t>t/T (rad)</a:t>
            </a:r>
            <a:endParaRPr lang="el-GR" sz="2000">
              <a:cs typeface="Arial" charset="0"/>
            </a:endParaRPr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6588125" y="24399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6675438" y="51022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0697" name="Text Box 9"/>
          <p:cNvSpPr txBox="1">
            <a:spLocks noChangeArrowheads="1"/>
          </p:cNvSpPr>
          <p:nvPr/>
        </p:nvSpPr>
        <p:spPr bwMode="auto">
          <a:xfrm>
            <a:off x="1873250" y="1550988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+A</a:t>
            </a:r>
          </a:p>
        </p:txBody>
      </p:sp>
      <p:sp>
        <p:nvSpPr>
          <p:cNvPr id="370698" name="Text Box 10"/>
          <p:cNvSpPr txBox="1">
            <a:spLocks noChangeArrowheads="1"/>
          </p:cNvSpPr>
          <p:nvPr/>
        </p:nvSpPr>
        <p:spPr bwMode="auto">
          <a:xfrm>
            <a:off x="1930400" y="289877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-A</a:t>
            </a:r>
          </a:p>
        </p:txBody>
      </p:sp>
      <p:sp>
        <p:nvSpPr>
          <p:cNvPr id="370699" name="Text Box 11"/>
          <p:cNvSpPr txBox="1">
            <a:spLocks noChangeArrowheads="1"/>
          </p:cNvSpPr>
          <p:nvPr/>
        </p:nvSpPr>
        <p:spPr bwMode="auto">
          <a:xfrm>
            <a:off x="1681163" y="4267200"/>
            <a:ext cx="77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+v</a:t>
            </a:r>
            <a:r>
              <a:rPr lang="it-IT" sz="2000" baseline="-25000"/>
              <a:t>max</a:t>
            </a:r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1712913" y="5564188"/>
            <a:ext cx="70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-v</a:t>
            </a:r>
            <a:r>
              <a:rPr lang="it-IT" sz="2000" baseline="-25000"/>
              <a:t>max</a:t>
            </a: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1128713" y="2127250"/>
            <a:ext cx="549275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dirty="0"/>
              <a:t>x(t)</a:t>
            </a: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1057275" y="4935538"/>
            <a:ext cx="549275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v(t)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9925" y="1749425"/>
            <a:ext cx="172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a(t) = - </a:t>
            </a:r>
            <a:r>
              <a:rPr lang="el-GR" sz="2000" dirty="0" smtClean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lang="en-US" sz="2000" baseline="3000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x(t)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zioni">
  <a:themeElements>
    <a:clrScheme name="lezio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zio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zio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20618</TotalTime>
  <Words>730</Words>
  <Application>Microsoft Office PowerPoint</Application>
  <PresentationFormat>On-screen Show (4:3)</PresentationFormat>
  <Paragraphs>182</Paragraphs>
  <Slides>15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lezioni</vt:lpstr>
      <vt:lpstr>Chart</vt:lpstr>
      <vt:lpstr>PowerPoint Presentation</vt:lpstr>
      <vt:lpstr>PowerPoint Presentation</vt:lpstr>
      <vt:lpstr>Sistema massa-molla</vt:lpstr>
      <vt:lpstr>Energia nel sistemi meccanici</vt:lpstr>
      <vt:lpstr>Oscillazioni armoniche</vt:lpstr>
      <vt:lpstr>Oscillazione (passo passo)</vt:lpstr>
      <vt:lpstr>Soluzione (senza derivate)</vt:lpstr>
      <vt:lpstr>Oscillazioni (cont.)</vt:lpstr>
      <vt:lpstr>Oscillazioni (cont)</vt:lpstr>
      <vt:lpstr>Pendolo semplice</vt:lpstr>
      <vt:lpstr>Angoli piccoli (*)</vt:lpstr>
      <vt:lpstr>Oscillazioni smorzate (*)</vt:lpstr>
      <vt:lpstr>Oscillazioni forzate, risonanza (*)</vt:lpstr>
      <vt:lpstr>Oscillazioni, applicazione (*)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navarria</dc:creator>
  <cp:lastModifiedBy>francesco navarria</cp:lastModifiedBy>
  <cp:revision>215</cp:revision>
  <dcterms:created xsi:type="dcterms:W3CDTF">2006-02-28T22:04:22Z</dcterms:created>
  <dcterms:modified xsi:type="dcterms:W3CDTF">2014-04-08T16:25:17Z</dcterms:modified>
</cp:coreProperties>
</file>