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40" r:id="rId3"/>
    <p:sldId id="439" r:id="rId4"/>
    <p:sldId id="441" r:id="rId5"/>
    <p:sldId id="442" r:id="rId6"/>
    <p:sldId id="443" r:id="rId7"/>
    <p:sldId id="444" r:id="rId8"/>
    <p:sldId id="445" r:id="rId9"/>
    <p:sldId id="535" r:id="rId10"/>
    <p:sldId id="447" r:id="rId11"/>
    <p:sldId id="458" r:id="rId12"/>
    <p:sldId id="450" r:id="rId13"/>
    <p:sldId id="451" r:id="rId14"/>
    <p:sldId id="536" r:id="rId15"/>
    <p:sldId id="365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6ECC"/>
    <a:srgbClr val="E4F3F4"/>
    <a:srgbClr val="008000"/>
    <a:srgbClr val="33CC33"/>
    <a:srgbClr val="FF0066"/>
    <a:srgbClr val="F8F8F8"/>
    <a:srgbClr val="669900"/>
    <a:srgbClr val="CC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90189" autoAdjust="0"/>
  </p:normalViewPr>
  <p:slideViewPr>
    <p:cSldViewPr>
      <p:cViewPr>
        <p:scale>
          <a:sx n="66" d="100"/>
          <a:sy n="66" d="100"/>
        </p:scale>
        <p:origin x="-6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F2AE063-F7D9-4157-993F-4263DBD71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71CF-F10D-40A0-960A-D30A0C4F4205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D52F-2D41-4B1E-B72C-2BB68D6502E6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x = x(t) </a:t>
            </a:r>
            <a:r>
              <a:rPr lang="it-IT" dirty="0">
                <a:sym typeface="Wingdings" pitchFamily="2" charset="2"/>
              </a:rPr>
              <a:t> W(t) + K(t) = </a:t>
            </a:r>
            <a:r>
              <a:rPr lang="it-IT" dirty="0" smtClean="0">
                <a:sym typeface="Wingdings" pitchFamily="2" charset="2"/>
              </a:rPr>
              <a:t>E</a:t>
            </a:r>
            <a:r>
              <a:rPr lang="it-IT" baseline="-25000" dirty="0" smtClean="0">
                <a:sym typeface="Wingdings" pitchFamily="2" charset="2"/>
              </a:rPr>
              <a:t>0</a:t>
            </a:r>
          </a:p>
          <a:p>
            <a:r>
              <a:rPr lang="it-IT" baseline="0" dirty="0" smtClean="0">
                <a:sym typeface="Wingdings" pitchFamily="2" charset="2"/>
              </a:rPr>
              <a:t>come sempre, quando faccio lavoro –vo, aumento l’energia potenziale </a:t>
            </a:r>
            <a:endParaRPr lang="it-IT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assumendo di «provare» una sinusoide, cioè una funzione periodica, l’ampiezza sarà ovviamente A e la funzione che vale 1 per t=0 sarà cos(2</a:t>
            </a:r>
            <a:r>
              <a:rPr lang="el-GR" dirty="0" smtClean="0"/>
              <a:t>π</a:t>
            </a:r>
            <a:r>
              <a:rPr lang="it-IT" dirty="0" smtClean="0"/>
              <a:t>t/T)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usa ½kA^2 = ½mV</a:t>
            </a:r>
            <a:r>
              <a:rPr lang="it-IT" baseline="-25000" dirty="0" smtClean="0"/>
              <a:t>max</a:t>
            </a:r>
            <a:r>
              <a:rPr lang="it-IT" dirty="0" smtClean="0"/>
              <a:t>^2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FD295-A96F-4549-BDDA-1F1CDF40076E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pi/4 = 0.785    sin(pi/4) = 0.707</a:t>
            </a:r>
          </a:p>
          <a:p>
            <a:r>
              <a:rPr lang="it-IT" dirty="0"/>
              <a:t>pi/8 = 0.393    sin(pi/8) = 0.383</a:t>
            </a:r>
          </a:p>
          <a:p>
            <a:r>
              <a:rPr lang="it-IT" dirty="0"/>
              <a:t>pi/16 = 0.196  sin(pi/16) = </a:t>
            </a:r>
            <a:r>
              <a:rPr lang="it-IT" dirty="0" smtClean="0"/>
              <a:t>0.195                   0.5%</a:t>
            </a:r>
          </a:p>
          <a:p>
            <a:r>
              <a:rPr lang="it-IT" dirty="0" smtClean="0"/>
              <a:t>pi/32 = 0.09818   sin(pi/32) = 0.09802           0.16%</a:t>
            </a:r>
          </a:p>
          <a:p>
            <a:r>
              <a:rPr lang="it-IT" dirty="0" smtClean="0"/>
              <a:t>pi/64 = 0.049087    sin(pi/64) = 0.049068       0.04%</a:t>
            </a:r>
            <a:endParaRPr lang="it-IT" dirty="0"/>
          </a:p>
          <a:p>
            <a:r>
              <a:rPr lang="it-IT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el-GR" dirty="0" smtClean="0"/>
              <a:t>γ</a:t>
            </a:r>
            <a:r>
              <a:rPr lang="it-IT" dirty="0" smtClean="0"/>
              <a:t>] = [MT^-1]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8E9B-BD11-49DA-BE59-F497B5D31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7B94-AEDA-4AE0-B8DB-2A1B471B6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239-EEAB-430E-9204-C9ABBFB47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0940-27C5-418E-B0F8-120886C3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694B-DF9A-4D27-B58F-8B74A51A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BC11-662A-44CC-8956-4A44C1ACB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947E-8CD8-4D07-8561-322E4FD3D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39A6-7BE1-4581-95BF-814C54629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02E3-ABCE-4D1B-AFEB-A7768FD96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837-57A3-4724-8AA2-DC39ABA8F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82E1-6151-443A-B528-B15E59078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C6DA02-BEBA-4DDC-B705-68725E01789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BF9C-9675-4C6F-9C09-102DBA6A383F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/>
              <a:t>AA </a:t>
            </a:r>
            <a:r>
              <a:rPr lang="it-IT" smtClean="0"/>
              <a:t>2015/16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32138" y="1412875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Oscillazioni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560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169" y="1124744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Analogy is one of the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most powerful </a:t>
            </a:r>
            <a:r>
              <a:rPr lang="en-US" sz="1600" dirty="0">
                <a:solidFill>
                  <a:srgbClr val="FF0000"/>
                </a:solidFill>
              </a:rPr>
              <a:t>tools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physicist has to </a:t>
            </a:r>
            <a:r>
              <a:rPr lang="en-US" sz="1600" dirty="0">
                <a:solidFill>
                  <a:srgbClr val="FF0000"/>
                </a:solidFill>
              </a:rPr>
              <a:t>arrive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at </a:t>
            </a:r>
            <a:r>
              <a:rPr lang="en-US" sz="1600" dirty="0">
                <a:solidFill>
                  <a:srgbClr val="FF0000"/>
                </a:solidFill>
              </a:rPr>
              <a:t>an </a:t>
            </a:r>
            <a:r>
              <a:rPr lang="en-US" sz="1600" dirty="0" smtClean="0">
                <a:solidFill>
                  <a:srgbClr val="FF0000"/>
                </a:solidFill>
              </a:rPr>
              <a:t>understanding of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the mysteries </a:t>
            </a:r>
            <a:r>
              <a:rPr lang="en-US" sz="1600" dirty="0">
                <a:solidFill>
                  <a:srgbClr val="FF0000"/>
                </a:solidFill>
              </a:rPr>
              <a:t>of nature.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46A-5265-4DA5-8398-119562A6F559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Pendolo semplice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 dirty="0"/>
              <a:t>mg cos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F</a:t>
            </a:r>
            <a:r>
              <a:rPr lang="it-IT" sz="2600" dirty="0">
                <a:cs typeface="Arial" charset="0"/>
              </a:rPr>
              <a:t>    </a:t>
            </a:r>
            <a:r>
              <a:rPr lang="it-IT" sz="2000" dirty="0">
                <a:solidFill>
                  <a:srgbClr val="FF0066"/>
                </a:solidFill>
                <a:cs typeface="Arial" charset="0"/>
              </a:rPr>
              <a:t>tensione del filo</a:t>
            </a:r>
          </a:p>
          <a:p>
            <a:r>
              <a:rPr lang="el-GR" sz="26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mgsin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ma = mL</a:t>
            </a:r>
            <a:r>
              <a:rPr lang="el-GR" sz="2600" dirty="0">
                <a:cs typeface="Arial" charset="0"/>
              </a:rPr>
              <a:t>α</a:t>
            </a:r>
            <a:endParaRPr lang="it-IT" sz="2600" dirty="0">
              <a:cs typeface="Arial" charset="0"/>
            </a:endParaRPr>
          </a:p>
          <a:p>
            <a:r>
              <a:rPr lang="it-IT" sz="2600" dirty="0">
                <a:cs typeface="Arial" charset="0"/>
              </a:rPr>
              <a:t>piccole oscill.: 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b="1" dirty="0">
                <a:cs typeface="Arial" charset="0"/>
              </a:rPr>
              <a:t>piccolo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→ sin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CC0000"/>
                </a:solidFill>
                <a:cs typeface="Arial" charset="0"/>
              </a:rPr>
              <a:t>~ 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2000" dirty="0" smtClean="0">
                <a:solidFill>
                  <a:srgbClr val="CC0000"/>
                </a:solidFill>
                <a:cs typeface="Arial" charset="0"/>
              </a:rPr>
              <a:t>(rad!)</a:t>
            </a:r>
            <a:endParaRPr lang="it-IT" sz="2000" dirty="0">
              <a:solidFill>
                <a:srgbClr val="CC0000"/>
              </a:solidFill>
              <a:cs typeface="Arial" charset="0"/>
            </a:endParaRPr>
          </a:p>
          <a:p>
            <a:r>
              <a:rPr lang="el-GR" sz="26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g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L</a:t>
            </a:r>
            <a:r>
              <a:rPr lang="el-GR" sz="2600" dirty="0">
                <a:cs typeface="Arial" charset="0"/>
              </a:rPr>
              <a:t>α</a:t>
            </a:r>
            <a:r>
              <a:rPr lang="it-IT" sz="2600" dirty="0">
                <a:cs typeface="Arial" charset="0"/>
              </a:rPr>
              <a:t> (= Ld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/dt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 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g/L           T = 2</a:t>
            </a:r>
            <a:r>
              <a:rPr lang="el-GR" sz="2600" dirty="0">
                <a:cs typeface="Arial" charset="0"/>
              </a:rPr>
              <a:t>π√</a:t>
            </a:r>
            <a:r>
              <a:rPr lang="it-IT" sz="2600" dirty="0">
                <a:cs typeface="Arial" charset="0"/>
              </a:rPr>
              <a:t>L/g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indipendenti da 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g = 4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L/T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             </a:t>
            </a:r>
            <a:r>
              <a:rPr lang="it-IT" sz="2000" dirty="0">
                <a:solidFill>
                  <a:schemeClr val="accent2"/>
                </a:solidFill>
                <a:cs typeface="Arial" charset="0"/>
              </a:rPr>
              <a:t>misurando L,T → g</a:t>
            </a:r>
            <a:r>
              <a:rPr lang="it-IT" sz="2600" dirty="0">
                <a:cs typeface="Arial" charset="0"/>
              </a:rPr>
              <a:t>   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(*)  [pendolo fisico:  m →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 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P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→ 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M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=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L</a:t>
            </a:r>
            <a:r>
              <a:rPr lang="it-IT" sz="2600" dirty="0" smtClean="0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x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(m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g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)</a:t>
            </a:r>
            <a:r>
              <a:rPr lang="it-IT" sz="2600" b="1" dirty="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–mgLsin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mgL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   T = 2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mgL/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endParaRPr lang="it-IT" sz="2600" dirty="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solidFill>
                  <a:srgbClr val="008000"/>
                </a:solidFill>
                <a:cs typeface="Arial" charset="0"/>
              </a:rPr>
              <a:t>	con L distanza del baricentro dal centro di sospensione]</a:t>
            </a:r>
            <a:endParaRPr lang="el-GR" sz="26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80580" name="Picture 4" descr="img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4782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Line 5"/>
          <p:cNvSpPr>
            <a:spLocks noChangeShapeType="1"/>
          </p:cNvSpPr>
          <p:nvPr/>
        </p:nvSpPr>
        <p:spPr bwMode="auto">
          <a:xfrm flipH="1">
            <a:off x="900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H="1">
            <a:off x="2268538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3059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1944688" cy="5016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9750" y="4437063"/>
            <a:ext cx="1965325" cy="441325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10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7885113" y="2781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solidFill>
                  <a:srgbClr val="CC3300"/>
                </a:solidFill>
              </a:rPr>
              <a:t>max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500688" y="1963738"/>
            <a:ext cx="3397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5613400" y="1989138"/>
            <a:ext cx="1793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4102100" y="3500438"/>
            <a:ext cx="431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771775" y="2060575"/>
            <a:ext cx="1702594" cy="501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500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827088" y="62372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(*) paragrafo facoltativo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696000" y="5328000"/>
            <a:ext cx="863600" cy="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C363-6DAD-4D43-AA31-7479AFF74DB1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Angoli piccoli </a:t>
            </a:r>
            <a:r>
              <a:rPr lang="it-IT" sz="2000"/>
              <a:t>(*)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592387" cy="5545137"/>
          </a:xfrm>
        </p:spPr>
        <p:txBody>
          <a:bodyPr/>
          <a:lstStyle/>
          <a:p>
            <a:pPr>
              <a:buFontTx/>
              <a:buNone/>
            </a:pP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=90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°= 1.5708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FF0066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=1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66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=–0.57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200">
              <a:solidFill>
                <a:srgbClr val="FF0066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=30</a:t>
            </a:r>
            <a:r>
              <a:rPr lang="en-US" sz="2200">
                <a:solidFill>
                  <a:schemeClr val="accent2"/>
                </a:solidFill>
                <a:cs typeface="Arial" charset="0"/>
              </a:rPr>
              <a:t>°= 0.5236 rad</a:t>
            </a:r>
          </a:p>
          <a:p>
            <a:pPr>
              <a:buFontTx/>
              <a:buNone/>
            </a:pPr>
            <a:r>
              <a:rPr lang="en-US" sz="2200">
                <a:solidFill>
                  <a:schemeClr val="accent2"/>
                </a:solidFill>
                <a:cs typeface="Arial" charset="0"/>
              </a:rPr>
              <a:t>sin</a:t>
            </a: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=0.5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(sin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θ–θ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)/sin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=–0.047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=3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°= 0.05236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=0.05234</a:t>
            </a:r>
          </a:p>
          <a:p>
            <a:pPr>
              <a:buFontTx/>
              <a:buNone/>
            </a:pPr>
            <a:r>
              <a:rPr lang="it-IT" sz="2200">
                <a:solidFill>
                  <a:srgbClr val="008000"/>
                </a:solidFill>
                <a:cs typeface="Arial" charset="0"/>
              </a:rPr>
              <a:t>tg</a:t>
            </a:r>
            <a:r>
              <a:rPr lang="el-GR" sz="22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=0.05241</a:t>
            </a:r>
            <a:endParaRPr lang="el-GR" sz="22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000">
                <a:solidFill>
                  <a:srgbClr val="CC0000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 =          = –0.00046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008000"/>
                </a:solidFill>
                <a:cs typeface="Arial" charset="0"/>
              </a:rPr>
              <a:t>(tg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)/tg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=              = +0.00091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076056" y="6092825"/>
            <a:ext cx="2646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(*) </a:t>
            </a:r>
            <a:r>
              <a:rPr lang="it-IT" sz="2000" dirty="0" smtClean="0"/>
              <a:t>facoltativo ma utile</a:t>
            </a:r>
            <a:endParaRPr lang="it-IT" sz="2000" dirty="0"/>
          </a:p>
        </p:txBody>
      </p:sp>
      <p:pic>
        <p:nvPicPr>
          <p:cNvPr id="291845" name="Picture 5" descr="img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61928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022A-9910-4A00-A5E6-9D1DFE2FCEA5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smorzate (*)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sistema massa-molla </a:t>
            </a:r>
            <a:r>
              <a:rPr lang="it-IT" sz="2600" dirty="0">
                <a:solidFill>
                  <a:srgbClr val="008000"/>
                </a:solidFill>
              </a:rPr>
              <a:t>con attrito</a:t>
            </a:r>
          </a:p>
          <a:p>
            <a:pPr>
              <a:buFontTx/>
              <a:buNone/>
            </a:pPr>
            <a:r>
              <a:rPr lang="it-IT" sz="2600" dirty="0"/>
              <a:t>	ma + </a:t>
            </a:r>
            <a:r>
              <a:rPr lang="el-GR" sz="2600" dirty="0">
                <a:solidFill>
                  <a:srgbClr val="FF0066"/>
                </a:solidFill>
                <a:cs typeface="Arial" charset="0"/>
              </a:rPr>
              <a:t>γ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v</a:t>
            </a:r>
            <a:r>
              <a:rPr lang="it-IT" sz="2600" dirty="0">
                <a:cs typeface="Arial" charset="0"/>
              </a:rPr>
              <a:t> + kx = 0      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termine </a:t>
            </a:r>
            <a:r>
              <a:rPr lang="it-IT" sz="24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 v, attrito, smorzamento</a:t>
            </a:r>
            <a:r>
              <a:rPr lang="it-IT" sz="2600" dirty="0">
                <a:cs typeface="Arial" charset="0"/>
                <a:sym typeface="Symbol" pitchFamily="18" charset="2"/>
              </a:rPr>
              <a:t>  </a:t>
            </a:r>
          </a:p>
          <a:p>
            <a:r>
              <a:rPr lang="en-US" sz="2600" dirty="0">
                <a:cs typeface="Arial" charset="0"/>
                <a:sym typeface="Symbol" pitchFamily="18" charset="2"/>
              </a:rPr>
              <a:t>½mv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+ ½kx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 </a:t>
            </a:r>
            <a:r>
              <a:rPr lang="en-US" sz="2600" dirty="0">
                <a:cs typeface="Arial" charset="0"/>
                <a:sym typeface="Symbol" pitchFamily="18" charset="2"/>
              </a:rPr>
              <a:t>= ½kA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(t) &lt; ½kA</a:t>
            </a:r>
            <a:r>
              <a:rPr lang="en-US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ad </a:t>
            </a:r>
            <a:r>
              <a:rPr lang="en-US" sz="2600" dirty="0" err="1">
                <a:cs typeface="Arial" charset="0"/>
                <a:sym typeface="Symbol" pitchFamily="18" charset="2"/>
              </a:rPr>
              <a:t>es</a:t>
            </a:r>
            <a:r>
              <a:rPr lang="en-US" sz="2600" dirty="0">
                <a:cs typeface="Arial" charset="0"/>
                <a:sym typeface="Symbol" pitchFamily="18" charset="2"/>
              </a:rPr>
              <a:t>. A(t) = </a:t>
            </a:r>
            <a:r>
              <a:rPr lang="en-US" sz="2600" dirty="0" smtClean="0">
                <a:cs typeface="Arial" charset="0"/>
                <a:sym typeface="Symbol" pitchFamily="18" charset="2"/>
              </a:rPr>
              <a:t>A</a:t>
            </a:r>
            <a:r>
              <a:rPr lang="en-US" sz="2600" baseline="-25000" dirty="0" smtClean="0">
                <a:cs typeface="Arial" charset="0"/>
                <a:sym typeface="Symbol" pitchFamily="18" charset="2"/>
              </a:rPr>
              <a:t>0</a:t>
            </a:r>
            <a:r>
              <a:rPr lang="en-US" sz="2600" dirty="0" smtClean="0">
                <a:cs typeface="Arial" charset="0"/>
                <a:sym typeface="Symbol" pitchFamily="18" charset="2"/>
              </a:rPr>
              <a:t>exp[–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t/(2m</a:t>
            </a:r>
            <a:r>
              <a:rPr lang="it-IT" sz="2600" dirty="0" smtClean="0">
                <a:cs typeface="Arial" charset="0"/>
                <a:sym typeface="Symbol" pitchFamily="18" charset="2"/>
              </a:rPr>
              <a:t>)]</a:t>
            </a:r>
            <a:endParaRPr lang="it-IT" sz="2600" dirty="0">
              <a:cs typeface="Arial" charset="0"/>
              <a:sym typeface="Symbol" pitchFamily="18" charset="2"/>
            </a:endParaRP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γ</a:t>
            </a:r>
            <a:r>
              <a:rPr lang="it-IT" sz="2600" dirty="0">
                <a:cs typeface="Arial" charset="0"/>
                <a:sym typeface="Symbol" pitchFamily="18" charset="2"/>
              </a:rPr>
              <a:t>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il moto è aperiodico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&lt;2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oscillazione con A decrescente </a:t>
            </a:r>
          </a:p>
        </p:txBody>
      </p:sp>
      <p:pic>
        <p:nvPicPr>
          <p:cNvPr id="283652" name="Picture 4" descr="img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56325" y="2055813"/>
            <a:ext cx="251936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img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4529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87900" y="4005263"/>
            <a:ext cx="1317625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26000" y="3024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26000" y="3488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3A-A231-4421-AEEA-31ABC9E14A3F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forzate, risonanza (*)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 dirty="0"/>
              <a:t>sistema sottoposto ad una F esterna sinusoidale</a:t>
            </a:r>
          </a:p>
          <a:p>
            <a:pPr>
              <a:buFontTx/>
              <a:buNone/>
            </a:pPr>
            <a:r>
              <a:rPr lang="it-IT" sz="2600" dirty="0"/>
              <a:t>	ma + (</a:t>
            </a:r>
            <a:r>
              <a:rPr lang="el-GR" sz="2600" dirty="0">
                <a:cs typeface="Arial" charset="0"/>
              </a:rPr>
              <a:t>γ</a:t>
            </a:r>
            <a:r>
              <a:rPr lang="it-IT" sz="2600" dirty="0">
                <a:cs typeface="Arial" charset="0"/>
              </a:rPr>
              <a:t>v) + kx = F(t) = F</a:t>
            </a:r>
            <a:r>
              <a:rPr lang="it-IT" sz="2600" baseline="-25000" dirty="0">
                <a:cs typeface="Arial" charset="0"/>
              </a:rPr>
              <a:t>e</a:t>
            </a:r>
            <a:r>
              <a:rPr lang="it-IT" sz="2600" dirty="0">
                <a:cs typeface="Arial" charset="0"/>
              </a:rPr>
              <a:t>cos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</a:t>
            </a:r>
            <a:r>
              <a:rPr lang="el-GR" sz="2600" dirty="0" smtClean="0">
                <a:cs typeface="Arial" charset="0"/>
              </a:rPr>
              <a:t>√</a:t>
            </a:r>
            <a:r>
              <a:rPr lang="it-IT" sz="2600" dirty="0" smtClean="0">
                <a:cs typeface="Arial" charset="0"/>
              </a:rPr>
              <a:t>k/m    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/2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      </a:t>
            </a:r>
            <a:r>
              <a:rPr lang="it-IT" sz="20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frequenza propria del sistema</a:t>
            </a:r>
            <a:r>
              <a:rPr lang="it-IT" sz="2600" dirty="0">
                <a:cs typeface="Arial" charset="0"/>
                <a:sym typeface="Symbol" pitchFamily="18" charset="2"/>
              </a:rPr>
              <a:t>    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=0 il trasferimento di energia diventa </a:t>
            </a:r>
            <a:r>
              <a:rPr lang="el-GR" sz="2600" dirty="0">
                <a:cs typeface="Arial" charset="0"/>
                <a:sym typeface="Symbol" pitchFamily="18" charset="2"/>
              </a:rPr>
              <a:t></a:t>
            </a:r>
            <a:r>
              <a:rPr lang="it-IT" sz="2600" dirty="0">
                <a:cs typeface="Arial" charset="0"/>
                <a:sym typeface="Symbol" pitchFamily="18" charset="2"/>
              </a:rPr>
              <a:t>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   </a:t>
            </a:r>
            <a:r>
              <a:rPr lang="it-IT" sz="2600" dirty="0">
                <a:cs typeface="Arial" charset="0"/>
                <a:sym typeface="Symbol" pitchFamily="18" charset="2"/>
              </a:rPr>
              <a:t>(in pratica si avrà una ‘rottura’)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γ</a:t>
            </a:r>
            <a:r>
              <a:rPr lang="it-IT" sz="2600" dirty="0">
                <a:cs typeface="Arial" charset="0"/>
                <a:sym typeface="Symbol" pitchFamily="18" charset="2"/>
              </a:rPr>
              <a:t>0 il trasferimento di energia (potenza) è max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: es. assorb.                                                       di radiazione e.m.                                                       da parte di atomi e                                                 molelole  </a:t>
            </a:r>
            <a:endParaRPr lang="el-GR" sz="2600" dirty="0">
              <a:cs typeface="Arial" charset="0"/>
              <a:sym typeface="Symbol" pitchFamily="18" charset="2"/>
            </a:endParaRPr>
          </a:p>
        </p:txBody>
      </p:sp>
      <p:pic>
        <p:nvPicPr>
          <p:cNvPr id="284676" name="Picture 4" descr="img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49672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02000" y="1926000"/>
            <a:ext cx="50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38" name="Picture 14" descr="img2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58039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fln</a:t>
            </a:r>
            <a:r>
              <a:rPr lang="en-US" dirty="0" smtClean="0"/>
              <a:t> </a:t>
            </a:r>
            <a:r>
              <a:rPr lang="en-US" dirty="0" err="1" smtClean="0"/>
              <a:t>apr</a:t>
            </a:r>
            <a:r>
              <a:rPr lang="en-US" dirty="0" smtClean="0"/>
              <a:t> 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8DC0-C949-4B02-9CDD-C3D4C80CE08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850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Oscillazioni, applicazione (*)</a:t>
            </a:r>
          </a:p>
        </p:txBody>
      </p:sp>
      <p:sp>
        <p:nvSpPr>
          <p:cNvPr id="3850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893175" cy="5184775"/>
          </a:xfrm>
          <a:noFill/>
          <a:ln/>
        </p:spPr>
        <p:txBody>
          <a:bodyPr/>
          <a:lstStyle/>
          <a:p>
            <a:r>
              <a:rPr lang="it-IT" sz="2400" dirty="0"/>
              <a:t>molecola H</a:t>
            </a:r>
            <a:r>
              <a:rPr lang="it-IT" sz="2400" baseline="-25000" dirty="0"/>
              <a:t>2</a:t>
            </a:r>
            <a:r>
              <a:rPr lang="it-IT" sz="2400" dirty="0"/>
              <a:t>    </a:t>
            </a:r>
            <a:r>
              <a:rPr lang="el-GR" sz="2400" dirty="0">
                <a:cs typeface="Arial" charset="0"/>
              </a:rPr>
              <a:t>ω</a:t>
            </a:r>
            <a:r>
              <a:rPr lang="it-IT" sz="2400" dirty="0">
                <a:cs typeface="Arial" charset="0"/>
              </a:rPr>
              <a:t> = </a:t>
            </a:r>
            <a:r>
              <a:rPr lang="it-IT" sz="2400" dirty="0" smtClean="0">
                <a:cs typeface="Arial" charset="0"/>
              </a:rPr>
              <a:t>√</a:t>
            </a:r>
            <a:r>
              <a:rPr lang="it-IT" sz="2400" dirty="0" smtClean="0">
                <a:cs typeface="Arial" charset="0"/>
              </a:rPr>
              <a:t>k/</a:t>
            </a:r>
            <a:r>
              <a:rPr lang="el-GR" sz="2400" dirty="0" smtClean="0">
                <a:cs typeface="Arial" charset="0"/>
              </a:rPr>
              <a:t>μ</a:t>
            </a:r>
            <a:r>
              <a:rPr lang="it-IT" sz="2400" dirty="0" smtClean="0">
                <a:cs typeface="Arial" charset="0"/>
              </a:rPr>
              <a:t> </a:t>
            </a:r>
            <a:r>
              <a:rPr lang="it-IT" sz="2400" dirty="0">
                <a:cs typeface="Arial" charset="0"/>
              </a:rPr>
              <a:t>= </a:t>
            </a:r>
            <a:r>
              <a:rPr lang="it-IT" sz="2200" dirty="0" smtClean="0">
                <a:cs typeface="Arial" charset="0"/>
              </a:rPr>
              <a:t>√</a:t>
            </a:r>
            <a:r>
              <a:rPr lang="it-IT" sz="2000" dirty="0"/>
              <a:t>0</a:t>
            </a:r>
            <a:r>
              <a:rPr lang="it-IT" sz="2000" dirty="0" smtClean="0"/>
              <a:t>.52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it-IT" sz="2000" dirty="0" smtClean="0"/>
              <a:t>10</a:t>
            </a:r>
            <a:r>
              <a:rPr lang="it-IT" sz="2000" baseline="30000" dirty="0" smtClean="0"/>
              <a:t>3</a:t>
            </a:r>
            <a:r>
              <a:rPr lang="it-IT" sz="2000" dirty="0" smtClean="0"/>
              <a:t>/0.84</a:t>
            </a:r>
            <a:r>
              <a:rPr lang="en-US" sz="2000" dirty="0" smtClean="0">
                <a:cs typeface="Arial" charset="0"/>
              </a:rPr>
              <a:t>·10</a:t>
            </a:r>
            <a:r>
              <a:rPr lang="en-US" sz="2000" baseline="30000" dirty="0" smtClean="0">
                <a:cs typeface="Arial" charset="0"/>
              </a:rPr>
              <a:t>-27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~ </a:t>
            </a:r>
            <a:r>
              <a:rPr lang="en-US" sz="2400" dirty="0" smtClean="0">
                <a:cs typeface="Arial" charset="0"/>
              </a:rPr>
              <a:t>0.8 </a:t>
            </a:r>
            <a:r>
              <a:rPr lang="en-US" sz="2400" dirty="0">
                <a:cs typeface="Arial" charset="0"/>
              </a:rPr>
              <a:t>10</a:t>
            </a:r>
            <a:r>
              <a:rPr lang="en-US" sz="2400" baseline="30000" dirty="0">
                <a:cs typeface="Arial" charset="0"/>
              </a:rPr>
              <a:t>15 </a:t>
            </a:r>
            <a:r>
              <a:rPr lang="en-US" sz="2400" dirty="0">
                <a:cs typeface="Arial" charset="0"/>
              </a:rPr>
              <a:t>rad/s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it-IT" sz="2400" dirty="0">
                <a:sym typeface="Symbol" pitchFamily="18" charset="2"/>
              </a:rPr>
              <a:t> = 1.3 10</a:t>
            </a:r>
            <a:r>
              <a:rPr lang="it-IT" sz="2400" baseline="30000" dirty="0">
                <a:sym typeface="Symbol" pitchFamily="18" charset="2"/>
              </a:rPr>
              <a:t>14</a:t>
            </a:r>
            <a:r>
              <a:rPr lang="it-IT" sz="2400" dirty="0">
                <a:sym typeface="Symbol" pitchFamily="18" charset="2"/>
              </a:rPr>
              <a:t> Hz</a:t>
            </a:r>
            <a:r>
              <a:rPr lang="it-IT" sz="2400" dirty="0"/>
              <a:t>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el-GR" sz="2400" dirty="0">
                <a:cs typeface="Arial" charset="0"/>
              </a:rPr>
              <a:t>λ</a:t>
            </a:r>
            <a:r>
              <a:rPr lang="it-IT" sz="2400" dirty="0">
                <a:cs typeface="Arial" charset="0"/>
              </a:rPr>
              <a:t> = c/</a:t>
            </a:r>
            <a:r>
              <a:rPr lang="el-GR" sz="2400" dirty="0">
                <a:cs typeface="Arial" charset="0"/>
                <a:sym typeface="Symbol" pitchFamily="18" charset="2"/>
              </a:rPr>
              <a:t></a:t>
            </a:r>
            <a:r>
              <a:rPr lang="it-IT" sz="2400" dirty="0">
                <a:cs typeface="Arial" charset="0"/>
                <a:sym typeface="Symbol" pitchFamily="18" charset="2"/>
              </a:rPr>
              <a:t> =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2.4 </a:t>
            </a:r>
            <a:r>
              <a:rPr lang="el-GR" sz="2400" dirty="0">
                <a:cs typeface="Arial" charset="0"/>
                <a:sym typeface="Symbol" pitchFamily="18" charset="2"/>
              </a:rPr>
              <a:t>μ</a:t>
            </a:r>
            <a:r>
              <a:rPr lang="it-IT" sz="2400" dirty="0">
                <a:cs typeface="Arial" charset="0"/>
                <a:sym typeface="Symbol" pitchFamily="18" charset="2"/>
              </a:rPr>
              <a:t>m                                                                  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(vedi Onde</a:t>
            </a:r>
            <a:r>
              <a:rPr lang="it-IT" sz="2100" dirty="0" smtClean="0">
                <a:cs typeface="Arial" charset="0"/>
                <a:sym typeface="Symbol" pitchFamily="18" charset="2"/>
              </a:rPr>
              <a:t>) [</a:t>
            </a:r>
            <a:r>
              <a:rPr lang="el-GR" sz="2100" dirty="0" smtClean="0">
                <a:cs typeface="Arial" charset="0"/>
                <a:sym typeface="Symbol" pitchFamily="18" charset="2"/>
              </a:rPr>
              <a:t>μ</a:t>
            </a:r>
            <a:r>
              <a:rPr lang="it-IT" sz="2100" dirty="0" smtClean="0">
                <a:cs typeface="Arial" charset="0"/>
                <a:sym typeface="Symbol" pitchFamily="18" charset="2"/>
              </a:rPr>
              <a:t> è la                                                                       massa ridotta del </a:t>
            </a:r>
            <a:r>
              <a:rPr lang="it-IT" sz="2100" dirty="0"/>
              <a:t>H</a:t>
            </a:r>
            <a:r>
              <a:rPr lang="it-IT" sz="2100" baseline="-25000" dirty="0"/>
              <a:t>2</a:t>
            </a:r>
            <a:r>
              <a:rPr lang="it-IT" sz="2100" dirty="0" smtClean="0">
                <a:cs typeface="Arial" charset="0"/>
                <a:sym typeface="Symbol" pitchFamily="18" charset="2"/>
              </a:rPr>
              <a:t>                                                                              =  m∙m/(m+m) = m/2                                                                            (la vibrazione avviene                                                                       rispetto al c.d.m. fisso)]                                                           </a:t>
            </a:r>
            <a:endParaRPr lang="it-IT" sz="21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→ se si eccita H</a:t>
            </a:r>
            <a:r>
              <a:rPr lang="it-IT" sz="2400" baseline="-25000" dirty="0">
                <a:cs typeface="Arial" charset="0"/>
                <a:sym typeface="Symbol" pitchFamily="18" charset="2"/>
              </a:rPr>
              <a:t>2</a:t>
            </a:r>
            <a:r>
              <a:rPr lang="it-IT" sz="2400" dirty="0">
                <a:cs typeface="Arial" charset="0"/>
                <a:sym typeface="Symbol" pitchFamily="18" charset="2"/>
              </a:rPr>
              <a:t>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                                                                   </a:t>
            </a:r>
            <a:r>
              <a:rPr lang="it-IT" sz="2400" dirty="0">
                <a:cs typeface="Arial" charset="0"/>
                <a:sym typeface="Symbol" pitchFamily="18" charset="2"/>
              </a:rPr>
              <a:t>con luce IR, </a:t>
            </a:r>
            <a:r>
              <a:rPr lang="it-IT" sz="2400" dirty="0">
                <a:cs typeface="Arial" charset="0"/>
                <a:sym typeface="Symbol" pitchFamily="18" charset="2"/>
              </a:rPr>
              <a:t>H</a:t>
            </a:r>
            <a:r>
              <a:rPr lang="it-IT" sz="2400" baseline="-25000" dirty="0">
                <a:cs typeface="Arial" charset="0"/>
                <a:sym typeface="Symbol" pitchFamily="18" charset="2"/>
              </a:rPr>
              <a:t>2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si                                                               </a:t>
            </a:r>
            <a:r>
              <a:rPr lang="it-IT" sz="2400" dirty="0">
                <a:cs typeface="Arial" charset="0"/>
                <a:sym typeface="Symbol" pitchFamily="18" charset="2"/>
              </a:rPr>
              <a:t>metterà ad oscill.,                                                         assorbirà energia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                                                                         </a:t>
            </a:r>
            <a:r>
              <a:rPr lang="it-IT" sz="2400" dirty="0">
                <a:cs typeface="Arial" charset="0"/>
                <a:sym typeface="Symbol" pitchFamily="18" charset="2"/>
              </a:rPr>
              <a:t>e posso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«vederlo»  </a:t>
            </a:r>
            <a:endParaRPr lang="it-IT" sz="2400" dirty="0">
              <a:cs typeface="Arial" charset="0"/>
              <a:sym typeface="Symbol" pitchFamily="18" charset="2"/>
            </a:endParaRPr>
          </a:p>
        </p:txBody>
      </p:sp>
      <p:sp>
        <p:nvSpPr>
          <p:cNvPr id="385039" name="Text Box 15"/>
          <p:cNvSpPr txBox="1">
            <a:spLocks noChangeArrowheads="1"/>
          </p:cNvSpPr>
          <p:nvPr/>
        </p:nvSpPr>
        <p:spPr bwMode="auto">
          <a:xfrm>
            <a:off x="3132138" y="5445125"/>
            <a:ext cx="668337" cy="8223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3276600" y="3716338"/>
            <a:ext cx="2159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755650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128400" y="1116000"/>
            <a:ext cx="4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067944" y="1116000"/>
            <a:ext cx="21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60000" y="5742000"/>
            <a:ext cx="532517" cy="307777"/>
          </a:xfrm>
          <a:prstGeom prst="rect">
            <a:avLst/>
          </a:prstGeom>
          <a:solidFill>
            <a:srgbClr val="E4F3F4"/>
          </a:solidFill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56ECC"/>
                </a:solidFill>
              </a:rPr>
              <a:t>0.52</a:t>
            </a:r>
            <a:endParaRPr lang="it-IT" sz="1400" b="1" dirty="0">
              <a:solidFill>
                <a:srgbClr val="C56E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ED6-F594-427F-8198-73A7C3752BC4}" type="slidenum">
              <a:rPr lang="en-US"/>
              <a:pPr/>
              <a:t>15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157788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delle oscillazioni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71775" y="422116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CC0099"/>
                </a:solidFill>
              </a:rPr>
              <a:t>Two cowboys marvelling at the</a:t>
            </a:r>
          </a:p>
          <a:p>
            <a:r>
              <a:rPr lang="it-IT" b="1">
                <a:solidFill>
                  <a:srgbClr val="CC0099"/>
                </a:solidFill>
              </a:rPr>
              <a:t>Doppler effect in a train whistle</a:t>
            </a:r>
            <a:endParaRPr lang="it-IT">
              <a:solidFill>
                <a:srgbClr val="CC0099"/>
              </a:solidFill>
            </a:endParaRPr>
          </a:p>
        </p:txBody>
      </p:sp>
      <p:pic>
        <p:nvPicPr>
          <p:cNvPr id="191493" name="Picture 5" descr="2 cowboys listening to the dppl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2129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C9C4-8F74-4840-BA99-904E0BDFF97B}" type="slidenum">
              <a:rPr lang="en-US"/>
              <a:pPr/>
              <a:t>2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640638" cy="5329237"/>
          </a:xfrm>
        </p:spPr>
        <p:txBody>
          <a:bodyPr/>
          <a:lstStyle/>
          <a:p>
            <a:r>
              <a:rPr lang="it-IT" sz="2200" dirty="0" smtClean="0"/>
              <a:t>Oscillazioni </a:t>
            </a:r>
            <a:endParaRPr lang="it-IT" sz="2200" dirty="0"/>
          </a:p>
          <a:p>
            <a:pPr lvl="1"/>
            <a:r>
              <a:rPr lang="it-IT" sz="2200" dirty="0"/>
              <a:t>sistema massa-molla, pendolo </a:t>
            </a:r>
            <a:r>
              <a:rPr lang="it-IT" sz="2200" dirty="0" smtClean="0"/>
              <a:t>semplice</a:t>
            </a:r>
          </a:p>
          <a:p>
            <a:pPr lvl="1"/>
            <a:r>
              <a:rPr lang="it-IT" sz="2200" dirty="0" smtClean="0"/>
              <a:t>oscillazioni </a:t>
            </a:r>
            <a:r>
              <a:rPr lang="it-IT" sz="2200" dirty="0"/>
              <a:t>smorzate; oscillazioni forzate, </a:t>
            </a:r>
            <a:r>
              <a:rPr lang="it-IT" sz="2200" dirty="0" smtClean="0"/>
              <a:t>risonanza</a:t>
            </a:r>
          </a:p>
          <a:p>
            <a:r>
              <a:rPr lang="it-IT" sz="2200" dirty="0" smtClean="0"/>
              <a:t>In generale V movimento di un sistema che si riproduce esattamente uguale dopo un tempo T (periodo)</a:t>
            </a:r>
          </a:p>
          <a:p>
            <a:r>
              <a:rPr lang="it-IT" sz="2200" dirty="0" smtClean="0"/>
              <a:t>Sia x una grandezza fisica caratteristica del                           sistema che ne descrive lo stato (pressione                                 di un gas, deformazione di un corpo, corrente                    elettrica etc.) [x = 0 corrisponde ad una                          situazione equilibrio], allora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              x(t) = x(t + nT)                   n – intero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e anche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v(t) = v(t + nT)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a(t) = a(t + nT)</a:t>
            </a:r>
            <a:endParaRPr lang="it-IT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40" y="3140968"/>
            <a:ext cx="2556605" cy="1610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123728" y="2420888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DD6-2A4E-4B64-B38D-B29622026D7A}" type="slidenum">
              <a:rPr lang="en-US"/>
              <a:pPr/>
              <a:t>3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Sistema massa-molla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r>
              <a:rPr lang="it-IT" sz="2400" dirty="0"/>
              <a:t>una massa oscilla attaccata                                                 ad una molla (ad es. sopra                                                un piano senza attriti)</a:t>
            </a:r>
          </a:p>
          <a:p>
            <a:r>
              <a:rPr lang="it-IT" sz="2400" dirty="0"/>
              <a:t>per spostare la massa (molla)                                             di dx dalla posizione (allungamento) </a:t>
            </a:r>
            <a:r>
              <a:rPr lang="it-IT" sz="2400" dirty="0" smtClean="0"/>
              <a:t>x, lavoro </a:t>
            </a:r>
            <a:r>
              <a:rPr lang="it-IT" sz="2400" i="1" dirty="0" smtClean="0"/>
              <a:t>sulla</a:t>
            </a:r>
            <a:r>
              <a:rPr lang="it-IT" sz="2400" dirty="0" smtClean="0"/>
              <a:t> molla:</a:t>
            </a:r>
            <a:endParaRPr lang="it-IT" sz="2400" dirty="0"/>
          </a:p>
          <a:p>
            <a:pPr>
              <a:buFontTx/>
              <a:buNone/>
            </a:pPr>
            <a:r>
              <a:rPr lang="it-IT" sz="2400" dirty="0"/>
              <a:t>	d</a:t>
            </a:r>
            <a:r>
              <a:rPr lang="en-US" sz="2400" dirty="0">
                <a:latin typeface="Script MT Bold" pitchFamily="66" charset="0"/>
              </a:rPr>
              <a:t>L </a:t>
            </a:r>
            <a:r>
              <a:rPr lang="en-US" sz="2400" dirty="0"/>
              <a:t>=</a:t>
            </a:r>
            <a:r>
              <a:rPr lang="it-IT" sz="2400" dirty="0"/>
              <a:t> Fdx = </a:t>
            </a:r>
            <a:r>
              <a:rPr lang="it-IT" sz="2400" dirty="0">
                <a:cs typeface="Arial" charset="0"/>
              </a:rPr>
              <a:t>–kxdx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</a:t>
            </a:r>
            <a:r>
              <a:rPr lang="en-US" sz="2400" dirty="0">
                <a:latin typeface="Script MT Bold" pitchFamily="66" charset="0"/>
                <a:cs typeface="Arial" charset="0"/>
              </a:rPr>
              <a:t>L </a:t>
            </a:r>
            <a:r>
              <a:rPr lang="en-US" sz="2400" dirty="0">
                <a:cs typeface="Arial" charset="0"/>
              </a:rPr>
              <a:t>= ∫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baseline="30000" dirty="0"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–</a:t>
            </a:r>
            <a:r>
              <a:rPr lang="en-US" sz="2400" dirty="0" err="1">
                <a:cs typeface="Arial" charset="0"/>
              </a:rPr>
              <a:t>kxdx</a:t>
            </a:r>
            <a:r>
              <a:rPr lang="en-US" sz="2400" dirty="0">
                <a:cs typeface="Arial" charset="0"/>
              </a:rPr>
              <a:t> = –k∫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baseline="30000" dirty="0"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xdx = –½kx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     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(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dalla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posiz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. di 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equilibrio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 a x)</a:t>
            </a:r>
          </a:p>
          <a:p>
            <a:pPr>
              <a:buFontTx/>
              <a:buNone/>
            </a:pPr>
            <a:r>
              <a:rPr lang="en-US" sz="2400" dirty="0">
                <a:cs typeface="Arial" charset="0"/>
              </a:rPr>
              <a:t>    </a:t>
            </a:r>
            <a:r>
              <a:rPr lang="el-GR" sz="2400" dirty="0">
                <a:cs typeface="Arial" charset="0"/>
              </a:rPr>
              <a:t>Δ</a:t>
            </a:r>
            <a:r>
              <a:rPr lang="it-IT" sz="2400" dirty="0">
                <a:cs typeface="Arial" charset="0"/>
              </a:rPr>
              <a:t>W = </a:t>
            </a:r>
            <a:r>
              <a:rPr lang="it-IT" sz="2400" dirty="0" smtClean="0">
                <a:cs typeface="Arial" charset="0"/>
              </a:rPr>
              <a:t>-</a:t>
            </a:r>
            <a:r>
              <a:rPr lang="en-US" sz="2400" dirty="0" smtClean="0">
                <a:latin typeface="Script MT Bold" pitchFamily="66" charset="0"/>
                <a:cs typeface="Arial" charset="0"/>
              </a:rPr>
              <a:t>L </a:t>
            </a:r>
            <a:r>
              <a:rPr lang="en-US" sz="2400" dirty="0">
                <a:cs typeface="Arial" charset="0"/>
              </a:rPr>
              <a:t>= ½</a:t>
            </a:r>
            <a:r>
              <a:rPr lang="it-IT" sz="2400" dirty="0">
                <a:cs typeface="Arial" charset="0"/>
              </a:rPr>
              <a:t>kx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= W(x) – W(0)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W(x) = </a:t>
            </a:r>
            <a:r>
              <a:rPr lang="en-US" sz="2400" dirty="0">
                <a:cs typeface="Arial" charset="0"/>
              </a:rPr>
              <a:t>½</a:t>
            </a:r>
            <a:r>
              <a:rPr lang="it-IT" sz="2400" dirty="0">
                <a:cs typeface="Arial" charset="0"/>
              </a:rPr>
              <a:t>kx</a:t>
            </a:r>
            <a:r>
              <a:rPr lang="it-IT" sz="2400" baseline="30000" dirty="0">
                <a:cs typeface="Arial" charset="0"/>
              </a:rPr>
              <a:t>2     </a:t>
            </a:r>
            <a:r>
              <a:rPr lang="it-IT" sz="2400" dirty="0">
                <a:solidFill>
                  <a:srgbClr val="CC00FF"/>
                </a:solidFill>
                <a:cs typeface="Arial" charset="0"/>
              </a:rPr>
              <a:t>se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solidFill>
                  <a:srgbClr val="CC00FF"/>
                </a:solidFill>
                <a:cs typeface="Arial" charset="0"/>
              </a:rPr>
              <a:t>pongo W(0) = 0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    A, spostamento massimo: W(A) = </a:t>
            </a:r>
            <a:r>
              <a:rPr lang="en-US" sz="2400" dirty="0">
                <a:cs typeface="Arial" charset="0"/>
              </a:rPr>
              <a:t>½</a:t>
            </a:r>
            <a:r>
              <a:rPr lang="it-IT" sz="2400" dirty="0">
                <a:cs typeface="Arial" charset="0"/>
              </a:rPr>
              <a:t> kA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en. cinetica della massa: K = ½ mv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 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    W(x) + K(x) = E</a:t>
            </a:r>
            <a:r>
              <a:rPr lang="it-IT" sz="2400" baseline="-25000" dirty="0">
                <a:cs typeface="Arial" charset="0"/>
              </a:rPr>
              <a:t>0                    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conserv. en. totale meccanica                 </a:t>
            </a:r>
            <a:r>
              <a:rPr lang="it-IT" sz="2400" dirty="0">
                <a:cs typeface="Arial" charset="0"/>
              </a:rPr>
              <a:t>[ W(t) + K(t) = E</a:t>
            </a:r>
            <a:r>
              <a:rPr lang="it-IT" sz="2400" baseline="-25000" dirty="0">
                <a:cs typeface="Arial" charset="0"/>
              </a:rPr>
              <a:t>0</a:t>
            </a:r>
            <a:r>
              <a:rPr lang="it-IT" sz="2400" dirty="0">
                <a:cs typeface="Arial" charset="0"/>
              </a:rPr>
              <a:t>                        siccome x = x(t), v = v(t) !] </a:t>
            </a:r>
          </a:p>
        </p:txBody>
      </p:sp>
      <p:pic>
        <p:nvPicPr>
          <p:cNvPr id="272388" name="Picture 4" descr="img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2100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96275" y="2224088"/>
            <a:ext cx="668338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775" y="6274001"/>
            <a:ext cx="2133600" cy="412750"/>
          </a:xfrm>
        </p:spPr>
        <p:txBody>
          <a:bodyPr/>
          <a:lstStyle/>
          <a:p>
            <a:fld id="{2BBAF264-CBE8-4B9C-9D2D-27FD7398033C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nel sistemi meccanici</a:t>
            </a:r>
          </a:p>
        </p:txBody>
      </p:sp>
      <p:pic>
        <p:nvPicPr>
          <p:cNvPr id="274436" name="Picture 4" descr="img2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981075"/>
            <a:ext cx="360045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558753" cy="40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300" dirty="0"/>
              <a:t>en. della molla (potenziale)               en. della massa (cinetica)</a:t>
            </a:r>
          </a:p>
          <a:p>
            <a:pPr algn="l">
              <a:spcBef>
                <a:spcPct val="20000"/>
              </a:spcBef>
            </a:pPr>
            <a:r>
              <a:rPr lang="it-IT" sz="2300" dirty="0"/>
              <a:t>W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      </a:t>
            </a:r>
            <a:r>
              <a:rPr lang="it-IT" sz="2300" dirty="0">
                <a:solidFill>
                  <a:srgbClr val="FF0066"/>
                </a:solidFill>
              </a:rPr>
              <a:t>                    </a:t>
            </a:r>
            <a:r>
              <a:rPr lang="it-IT" sz="2300" dirty="0"/>
              <a:t>                K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     </a:t>
            </a:r>
            <a:endParaRPr lang="it-IT" sz="2300" dirty="0">
              <a:solidFill>
                <a:schemeClr val="accent2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it-IT" sz="2300" dirty="0"/>
              <a:t>ampiezza del moto A                         </a:t>
            </a:r>
            <a:r>
              <a:rPr lang="it-IT" sz="2300" dirty="0" err="1"/>
              <a:t>vel</a:t>
            </a:r>
            <a:r>
              <a:rPr lang="it-IT" sz="2300" dirty="0"/>
              <a:t>. massima 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endParaRPr lang="it-IT" sz="2300" baseline="-25000" dirty="0"/>
          </a:p>
          <a:p>
            <a:pPr algn="l">
              <a:spcBef>
                <a:spcPct val="20000"/>
              </a:spcBef>
            </a:pPr>
            <a:r>
              <a:rPr lang="it-IT" sz="2300" dirty="0"/>
              <a:t>en. totale:  E</a:t>
            </a:r>
            <a:r>
              <a:rPr lang="it-IT" sz="2300" baseline="-25000" dirty="0"/>
              <a:t>0</a:t>
            </a:r>
            <a:r>
              <a:rPr lang="it-IT" sz="2300" dirty="0"/>
              <a:t> = W(x) + K(x)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+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CC00FF"/>
                </a:solidFill>
              </a:rPr>
              <a:t>= </a:t>
            </a:r>
            <a:r>
              <a:rPr lang="en-US" sz="2300" dirty="0">
                <a:solidFill>
                  <a:srgbClr val="CC00FF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CC00FF"/>
                </a:solidFill>
              </a:rPr>
              <a:t>kA</a:t>
            </a:r>
            <a:r>
              <a:rPr lang="it-IT" sz="2300" baseline="30000" dirty="0">
                <a:solidFill>
                  <a:srgbClr val="CC00FF"/>
                </a:solidFill>
              </a:rPr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008000"/>
                </a:solidFill>
              </a:rPr>
              <a:t>= </a:t>
            </a:r>
            <a:r>
              <a:rPr lang="en-US" sz="2300" dirty="0">
                <a:solidFill>
                  <a:srgbClr val="008000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008000"/>
                </a:solidFill>
              </a:rPr>
              <a:t>mv</a:t>
            </a:r>
            <a:r>
              <a:rPr lang="it-IT" sz="2300" baseline="-25000" dirty="0">
                <a:solidFill>
                  <a:srgbClr val="008000"/>
                </a:solidFill>
              </a:rPr>
              <a:t>max</a:t>
            </a:r>
            <a:r>
              <a:rPr lang="it-IT" sz="2300" baseline="30000" dirty="0">
                <a:solidFill>
                  <a:srgbClr val="008000"/>
                </a:solidFill>
              </a:rPr>
              <a:t>2</a:t>
            </a:r>
            <a:r>
              <a:rPr lang="it-IT" sz="2300" dirty="0"/>
              <a:t> </a:t>
            </a:r>
          </a:p>
          <a:p>
            <a:pPr algn="l">
              <a:spcBef>
                <a:spcPct val="20000"/>
              </a:spcBef>
            </a:pPr>
            <a:r>
              <a:rPr lang="it-IT" sz="2000" dirty="0">
                <a:solidFill>
                  <a:srgbClr val="CC00FF"/>
                </a:solidFill>
              </a:rPr>
              <a:t>pongo</a:t>
            </a:r>
            <a:r>
              <a:rPr lang="it-IT" sz="2300" dirty="0"/>
              <a:t>                     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 =</a:t>
            </a:r>
            <a:r>
              <a:rPr lang="it-IT" sz="2300" dirty="0"/>
              <a:t> k/m = (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r>
              <a:rPr lang="it-IT" sz="2300" dirty="0"/>
              <a:t>/A)</a:t>
            </a:r>
            <a:r>
              <a:rPr lang="it-IT" sz="2300" baseline="30000" dirty="0"/>
              <a:t>2</a:t>
            </a:r>
            <a:r>
              <a:rPr lang="it-IT" sz="2300" dirty="0"/>
              <a:t>   </a:t>
            </a:r>
          </a:p>
          <a:p>
            <a:pPr algn="l">
              <a:spcBef>
                <a:spcPct val="20000"/>
              </a:spcBef>
            </a:pPr>
            <a:r>
              <a:rPr lang="it-IT" sz="2300" dirty="0" err="1"/>
              <a:t>eq</a:t>
            </a:r>
            <a:r>
              <a:rPr lang="it-IT" sz="2300" dirty="0"/>
              <a:t>. di moto            a = </a:t>
            </a:r>
            <a:r>
              <a:rPr lang="it-IT" sz="2300" dirty="0">
                <a:cs typeface="Arial" charset="0"/>
              </a:rPr>
              <a:t>–(k/m)x = –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x          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(II 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princ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.:  ma = F = -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kx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it-IT" sz="2300" dirty="0">
                <a:cs typeface="Arial" charset="0"/>
              </a:rPr>
              <a:t>soluzione con x=+A per t=0,   </a:t>
            </a:r>
            <a:r>
              <a:rPr lang="it-IT" sz="2000" dirty="0">
                <a:solidFill>
                  <a:srgbClr val="008000"/>
                </a:solidFill>
                <a:cs typeface="Arial" charset="0"/>
              </a:rPr>
              <a:t>matematicamente:</a:t>
            </a:r>
            <a:r>
              <a:rPr lang="it-IT" sz="2300" dirty="0">
                <a:cs typeface="Arial" charset="0"/>
              </a:rPr>
              <a:t> </a:t>
            </a:r>
          </a:p>
          <a:p>
            <a:pPr algn="l"/>
            <a:r>
              <a:rPr lang="it-IT" sz="2300" dirty="0">
                <a:cs typeface="Arial" charset="0"/>
              </a:rPr>
              <a:t>x(t) = </a:t>
            </a:r>
            <a:r>
              <a:rPr lang="it-IT" sz="2300" dirty="0" err="1">
                <a:cs typeface="Arial" charset="0"/>
              </a:rPr>
              <a:t>Acos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dirty="0">
                <a:cs typeface="Arial" charset="0"/>
              </a:rPr>
              <a:t>t</a:t>
            </a:r>
            <a:r>
              <a:rPr lang="it-IT" sz="2200" dirty="0">
                <a:cs typeface="Arial" charset="0"/>
              </a:rPr>
              <a:t>                                        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moto armonico</a:t>
            </a:r>
            <a:r>
              <a:rPr lang="it-IT" sz="2200" dirty="0">
                <a:cs typeface="Arial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semplice</a:t>
            </a:r>
            <a:r>
              <a:rPr lang="it-IT" sz="2200" dirty="0">
                <a:cs typeface="Arial" charset="0"/>
              </a:rPr>
              <a:t>     </a:t>
            </a:r>
          </a:p>
          <a:p>
            <a:pPr algn="l"/>
            <a:r>
              <a:rPr lang="it-IT" sz="2200" dirty="0">
                <a:cs typeface="Arial" charset="0"/>
              </a:rPr>
              <a:t>v(t) = 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 err="1">
                <a:cs typeface="Arial" charset="0"/>
              </a:rPr>
              <a:t>Asin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(=dx/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)</a:t>
            </a:r>
            <a:endParaRPr lang="el-GR" sz="2000" dirty="0">
              <a:solidFill>
                <a:srgbClr val="CC00FF"/>
              </a:solidFill>
              <a:cs typeface="Arial" charset="0"/>
            </a:endParaRPr>
          </a:p>
          <a:p>
            <a:pPr algn="l"/>
            <a:r>
              <a:rPr lang="it-IT" sz="2200" dirty="0"/>
              <a:t>a(t) = </a:t>
            </a:r>
            <a:r>
              <a:rPr lang="it-IT" sz="2200" dirty="0">
                <a:cs typeface="Arial" charset="0"/>
              </a:rPr>
              <a:t>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baseline="30000" dirty="0">
                <a:cs typeface="Arial" charset="0"/>
              </a:rPr>
              <a:t>2</a:t>
            </a:r>
            <a:r>
              <a:rPr lang="it-IT" sz="2200" dirty="0">
                <a:cs typeface="Arial" charset="0"/>
              </a:rPr>
              <a:t>Acos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(=dv/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 smtClean="0">
                <a:solidFill>
                  <a:srgbClr val="CC00FF"/>
                </a:solidFill>
                <a:cs typeface="Arial" charset="0"/>
              </a:rPr>
              <a:t>)           </a:t>
            </a:r>
            <a:r>
              <a:rPr lang="it-IT" sz="2000" dirty="0" smtClean="0">
                <a:solidFill>
                  <a:srgbClr val="0070C0"/>
                </a:solidFill>
                <a:cs typeface="Arial" charset="0"/>
              </a:rPr>
              <a:t>[per una dimostrazione vedi oltre]</a:t>
            </a:r>
            <a:endParaRPr lang="el-GR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703888" y="1865313"/>
            <a:ext cx="59690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E50-98B2-44B0-9D46-285D095EE590}" type="slidenum">
              <a:rPr lang="en-US"/>
              <a:pPr/>
              <a:t>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armoniche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66788"/>
            <a:ext cx="8496300" cy="5486400"/>
          </a:xfrm>
          <a:noFill/>
        </p:spPr>
        <p:txBody>
          <a:bodyPr/>
          <a:lstStyle/>
          <a:p>
            <a:r>
              <a:rPr lang="it-IT" sz="2500" u="sng" dirty="0"/>
              <a:t>in generale</a:t>
            </a:r>
            <a:r>
              <a:rPr lang="it-IT" sz="2500" dirty="0"/>
              <a:t>: un sistema oscilla intorno ad una posizione di equilibrio stabile </a:t>
            </a:r>
            <a:r>
              <a:rPr lang="it-IT" sz="2500" dirty="0">
                <a:cs typeface="Arial" charset="0"/>
              </a:rPr>
              <a:t>– </a:t>
            </a:r>
            <a:r>
              <a:rPr lang="it-IT" sz="2500" dirty="0"/>
              <a:t>con moto armonico semplice se la  F di richiamo verso la posizione                                             di eq. stabile è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</a:t>
            </a:r>
            <a:r>
              <a:rPr lang="it-IT" sz="2500" dirty="0">
                <a:sym typeface="Symbol" pitchFamily="18" charset="2"/>
              </a:rPr>
              <a:t>spostamento</a:t>
            </a:r>
            <a:r>
              <a:rPr lang="it-IT" sz="2500" dirty="0"/>
              <a:t>                                      e c’è un’inerzia che fa superare                                      la posiz. di equil. continuando il                                 moto (piccole oscillazioni del                                              pendolo, massa-molla,                                                  circuito LC, molecola H</a:t>
            </a:r>
            <a:r>
              <a:rPr lang="it-IT" sz="2500" baseline="-25000" dirty="0"/>
              <a:t>2</a:t>
            </a:r>
            <a:r>
              <a:rPr lang="it-IT" sz="2500" dirty="0"/>
              <a:t>)</a:t>
            </a:r>
          </a:p>
          <a:p>
            <a:pPr>
              <a:spcBef>
                <a:spcPct val="120000"/>
              </a:spcBef>
            </a:pPr>
            <a:r>
              <a:rPr lang="it-IT" sz="2500" dirty="0"/>
              <a:t>F(x)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 x               ( a  –x)</a:t>
            </a:r>
          </a:p>
          <a:p>
            <a:pPr>
              <a:spcBef>
                <a:spcPct val="120000"/>
              </a:spcBef>
            </a:pPr>
            <a:r>
              <a:rPr lang="it-IT" sz="2500" dirty="0">
                <a:cs typeface="Arial" charset="0"/>
                <a:sym typeface="Symbol" pitchFamily="18" charset="2"/>
              </a:rPr>
              <a:t>W(x) = –</a:t>
            </a:r>
            <a:r>
              <a:rPr lang="en-US" sz="2500" dirty="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500" dirty="0">
                <a:cs typeface="Arial" charset="0"/>
                <a:sym typeface="Symbol" pitchFamily="18" charset="2"/>
              </a:rPr>
              <a:t>(x)   x</a:t>
            </a:r>
            <a:r>
              <a:rPr lang="en-US" sz="25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500" dirty="0">
                <a:cs typeface="Arial" charset="0"/>
                <a:sym typeface="Symbol" pitchFamily="18" charset="2"/>
              </a:rPr>
              <a:t>/2</a:t>
            </a:r>
          </a:p>
        </p:txBody>
      </p:sp>
      <p:pic>
        <p:nvPicPr>
          <p:cNvPr id="275461" name="Picture 5" descr="img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62413"/>
            <a:ext cx="36004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4000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W</a:t>
            </a:r>
          </a:p>
        </p:txBody>
      </p:sp>
      <p:pic>
        <p:nvPicPr>
          <p:cNvPr id="275460" name="Picture 4" descr="img2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004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66" name="Group 10"/>
          <p:cNvGrpSpPr>
            <a:grpSpLocks/>
          </p:cNvGrpSpPr>
          <p:nvPr/>
        </p:nvGrpSpPr>
        <p:grpSpPr bwMode="auto">
          <a:xfrm>
            <a:off x="1835150" y="4652963"/>
            <a:ext cx="930275" cy="1079500"/>
            <a:chOff x="1338" y="2750"/>
            <a:chExt cx="586" cy="680"/>
          </a:xfrm>
        </p:grpSpPr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1698" y="2750"/>
              <a:ext cx="226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60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 flipH="1">
              <a:off x="1338" y="2840"/>
              <a:ext cx="317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>
              <a:off x="1837" y="3113"/>
              <a:ext cx="4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3897313" y="5599113"/>
            <a:ext cx="458787" cy="482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5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 flipH="1" flipV="1">
            <a:off x="3492500" y="5300663"/>
            <a:ext cx="358775" cy="3603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15816" y="4795838"/>
            <a:ext cx="1210890" cy="14446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4213" y="4727999"/>
            <a:ext cx="1048615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682625" y="2065338"/>
            <a:ext cx="3390672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79379" y="3933056"/>
            <a:ext cx="3390672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684213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C83-8D4F-449A-B314-81CA39D08AB7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Oscillazione (passo passo)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72113"/>
          </a:xfrm>
          <a:noFill/>
        </p:spPr>
        <p:txBody>
          <a:bodyPr/>
          <a:lstStyle/>
          <a:p>
            <a:r>
              <a:rPr lang="it-IT" sz="2600" dirty="0"/>
              <a:t>trasferimento: en. cinetica               en. potenziale</a:t>
            </a:r>
          </a:p>
          <a:p>
            <a:pPr>
              <a:buFontTx/>
              <a:buNone/>
            </a:pPr>
            <a:r>
              <a:rPr lang="it-IT" sz="2600" dirty="0"/>
              <a:t>	t	 x	v	a	 en. 	 E</a:t>
            </a:r>
            <a:r>
              <a:rPr lang="it-IT" sz="2600" baseline="-25000" dirty="0"/>
              <a:t>0</a:t>
            </a:r>
            <a:r>
              <a:rPr lang="it-IT" sz="2600" dirty="0"/>
              <a:t>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 dirty="0"/>
              <a:t>	0	 +A	0	</a:t>
            </a:r>
            <a:r>
              <a:rPr lang="it-IT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1</a:t>
            </a:r>
            <a:r>
              <a:rPr lang="en-US" sz="2600" dirty="0">
                <a:cs typeface="Arial" charset="0"/>
              </a:rPr>
              <a:t>	 0	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	0	 cin.	 </a:t>
            </a:r>
            <a:r>
              <a:rPr lang="en-US" sz="2600" dirty="0">
                <a:cs typeface="Arial" charset="0"/>
              </a:rPr>
              <a:t>½mv</a:t>
            </a:r>
            <a:r>
              <a:rPr lang="en-US" sz="2600" baseline="-25000" dirty="0">
                <a:cs typeface="Arial" charset="0"/>
              </a:rPr>
              <a:t>max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	 –A	0	+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3</a:t>
            </a:r>
            <a:r>
              <a:rPr lang="en-US" sz="2600" dirty="0">
                <a:cs typeface="Arial" charset="0"/>
              </a:rPr>
              <a:t>	 0	+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	0	 cin.	 </a:t>
            </a:r>
            <a:r>
              <a:rPr lang="en-US" sz="2600" dirty="0">
                <a:cs typeface="Arial" charset="0"/>
              </a:rPr>
              <a:t>½mv</a:t>
            </a:r>
            <a:r>
              <a:rPr lang="en-US" sz="2600" baseline="-25000" dirty="0">
                <a:cs typeface="Arial" charset="0"/>
              </a:rPr>
              <a:t>max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4</a:t>
            </a:r>
            <a:r>
              <a:rPr lang="en-US" sz="2600" dirty="0">
                <a:cs typeface="Arial" charset="0"/>
              </a:rPr>
              <a:t>	 </a:t>
            </a:r>
            <a:r>
              <a:rPr lang="it-IT" sz="2600" dirty="0"/>
              <a:t>+A	0	</a:t>
            </a:r>
            <a:r>
              <a:rPr lang="it-IT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moto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si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ripete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uguale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t</a:t>
            </a:r>
            <a:r>
              <a:rPr lang="en-US" sz="2600" baseline="-25000" dirty="0">
                <a:cs typeface="Arial" charset="0"/>
              </a:rPr>
              <a:t>4</a:t>
            </a:r>
            <a:r>
              <a:rPr lang="en-US" sz="2600" dirty="0">
                <a:cs typeface="Arial" charset="0"/>
              </a:rPr>
              <a:t> = T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;  t</a:t>
            </a:r>
            <a:r>
              <a:rPr lang="en-US" sz="2600" baseline="-25000" dirty="0">
                <a:solidFill>
                  <a:srgbClr val="CC00FF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/2 = T/2 per </a:t>
            </a:r>
            <a:r>
              <a:rPr lang="en-US" sz="2600" dirty="0" err="1">
                <a:solidFill>
                  <a:srgbClr val="CC00FF"/>
                </a:solidFill>
                <a:cs typeface="Arial" charset="0"/>
              </a:rPr>
              <a:t>simmetria</a:t>
            </a:r>
            <a:endParaRPr lang="en-US" sz="2600" dirty="0">
              <a:solidFill>
                <a:srgbClr val="CC00FF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1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/2 = T/4; 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+(t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–t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)/2 = 3T/4 per </a:t>
            </a:r>
            <a:r>
              <a:rPr lang="en-US" sz="2600" dirty="0" err="1">
                <a:solidFill>
                  <a:srgbClr val="008000"/>
                </a:solidFill>
                <a:cs typeface="Arial" charset="0"/>
              </a:rPr>
              <a:t>simmetria</a:t>
            </a:r>
            <a:endParaRPr lang="en-US" sz="2600" dirty="0">
              <a:solidFill>
                <a:srgbClr val="008000"/>
              </a:solidFill>
              <a:cs typeface="Arial" charset="0"/>
            </a:endParaRPr>
          </a:p>
          <a:p>
            <a:r>
              <a:rPr lang="el-GR" sz="2600" dirty="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 =</a:t>
            </a:r>
            <a:r>
              <a:rPr lang="el-GR" sz="2600" dirty="0">
                <a:solidFill>
                  <a:srgbClr val="A50021"/>
                </a:solidFill>
                <a:cs typeface="Arial" charset="0"/>
              </a:rPr>
              <a:t>√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k/m = v</a:t>
            </a:r>
            <a:r>
              <a:rPr lang="it-IT" sz="2600" baseline="-25000" dirty="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/A   →   v</a:t>
            </a:r>
            <a:r>
              <a:rPr lang="it-IT" sz="2600" baseline="-25000" dirty="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 = </a:t>
            </a:r>
            <a:r>
              <a:rPr lang="el-GR" sz="2600" dirty="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A</a:t>
            </a:r>
            <a:endParaRPr lang="el-GR" sz="26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4643438" y="981075"/>
            <a:ext cx="1152525" cy="358775"/>
          </a:xfrm>
          <a:prstGeom prst="leftRightArrow">
            <a:avLst>
              <a:gd name="adj1" fmla="val 50000"/>
              <a:gd name="adj2" fmla="val 64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659563" y="1557338"/>
            <a:ext cx="20701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CC0000"/>
                </a:solidFill>
              </a:rPr>
              <a:t>sposto il sistema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dall’equilibrio e 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lo lascio andare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682625" y="44370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1476375" y="5734050"/>
            <a:ext cx="50323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1E3E-3A7F-40B4-9C52-2C88AB6B936C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Soluzione (senza derivate)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uso la cons. dell’en. meccanica (e m=k/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charset="0"/>
              </a:rPr>
              <a:t>½kx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(x/A)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(v/(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600">
                <a:cs typeface="Arial" charset="0"/>
              </a:rPr>
              <a:t>	→  (x(t)/A)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(v(t)/(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cfr cos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+sin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=1 </a:t>
            </a:r>
            <a:r>
              <a:rPr lang="it-IT">
                <a:solidFill>
                  <a:srgbClr val="FF0066"/>
                </a:solidFill>
                <a:cs typeface="Arial" charset="0"/>
              </a:rPr>
              <a:t>V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se voglio x e v periodiche con periodo T prendo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x(t)/A = cos(2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              v(t)/(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A)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sin(2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che soddisfano x=A per t=0 e v(T/4)= -v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= -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</a:t>
            </a:r>
          </a:p>
          <a:p>
            <a:r>
              <a:rPr lang="it-IT" sz="2600">
                <a:cs typeface="Arial" charset="0"/>
              </a:rPr>
              <a:t>T è un tempo caratteristico del sistema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 = 1/</a:t>
            </a:r>
            <a:r>
              <a:rPr lang="it-IT" sz="26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 = 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m/k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l’unico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dimensionalmente</a:t>
            </a:r>
            <a:r>
              <a:rPr lang="it-IT" sz="2600">
                <a:cs typeface="Arial" charset="0"/>
              </a:rPr>
              <a:t> possibile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[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–1</a:t>
            </a:r>
            <a:r>
              <a:rPr lang="it-IT" sz="2600">
                <a:cs typeface="Arial" charset="0"/>
              </a:rPr>
              <a:t>] = [(m/k)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[(M/(MT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))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[T] 	  </a:t>
            </a:r>
            <a:endParaRPr lang="el-GR" sz="2600">
              <a:cs typeface="Arial" charset="0"/>
            </a:endParaRPr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V="1">
            <a:off x="3132138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V="1">
            <a:off x="5148263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7524750" y="1557338"/>
            <a:ext cx="503238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903663" y="4724400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7996238" y="2312988"/>
            <a:ext cx="119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248-F938-4734-875F-3370E3516F26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(cont.)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256213"/>
          </a:xfrm>
        </p:spPr>
        <p:txBody>
          <a:bodyPr/>
          <a:lstStyle/>
          <a:p>
            <a:r>
              <a:rPr lang="it-IT" sz="2600" dirty="0"/>
              <a:t>tutte le oscillazioni si comporteranno allo stesso modo, cambia solo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(T) a seconda del sistema e cambia lo spostamento dalla </a:t>
            </a:r>
            <a:r>
              <a:rPr lang="it-IT" sz="2600" dirty="0" smtClean="0">
                <a:cs typeface="Arial" charset="0"/>
              </a:rPr>
              <a:t>posiz. </a:t>
            </a:r>
            <a:r>
              <a:rPr lang="it-IT" sz="2600" dirty="0">
                <a:cs typeface="Arial" charset="0"/>
              </a:rPr>
              <a:t>di equilibrio (distanza, angolo, carica)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massa-molla            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k/m     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m/k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pendolo semplice    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g/L      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L/g</a:t>
            </a:r>
            <a:endParaRPr lang="it-IT" sz="2600" dirty="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3300"/>
                </a:solidFill>
                <a:cs typeface="Arial" charset="0"/>
              </a:rPr>
              <a:t>[circuito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LC              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=1/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   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LC]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etc.</a:t>
            </a:r>
          </a:p>
          <a:p>
            <a:r>
              <a:rPr lang="it-IT" sz="2600" dirty="0">
                <a:cs typeface="Arial" charset="0"/>
              </a:rPr>
              <a:t>spostamenti, </a:t>
            </a:r>
            <a:r>
              <a:rPr lang="it-IT" sz="2600" dirty="0" smtClean="0">
                <a:cs typeface="Arial" charset="0"/>
              </a:rPr>
              <a:t>  </a:t>
            </a:r>
            <a:r>
              <a:rPr lang="it-IT" sz="2600" dirty="0" smtClean="0">
                <a:solidFill>
                  <a:schemeClr val="hlink"/>
                </a:solidFill>
                <a:cs typeface="Arial" charset="0"/>
              </a:rPr>
              <a:t>velocità </a:t>
            </a:r>
            <a:r>
              <a:rPr lang="it-IT" sz="2600" dirty="0">
                <a:solidFill>
                  <a:schemeClr val="hlink"/>
                </a:solidFill>
                <a:cs typeface="Arial" charset="0"/>
              </a:rPr>
              <a:t>(lineari, angolari, correnti),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accelerazioni (lineari, angolari, </a:t>
            </a:r>
            <a:r>
              <a:rPr lang="it-IT" sz="2600" dirty="0" smtClean="0">
                <a:solidFill>
                  <a:srgbClr val="FF0066"/>
                </a:solidFill>
                <a:cs typeface="Arial" charset="0"/>
              </a:rPr>
              <a:t>derivata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della corrente)</a:t>
            </a:r>
            <a:r>
              <a:rPr lang="it-IT" sz="2600" dirty="0">
                <a:cs typeface="Arial" charset="0"/>
              </a:rPr>
              <a:t> saranno </a:t>
            </a:r>
            <a:r>
              <a:rPr lang="it-IT" sz="2600" dirty="0" smtClean="0">
                <a:cs typeface="Arial" charset="0"/>
              </a:rPr>
              <a:t>tutti dati </a:t>
            </a:r>
            <a:r>
              <a:rPr lang="it-IT" sz="2600" dirty="0">
                <a:cs typeface="Arial" charset="0"/>
              </a:rPr>
              <a:t>da funzioni sinusoidali (moto armonico semplice di pulsazione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= 2</a:t>
            </a:r>
            <a:r>
              <a:rPr lang="el-GR" sz="2600" dirty="0">
                <a:cs typeface="Arial" charset="0"/>
              </a:rPr>
              <a:t>π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dirty="0">
                <a:cs typeface="Arial" charset="0"/>
                <a:sym typeface="Symbol" pitchFamily="18" charset="2"/>
              </a:rPr>
              <a:t> = 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/T)</a:t>
            </a:r>
            <a:endParaRPr lang="el-GR" sz="2600" dirty="0">
              <a:cs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67625" y="29972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FF0066"/>
                </a:solidFill>
              </a:rPr>
              <a:t>piccole</a:t>
            </a:r>
          </a:p>
          <a:p>
            <a:pPr algn="l"/>
            <a:r>
              <a:rPr lang="it-IT" sz="2000">
                <a:solidFill>
                  <a:srgbClr val="FF0066"/>
                </a:solidFill>
              </a:rPr>
              <a:t>oscillaz.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71200" y="2714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34000" y="2703669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8000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533243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698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570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16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1C0-99C3-46FA-8D97-CF228C9B085A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(cont)</a:t>
            </a:r>
          </a:p>
        </p:txBody>
      </p:sp>
      <p:graphicFrame>
        <p:nvGraphicFramePr>
          <p:cNvPr id="37069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39975" y="1223963"/>
          <a:ext cx="45370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1" name="Chart" r:id="rId3" imgW="4562475" imgH="2466975" progId="Excel.Chart.8">
                  <p:embed/>
                </p:oleObj>
              </mc:Choice>
              <mc:Fallback>
                <p:oleObj name="Chart" r:id="rId3" imgW="4562475" imgH="24669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23963"/>
                        <a:ext cx="45370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2339975" y="3860800"/>
          <a:ext cx="45624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2" name="Chart" r:id="rId5" imgW="4562475" imgH="2466975" progId="Excel.Chart.8">
                  <p:embed/>
                </p:oleObj>
              </mc:Choice>
              <mc:Fallback>
                <p:oleObj name="Chart" r:id="rId5" imgW="4562475" imgH="24669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5624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429375" y="2492375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372225" y="5157788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6588125" y="2439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675438" y="5102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1873250" y="1550988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30400" y="28987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-A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1163" y="4267200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+v</a:t>
            </a:r>
            <a:r>
              <a:rPr lang="it-IT" sz="2000" baseline="-25000"/>
              <a:t>max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712913" y="5564188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-v</a:t>
            </a:r>
            <a:r>
              <a:rPr lang="it-IT" sz="2000" baseline="-25000"/>
              <a:t>max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128713" y="2127250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x(t)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057275" y="4935538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v(t)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9925" y="1749425"/>
            <a:ext cx="172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a(t) = -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x(t)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31867</TotalTime>
  <Words>872</Words>
  <Application>Microsoft Office PowerPoint</Application>
  <PresentationFormat>On-screen Show (4:3)</PresentationFormat>
  <Paragraphs>199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lezioni</vt:lpstr>
      <vt:lpstr>Chart</vt:lpstr>
      <vt:lpstr>PowerPoint Presentation</vt:lpstr>
      <vt:lpstr>PowerPoint Presentation</vt:lpstr>
      <vt:lpstr>Sistema massa-molla</vt:lpstr>
      <vt:lpstr>Energia nel sistemi meccanici</vt:lpstr>
      <vt:lpstr>Oscillazioni armoniche</vt:lpstr>
      <vt:lpstr>Oscillazione (passo passo)</vt:lpstr>
      <vt:lpstr>Soluzione (senza derivate)</vt:lpstr>
      <vt:lpstr>Oscillazioni (cont.)</vt:lpstr>
      <vt:lpstr>Oscillazioni (cont)</vt:lpstr>
      <vt:lpstr>Pendolo semplice</vt:lpstr>
      <vt:lpstr>Angoli piccoli (*)</vt:lpstr>
      <vt:lpstr>Oscillazioni smorzate (*)</vt:lpstr>
      <vt:lpstr>Oscillazioni forzate, risonanza (*)</vt:lpstr>
      <vt:lpstr>Oscillazioni, applicazione (*)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236</cp:revision>
  <dcterms:created xsi:type="dcterms:W3CDTF">2006-02-28T22:04:22Z</dcterms:created>
  <dcterms:modified xsi:type="dcterms:W3CDTF">2016-04-19T16:26:17Z</dcterms:modified>
</cp:coreProperties>
</file>