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0"/>
  </p:notesMasterIdLst>
  <p:sldIdLst>
    <p:sldId id="256" r:id="rId2"/>
    <p:sldId id="440" r:id="rId3"/>
    <p:sldId id="300" r:id="rId4"/>
    <p:sldId id="437" r:id="rId5"/>
    <p:sldId id="439" r:id="rId6"/>
    <p:sldId id="441" r:id="rId7"/>
    <p:sldId id="442" r:id="rId8"/>
    <p:sldId id="443" r:id="rId9"/>
    <p:sldId id="444" r:id="rId10"/>
    <p:sldId id="445" r:id="rId11"/>
    <p:sldId id="535" r:id="rId12"/>
    <p:sldId id="446" r:id="rId13"/>
    <p:sldId id="447" r:id="rId14"/>
    <p:sldId id="458" r:id="rId15"/>
    <p:sldId id="449" r:id="rId16"/>
    <p:sldId id="450" r:id="rId17"/>
    <p:sldId id="451" r:id="rId18"/>
    <p:sldId id="544" r:id="rId19"/>
    <p:sldId id="301" r:id="rId20"/>
    <p:sldId id="452" r:id="rId21"/>
    <p:sldId id="453" r:id="rId22"/>
    <p:sldId id="545" r:id="rId23"/>
    <p:sldId id="454" r:id="rId24"/>
    <p:sldId id="455" r:id="rId25"/>
    <p:sldId id="456" r:id="rId26"/>
    <p:sldId id="546" r:id="rId27"/>
    <p:sldId id="457" r:id="rId28"/>
    <p:sldId id="459" r:id="rId29"/>
    <p:sldId id="461" r:id="rId30"/>
    <p:sldId id="462" r:id="rId31"/>
    <p:sldId id="463" r:id="rId32"/>
    <p:sldId id="464" r:id="rId33"/>
    <p:sldId id="465" r:id="rId34"/>
    <p:sldId id="466" r:id="rId35"/>
    <p:sldId id="467" r:id="rId36"/>
    <p:sldId id="468" r:id="rId37"/>
    <p:sldId id="469" r:id="rId38"/>
    <p:sldId id="498" r:id="rId39"/>
    <p:sldId id="470" r:id="rId40"/>
    <p:sldId id="471" r:id="rId41"/>
    <p:sldId id="472" r:id="rId42"/>
    <p:sldId id="473" r:id="rId43"/>
    <p:sldId id="474" r:id="rId44"/>
    <p:sldId id="543" r:id="rId45"/>
    <p:sldId id="475" r:id="rId46"/>
    <p:sldId id="476" r:id="rId47"/>
    <p:sldId id="477" r:id="rId48"/>
    <p:sldId id="479" r:id="rId49"/>
    <p:sldId id="480" r:id="rId50"/>
    <p:sldId id="500" r:id="rId51"/>
    <p:sldId id="481" r:id="rId52"/>
    <p:sldId id="482" r:id="rId53"/>
    <p:sldId id="483" r:id="rId54"/>
    <p:sldId id="485" r:id="rId55"/>
    <p:sldId id="486" r:id="rId56"/>
    <p:sldId id="501" r:id="rId57"/>
    <p:sldId id="536" r:id="rId58"/>
    <p:sldId id="537" r:id="rId59"/>
    <p:sldId id="538" r:id="rId60"/>
    <p:sldId id="539" r:id="rId61"/>
    <p:sldId id="540" r:id="rId62"/>
    <p:sldId id="541" r:id="rId63"/>
    <p:sldId id="542" r:id="rId64"/>
    <p:sldId id="502" r:id="rId65"/>
    <p:sldId id="503" r:id="rId66"/>
    <p:sldId id="504" r:id="rId67"/>
    <p:sldId id="505" r:id="rId68"/>
    <p:sldId id="506" r:id="rId69"/>
    <p:sldId id="507" r:id="rId70"/>
    <p:sldId id="514" r:id="rId71"/>
    <p:sldId id="508" r:id="rId72"/>
    <p:sldId id="509" r:id="rId73"/>
    <p:sldId id="510" r:id="rId74"/>
    <p:sldId id="511" r:id="rId75"/>
    <p:sldId id="513" r:id="rId76"/>
    <p:sldId id="515" r:id="rId77"/>
    <p:sldId id="516" r:id="rId78"/>
    <p:sldId id="517" r:id="rId79"/>
    <p:sldId id="518" r:id="rId80"/>
    <p:sldId id="519" r:id="rId81"/>
    <p:sldId id="520" r:id="rId82"/>
    <p:sldId id="521" r:id="rId83"/>
    <p:sldId id="522" r:id="rId84"/>
    <p:sldId id="530" r:id="rId85"/>
    <p:sldId id="531" r:id="rId86"/>
    <p:sldId id="532" r:id="rId87"/>
    <p:sldId id="533" r:id="rId88"/>
    <p:sldId id="302" r:id="rId89"/>
    <p:sldId id="305" r:id="rId90"/>
    <p:sldId id="306" r:id="rId91"/>
    <p:sldId id="487" r:id="rId92"/>
    <p:sldId id="488" r:id="rId93"/>
    <p:sldId id="489" r:id="rId94"/>
    <p:sldId id="490" r:id="rId95"/>
    <p:sldId id="491" r:id="rId96"/>
    <p:sldId id="523" r:id="rId97"/>
    <p:sldId id="524" r:id="rId98"/>
    <p:sldId id="525" r:id="rId99"/>
    <p:sldId id="526" r:id="rId100"/>
    <p:sldId id="493" r:id="rId101"/>
    <p:sldId id="494" r:id="rId102"/>
    <p:sldId id="495" r:id="rId103"/>
    <p:sldId id="527" r:id="rId104"/>
    <p:sldId id="496" r:id="rId105"/>
    <p:sldId id="497" r:id="rId106"/>
    <p:sldId id="528" r:id="rId107"/>
    <p:sldId id="529" r:id="rId108"/>
    <p:sldId id="365" r:id="rId109"/>
  </p:sldIdLst>
  <p:sldSz cx="9144000" cy="6858000" type="screen4x3"/>
  <p:notesSz cx="7099300" cy="10234613"/>
  <p:defaultTex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a:srgbClr val="F8F8F8"/>
    <a:srgbClr val="008000"/>
    <a:srgbClr val="FF0000"/>
    <a:srgbClr val="EAEAEA"/>
    <a:srgbClr val="A5002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89" autoAdjust="0"/>
    <p:restoredTop sz="85873" autoAdjust="0"/>
  </p:normalViewPr>
  <p:slideViewPr>
    <p:cSldViewPr>
      <p:cViewPr>
        <p:scale>
          <a:sx n="66" d="100"/>
          <a:sy n="66" d="100"/>
        </p:scale>
        <p:origin x="-7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708"/>
    </p:cViewPr>
  </p:sorterViewPr>
  <p:notesViewPr>
    <p:cSldViewPr>
      <p:cViewPr>
        <p:scale>
          <a:sx n="100" d="100"/>
          <a:sy n="100" d="100"/>
        </p:scale>
        <p:origin x="-1500" y="33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a:defRPr sz="1300"/>
            </a:lvl1pPr>
          </a:lstStyle>
          <a:p>
            <a:endParaRPr lang="en-US"/>
          </a:p>
        </p:txBody>
      </p:sp>
      <p:sp>
        <p:nvSpPr>
          <p:cNvPr id="33795"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p>
        </p:txBody>
      </p:sp>
      <p:sp>
        <p:nvSpPr>
          <p:cNvPr id="3379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8"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a:defRPr sz="1300"/>
            </a:lvl1pPr>
          </a:lstStyle>
          <a:p>
            <a:endParaRPr lang="en-US"/>
          </a:p>
        </p:txBody>
      </p:sp>
      <p:sp>
        <p:nvSpPr>
          <p:cNvPr id="33799"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46A030A6-DD36-46AF-AC0B-8647E82F10C0}" type="slidenum">
              <a:rPr lang="en-US"/>
              <a:pPr/>
              <a:t>‹#›</a:t>
            </a:fld>
            <a:endParaRPr lang="en-US"/>
          </a:p>
        </p:txBody>
      </p:sp>
    </p:spTree>
    <p:extLst>
      <p:ext uri="{BB962C8B-B14F-4D97-AF65-F5344CB8AC3E}">
        <p14:creationId xmlns:p14="http://schemas.microsoft.com/office/powerpoint/2010/main" val="11192810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llectie.boijmans.nl/en/search/?ds=list&amp;creator_id=11592"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collectie.boijmans.nl/en/department/modern-ar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it.wikipedia.org/wiki/Astronomo" TargetMode="External"/><Relationship Id="rId13" Type="http://schemas.openxmlformats.org/officeDocument/2006/relationships/hyperlink" Target="http://it.wikipedia.org/wiki/1613" TargetMode="External"/><Relationship Id="rId18" Type="http://schemas.openxmlformats.org/officeDocument/2006/relationships/hyperlink" Target="http://it.wikipedia.org/wiki/Triangolazione" TargetMode="External"/><Relationship Id="rId26" Type="http://schemas.openxmlformats.org/officeDocument/2006/relationships/hyperlink" Target="http://it.wikipedia.org/wiki/Christiaan_Huygens" TargetMode="External"/><Relationship Id="rId3" Type="http://schemas.openxmlformats.org/officeDocument/2006/relationships/hyperlink" Target="http://it.wikipedia.org/wiki/Leida" TargetMode="External"/><Relationship Id="rId21" Type="http://schemas.openxmlformats.org/officeDocument/2006/relationships/hyperlink" Target="http://it.wikipedia.org/wiki/Bergen_op_Zoom" TargetMode="External"/><Relationship Id="rId7" Type="http://schemas.openxmlformats.org/officeDocument/2006/relationships/hyperlink" Target="http://it.wikipedia.org/wiki/Matematico" TargetMode="External"/><Relationship Id="rId12" Type="http://schemas.openxmlformats.org/officeDocument/2006/relationships/hyperlink" Target="http://it.wikipedia.org/wiki/Legge_di_Snell" TargetMode="External"/><Relationship Id="rId17" Type="http://schemas.openxmlformats.org/officeDocument/2006/relationships/hyperlink" Target="http://it.wikipedia.org/wiki/1615" TargetMode="External"/><Relationship Id="rId25" Type="http://schemas.openxmlformats.org/officeDocument/2006/relationships/hyperlink" Target="http://it.wikipedia.org/wiki/1637" TargetMode="External"/><Relationship Id="rId2" Type="http://schemas.openxmlformats.org/officeDocument/2006/relationships/slide" Target="../slides/slide34.xml"/><Relationship Id="rId16" Type="http://schemas.openxmlformats.org/officeDocument/2006/relationships/hyperlink" Target="http://it.wikipedia.org/w/index.php?title=Universit%C3%A0_di_Leida&amp;action=edit&amp;redlink=1" TargetMode="External"/><Relationship Id="rId20" Type="http://schemas.openxmlformats.org/officeDocument/2006/relationships/hyperlink" Target="http://it.wikipedia.org/wiki/Alkmaar" TargetMode="External"/><Relationship Id="rId1" Type="http://schemas.openxmlformats.org/officeDocument/2006/relationships/notesMaster" Target="../notesMasters/notesMaster1.xml"/><Relationship Id="rId6" Type="http://schemas.openxmlformats.org/officeDocument/2006/relationships/hyperlink" Target="http://it.wikipedia.org/wiki/1626" TargetMode="External"/><Relationship Id="rId11" Type="http://schemas.openxmlformats.org/officeDocument/2006/relationships/hyperlink" Target="http://it.wikipedia.org/wiki/Rifrazione" TargetMode="External"/><Relationship Id="rId24" Type="http://schemas.openxmlformats.org/officeDocument/2006/relationships/hyperlink" Target="http://it.wikipedia.org/wiki/Ren%C3%A9_Descartes" TargetMode="External"/><Relationship Id="rId5" Type="http://schemas.openxmlformats.org/officeDocument/2006/relationships/hyperlink" Target="http://it.wikipedia.org/wiki/30_ottobre" TargetMode="External"/><Relationship Id="rId15" Type="http://schemas.openxmlformats.org/officeDocument/2006/relationships/hyperlink" Target="http://it.wikipedia.org/wiki/Matematica" TargetMode="External"/><Relationship Id="rId23" Type="http://schemas.openxmlformats.org/officeDocument/2006/relationships/hyperlink" Target="http://it.wikipedia.org/wiki/1621" TargetMode="External"/><Relationship Id="rId10" Type="http://schemas.openxmlformats.org/officeDocument/2006/relationships/hyperlink" Target="http://it.wikipedia.org/wiki/Paesi_Bassi" TargetMode="External"/><Relationship Id="rId19" Type="http://schemas.openxmlformats.org/officeDocument/2006/relationships/hyperlink" Target="http://it.wikipedia.org/wiki/1617" TargetMode="External"/><Relationship Id="rId4" Type="http://schemas.openxmlformats.org/officeDocument/2006/relationships/hyperlink" Target="http://it.wikipedia.org/wiki/1580" TargetMode="External"/><Relationship Id="rId9" Type="http://schemas.openxmlformats.org/officeDocument/2006/relationships/hyperlink" Target="http://it.wikipedia.org/wiki/Fisico" TargetMode="External"/><Relationship Id="rId14" Type="http://schemas.openxmlformats.org/officeDocument/2006/relationships/hyperlink" Target="http://it.wikipedia.org/wiki/1546" TargetMode="External"/><Relationship Id="rId22" Type="http://schemas.openxmlformats.org/officeDocument/2006/relationships/hyperlink" Target="http://it.wikipedia.org/wiki/Kilometro" TargetMode="External"/><Relationship Id="rId27" Type="http://schemas.openxmlformats.org/officeDocument/2006/relationships/hyperlink" Target="http://it.wikipedia.org/wiki/170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FAC88-7FA2-4FD1-9F47-CF15F56B894D}" type="slidenum">
              <a:rPr lang="en-US"/>
              <a:pPr/>
              <a:t>1</a:t>
            </a:fld>
            <a:endParaRPr lang="en-US"/>
          </a:p>
        </p:txBody>
      </p:sp>
      <p:sp>
        <p:nvSpPr>
          <p:cNvPr id="52226" name="Rectangle 2"/>
          <p:cNvSpPr>
            <a:spLocks noGrp="1" noRot="1" noChangeAspect="1" noChangeArrowheads="1" noTextEdit="1"/>
          </p:cNvSpPr>
          <p:nvPr>
            <p:ph type="sldImg"/>
          </p:nvPr>
        </p:nvSpPr>
        <p:spPr>
          <a:xfrm>
            <a:off x="992188" y="768350"/>
            <a:ext cx="5114925" cy="3836988"/>
          </a:xfrm>
          <a:ln/>
        </p:spPr>
      </p:sp>
      <p:sp>
        <p:nvSpPr>
          <p:cNvPr id="522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u = </a:t>
            </a:r>
            <a:r>
              <a:rPr lang="en-US" dirty="0" err="1" smtClean="0"/>
              <a:t>fv</a:t>
            </a:r>
            <a:r>
              <a:rPr lang="en-US" dirty="0" smtClean="0"/>
              <a:t>/(v-f)</a:t>
            </a:r>
          </a:p>
          <a:p>
            <a:r>
              <a:rPr lang="en-US" dirty="0" smtClean="0"/>
              <a:t>-v/u = -(v-f)/f = 1 –v/f = 1 +25cm/f</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51</a:t>
            </a:fld>
            <a:endParaRPr lang="en-US"/>
          </a:p>
        </p:txBody>
      </p:sp>
    </p:spTree>
    <p:extLst>
      <p:ext uri="{BB962C8B-B14F-4D97-AF65-F5344CB8AC3E}">
        <p14:creationId xmlns:p14="http://schemas.microsoft.com/office/powerpoint/2010/main" val="123264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L’orecchio</a:t>
            </a:r>
            <a:r>
              <a:rPr lang="en-US" dirty="0" smtClean="0"/>
              <a:t> </a:t>
            </a:r>
            <a:r>
              <a:rPr lang="en-US" dirty="0" err="1" smtClean="0"/>
              <a:t>umano</a:t>
            </a:r>
            <a:r>
              <a:rPr lang="en-US" dirty="0" smtClean="0"/>
              <a:t> divide le </a:t>
            </a:r>
            <a:r>
              <a:rPr lang="en-US" dirty="0" err="1" smtClean="0"/>
              <a:t>onde</a:t>
            </a:r>
            <a:r>
              <a:rPr lang="en-US" dirty="0" smtClean="0"/>
              <a:t> </a:t>
            </a:r>
            <a:r>
              <a:rPr lang="en-US" dirty="0" err="1" smtClean="0"/>
              <a:t>sonore</a:t>
            </a:r>
            <a:r>
              <a:rPr lang="en-US" dirty="0" smtClean="0"/>
              <a:t> </a:t>
            </a:r>
            <a:r>
              <a:rPr lang="en-US" dirty="0" err="1" smtClean="0"/>
              <a:t>incidenti</a:t>
            </a:r>
            <a:r>
              <a:rPr lang="en-US" dirty="0" smtClean="0"/>
              <a:t> </a:t>
            </a:r>
            <a:r>
              <a:rPr lang="en-US" dirty="0" err="1" smtClean="0"/>
              <a:t>nelle</a:t>
            </a:r>
            <a:r>
              <a:rPr lang="en-US" baseline="0" dirty="0" smtClean="0"/>
              <a:t> </a:t>
            </a:r>
            <a:r>
              <a:rPr lang="en-US" baseline="0" dirty="0" err="1" smtClean="0"/>
              <a:t>loro</a:t>
            </a:r>
            <a:r>
              <a:rPr lang="en-US" baseline="0" dirty="0" smtClean="0"/>
              <a:t> </a:t>
            </a:r>
            <a:r>
              <a:rPr lang="en-US" baseline="0" dirty="0" err="1" smtClean="0"/>
              <a:t>componenti</a:t>
            </a:r>
            <a:r>
              <a:rPr lang="en-US" baseline="0" dirty="0" smtClean="0"/>
              <a:t> di </a:t>
            </a:r>
            <a:r>
              <a:rPr lang="en-US" baseline="0" dirty="0" err="1" smtClean="0"/>
              <a:t>frequenza</a:t>
            </a:r>
            <a:r>
              <a:rPr lang="en-US" baseline="0" dirty="0" smtClean="0"/>
              <a:t> </a:t>
            </a:r>
            <a:r>
              <a:rPr lang="en-US" baseline="0" dirty="0" err="1" smtClean="0"/>
              <a:t>diversa</a:t>
            </a:r>
            <a:r>
              <a:rPr lang="en-US" baseline="0" dirty="0" smtClean="0"/>
              <a:t> </a:t>
            </a:r>
            <a:r>
              <a:rPr lang="en-US" baseline="0" dirty="0" err="1" smtClean="0"/>
              <a:t>attraverso</a:t>
            </a:r>
            <a:r>
              <a:rPr lang="en-US" baseline="0" dirty="0" smtClean="0"/>
              <a:t> </a:t>
            </a:r>
            <a:r>
              <a:rPr lang="en-US" baseline="0" dirty="0" err="1" smtClean="0"/>
              <a:t>metodi</a:t>
            </a:r>
            <a:r>
              <a:rPr lang="en-US" baseline="0" dirty="0" smtClean="0"/>
              <a:t> </a:t>
            </a:r>
            <a:r>
              <a:rPr lang="en-US" baseline="0" dirty="0" err="1" smtClean="0"/>
              <a:t>meccanici</a:t>
            </a:r>
            <a:r>
              <a:rPr lang="en-US" baseline="0" dirty="0" smtClean="0"/>
              <a:t> </a:t>
            </a:r>
            <a:r>
              <a:rPr lang="en-US" baseline="0" dirty="0" err="1" smtClean="0"/>
              <a:t>sfruttando</a:t>
            </a:r>
            <a:r>
              <a:rPr lang="en-US" baseline="0" dirty="0" smtClean="0"/>
              <a:t> </a:t>
            </a:r>
            <a:r>
              <a:rPr lang="en-US" baseline="0" dirty="0" err="1" smtClean="0"/>
              <a:t>risonanze</a:t>
            </a:r>
            <a:r>
              <a:rPr lang="en-US" baseline="0" dirty="0" smtClean="0"/>
              <a:t> </a:t>
            </a:r>
            <a:r>
              <a:rPr lang="en-US" baseline="0" dirty="0" err="1" smtClean="0"/>
              <a:t>naturali</a:t>
            </a:r>
            <a:r>
              <a:rPr lang="en-US" baseline="0" dirty="0" smtClean="0"/>
              <a:t>. In </a:t>
            </a:r>
            <a:r>
              <a:rPr lang="en-US" baseline="0" dirty="0" err="1" smtClean="0"/>
              <a:t>particolare</a:t>
            </a:r>
            <a:r>
              <a:rPr lang="en-US" baseline="0" dirty="0" smtClean="0"/>
              <a:t> </a:t>
            </a:r>
            <a:r>
              <a:rPr lang="en-US" baseline="0" dirty="0" err="1" smtClean="0"/>
              <a:t>differenti</a:t>
            </a:r>
            <a:r>
              <a:rPr lang="en-US" baseline="0" dirty="0" smtClean="0"/>
              <a:t> </a:t>
            </a:r>
            <a:r>
              <a:rPr lang="en-US" baseline="0" dirty="0" err="1" smtClean="0"/>
              <a:t>terminazioni</a:t>
            </a:r>
            <a:r>
              <a:rPr lang="en-US" baseline="0" dirty="0" smtClean="0"/>
              <a:t> </a:t>
            </a:r>
            <a:r>
              <a:rPr lang="en-US" baseline="0" dirty="0" err="1" smtClean="0"/>
              <a:t>nervose</a:t>
            </a:r>
            <a:r>
              <a:rPr lang="en-US" baseline="0" dirty="0" smtClean="0"/>
              <a:t> </a:t>
            </a:r>
            <a:r>
              <a:rPr lang="en-US" baseline="0" dirty="0" err="1" smtClean="0"/>
              <a:t>nei</a:t>
            </a:r>
            <a:r>
              <a:rPr lang="en-US" baseline="0" dirty="0" smtClean="0"/>
              <a:t> </a:t>
            </a:r>
            <a:r>
              <a:rPr lang="en-US" baseline="0" dirty="0" err="1" smtClean="0"/>
              <a:t>nostri</a:t>
            </a:r>
            <a:r>
              <a:rPr lang="en-US" baseline="0" dirty="0" smtClean="0"/>
              <a:t> </a:t>
            </a:r>
            <a:r>
              <a:rPr lang="en-US" baseline="0" dirty="0" err="1" smtClean="0"/>
              <a:t>orecchi</a:t>
            </a:r>
            <a:r>
              <a:rPr lang="en-US" baseline="0" dirty="0" smtClean="0"/>
              <a:t> </a:t>
            </a:r>
            <a:r>
              <a:rPr lang="en-US" baseline="0" dirty="0" err="1" smtClean="0"/>
              <a:t>sono</a:t>
            </a:r>
            <a:r>
              <a:rPr lang="en-US" baseline="0" dirty="0" smtClean="0"/>
              <a:t> </a:t>
            </a:r>
            <a:r>
              <a:rPr lang="en-US" baseline="0" dirty="0" err="1" smtClean="0"/>
              <a:t>sensibili</a:t>
            </a:r>
            <a:r>
              <a:rPr lang="en-US" baseline="0" dirty="0" smtClean="0"/>
              <a:t> a </a:t>
            </a:r>
            <a:r>
              <a:rPr lang="en-US" baseline="0" dirty="0" err="1" smtClean="0"/>
              <a:t>frequenze</a:t>
            </a:r>
            <a:r>
              <a:rPr lang="en-US" baseline="0" dirty="0" smtClean="0"/>
              <a:t> </a:t>
            </a:r>
            <a:r>
              <a:rPr lang="en-US" baseline="0" dirty="0" err="1" smtClean="0"/>
              <a:t>differenti</a:t>
            </a:r>
            <a:r>
              <a:rPr lang="en-US" baseline="0" dirty="0" smtClean="0"/>
              <a:t>. Ma e` </a:t>
            </a:r>
            <a:r>
              <a:rPr lang="en-US" baseline="0" dirty="0" err="1" smtClean="0"/>
              <a:t>anche</a:t>
            </a:r>
            <a:r>
              <a:rPr lang="en-US" baseline="0" dirty="0" smtClean="0"/>
              <a:t> </a:t>
            </a:r>
            <a:r>
              <a:rPr lang="en-US" baseline="0" dirty="0" err="1" smtClean="0"/>
              <a:t>possibile</a:t>
            </a:r>
            <a:r>
              <a:rPr lang="en-US" baseline="0" dirty="0" smtClean="0"/>
              <a:t> </a:t>
            </a:r>
            <a:r>
              <a:rPr lang="en-US" baseline="0" dirty="0" err="1" smtClean="0"/>
              <a:t>analizzare</a:t>
            </a:r>
            <a:r>
              <a:rPr lang="en-US" baseline="0" dirty="0" smtClean="0"/>
              <a:t> un </a:t>
            </a:r>
            <a:r>
              <a:rPr lang="en-US" baseline="0" dirty="0" err="1" smtClean="0"/>
              <a:t>suono</a:t>
            </a:r>
            <a:r>
              <a:rPr lang="en-US" baseline="0" dirty="0" smtClean="0"/>
              <a:t> </a:t>
            </a:r>
            <a:r>
              <a:rPr lang="en-US" baseline="0" dirty="0" err="1" smtClean="0"/>
              <a:t>matematicamente</a:t>
            </a:r>
            <a:r>
              <a:rPr lang="en-US" baseline="0" dirty="0" smtClean="0"/>
              <a:t> per </a:t>
            </a:r>
            <a:r>
              <a:rPr lang="en-US" baseline="0" dirty="0" err="1" smtClean="0"/>
              <a:t>determinare</a:t>
            </a:r>
            <a:r>
              <a:rPr lang="en-US" baseline="0" dirty="0" smtClean="0"/>
              <a:t> le sue </a:t>
            </a:r>
            <a:r>
              <a:rPr lang="en-US" baseline="0" dirty="0" err="1" smtClean="0"/>
              <a:t>frequenze</a:t>
            </a:r>
            <a:r>
              <a:rPr lang="en-US" baseline="0" dirty="0" smtClean="0"/>
              <a:t> </a:t>
            </a:r>
            <a:r>
              <a:rPr lang="en-US" baseline="0" dirty="0" err="1" smtClean="0"/>
              <a:t>componenti</a:t>
            </a:r>
            <a:r>
              <a:rPr lang="en-US" baseline="0" dirty="0" smtClean="0"/>
              <a:t>. </a:t>
            </a:r>
            <a:r>
              <a:rPr lang="en-US" baseline="0" dirty="0" err="1" smtClean="0"/>
              <a:t>Questo</a:t>
            </a:r>
            <a:r>
              <a:rPr lang="en-US" baseline="0" dirty="0" smtClean="0"/>
              <a:t> </a:t>
            </a:r>
            <a:r>
              <a:rPr lang="en-US" baseline="0" dirty="0" err="1" smtClean="0"/>
              <a:t>puo</a:t>
            </a:r>
            <a:r>
              <a:rPr lang="en-US" baseline="0" dirty="0" smtClean="0"/>
              <a:t>` </a:t>
            </a:r>
            <a:r>
              <a:rPr lang="en-US" baseline="0" dirty="0" err="1" smtClean="0"/>
              <a:t>essere</a:t>
            </a:r>
            <a:r>
              <a:rPr lang="en-US" baseline="0" dirty="0" smtClean="0"/>
              <a:t> </a:t>
            </a:r>
            <a:r>
              <a:rPr lang="en-US" baseline="0" dirty="0" err="1" smtClean="0"/>
              <a:t>fatto</a:t>
            </a:r>
            <a:r>
              <a:rPr lang="en-US" baseline="0" dirty="0" smtClean="0"/>
              <a:t> grazie ad un </a:t>
            </a:r>
            <a:r>
              <a:rPr lang="en-US" baseline="0" dirty="0" err="1" smtClean="0"/>
              <a:t>metodo</a:t>
            </a:r>
            <a:r>
              <a:rPr lang="en-US" baseline="0" dirty="0" smtClean="0"/>
              <a:t>, </a:t>
            </a:r>
            <a:r>
              <a:rPr lang="en-US" baseline="0" dirty="0" err="1" smtClean="0"/>
              <a:t>inventato</a:t>
            </a:r>
            <a:r>
              <a:rPr lang="en-US" baseline="0" dirty="0" smtClean="0"/>
              <a:t> da un </a:t>
            </a:r>
            <a:r>
              <a:rPr lang="en-US" baseline="0" dirty="0" err="1" smtClean="0"/>
              <a:t>matematico</a:t>
            </a:r>
            <a:r>
              <a:rPr lang="en-US" baseline="0" dirty="0" smtClean="0"/>
              <a:t> </a:t>
            </a:r>
            <a:r>
              <a:rPr lang="en-US" baseline="0" dirty="0" err="1" smtClean="0"/>
              <a:t>francese</a:t>
            </a:r>
            <a:r>
              <a:rPr lang="en-US" baseline="0" dirty="0" smtClean="0"/>
              <a:t> del 18esimo </a:t>
            </a:r>
            <a:r>
              <a:rPr lang="en-US" baseline="0" dirty="0" err="1" smtClean="0"/>
              <a:t>secolo</a:t>
            </a:r>
            <a:r>
              <a:rPr lang="en-US" baseline="0" dirty="0" smtClean="0"/>
              <a:t> </a:t>
            </a:r>
            <a:r>
              <a:rPr lang="en-US" baseline="0" dirty="0" err="1" smtClean="0"/>
              <a:t>chiamato</a:t>
            </a:r>
            <a:r>
              <a:rPr lang="en-US" baseline="0" dirty="0" smtClean="0"/>
              <a:t> Jean-Baptiste Joseph Fourier (21 </a:t>
            </a:r>
            <a:r>
              <a:rPr lang="en-US" baseline="0" dirty="0" err="1" smtClean="0"/>
              <a:t>Marzo</a:t>
            </a:r>
            <a:r>
              <a:rPr lang="en-US" baseline="0" dirty="0" smtClean="0"/>
              <a:t> 1768 - .. … 1830), </a:t>
            </a:r>
            <a:r>
              <a:rPr lang="en-US" baseline="0" dirty="0" err="1" smtClean="0"/>
              <a:t>noto</a:t>
            </a:r>
            <a:r>
              <a:rPr lang="en-US" baseline="0" dirty="0" smtClean="0"/>
              <a:t> come </a:t>
            </a:r>
            <a:r>
              <a:rPr lang="en-US" baseline="0" dirty="0" err="1" smtClean="0"/>
              <a:t>trasformata</a:t>
            </a:r>
            <a:r>
              <a:rPr lang="en-US" baseline="0" dirty="0" smtClean="0"/>
              <a:t> di Fourier.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60</a:t>
            </a:fld>
            <a:endParaRPr lang="en-US"/>
          </a:p>
        </p:txBody>
      </p:sp>
    </p:spTree>
    <p:extLst>
      <p:ext uri="{BB962C8B-B14F-4D97-AF65-F5344CB8AC3E}">
        <p14:creationId xmlns:p14="http://schemas.microsoft.com/office/powerpoint/2010/main" val="225555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081B1-FA84-4B71-B1FE-CF349B5B30B8}" type="slidenum">
              <a:rPr lang="en-US"/>
              <a:pPr/>
              <a:t>63</a:t>
            </a:fld>
            <a:endParaRPr lang="en-US"/>
          </a:p>
        </p:txBody>
      </p:sp>
      <p:sp>
        <p:nvSpPr>
          <p:cNvPr id="384002" name="Rectangle 2"/>
          <p:cNvSpPr>
            <a:spLocks noGrp="1" noRot="1" noChangeAspect="1" noChangeArrowheads="1" noTextEdit="1"/>
          </p:cNvSpPr>
          <p:nvPr>
            <p:ph type="sldImg"/>
          </p:nvPr>
        </p:nvSpPr>
        <p:spPr>
          <a:xfrm>
            <a:off x="992188" y="768350"/>
            <a:ext cx="5114925" cy="3836988"/>
          </a:xfrm>
          <a:ln/>
        </p:spPr>
      </p:sp>
      <p:sp>
        <p:nvSpPr>
          <p:cNvPr id="384003" name="Rectangle 3"/>
          <p:cNvSpPr>
            <a:spLocks noGrp="1" noChangeArrowheads="1"/>
          </p:cNvSpPr>
          <p:nvPr>
            <p:ph type="body" idx="1"/>
          </p:nvPr>
        </p:nvSpPr>
        <p:spPr/>
        <p:txBody>
          <a:bodyPr/>
          <a:lstStyle/>
          <a:p>
            <a:r>
              <a:rPr lang="it-IT"/>
              <a:t>sin2</a:t>
            </a:r>
            <a:r>
              <a:rPr lang="el-GR">
                <a:cs typeface="Arial" pitchFamily="34" charset="0"/>
              </a:rPr>
              <a:t>π</a:t>
            </a:r>
            <a:r>
              <a:rPr lang="it-IT">
                <a:cs typeface="Arial" pitchFamily="34" charset="0"/>
              </a:rPr>
              <a:t>/</a:t>
            </a:r>
            <a:r>
              <a:rPr lang="el-GR">
                <a:cs typeface="Arial" pitchFamily="34" charset="0"/>
              </a:rPr>
              <a:t>λ</a:t>
            </a:r>
            <a:r>
              <a:rPr lang="it-IT">
                <a:cs typeface="Arial" pitchFamily="34" charset="0"/>
              </a:rPr>
              <a:t>(vt – x)</a:t>
            </a:r>
            <a:endParaRPr lang="el-GR">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L’orecchio</a:t>
            </a:r>
            <a:r>
              <a:rPr lang="en-US" dirty="0" smtClean="0"/>
              <a:t> </a:t>
            </a:r>
            <a:r>
              <a:rPr lang="en-US" dirty="0" err="1" smtClean="0"/>
              <a:t>umano</a:t>
            </a:r>
            <a:r>
              <a:rPr lang="en-US" dirty="0" smtClean="0"/>
              <a:t> divide le </a:t>
            </a:r>
            <a:r>
              <a:rPr lang="en-US" dirty="0" err="1" smtClean="0"/>
              <a:t>onde</a:t>
            </a:r>
            <a:r>
              <a:rPr lang="en-US" dirty="0" smtClean="0"/>
              <a:t> </a:t>
            </a:r>
            <a:r>
              <a:rPr lang="en-US" dirty="0" err="1" smtClean="0"/>
              <a:t>sonore</a:t>
            </a:r>
            <a:r>
              <a:rPr lang="en-US" dirty="0" smtClean="0"/>
              <a:t> </a:t>
            </a:r>
            <a:r>
              <a:rPr lang="en-US" dirty="0" err="1" smtClean="0"/>
              <a:t>incidenti</a:t>
            </a:r>
            <a:r>
              <a:rPr lang="en-US" dirty="0" smtClean="0"/>
              <a:t> </a:t>
            </a:r>
            <a:r>
              <a:rPr lang="en-US" dirty="0" err="1" smtClean="0"/>
              <a:t>nelle</a:t>
            </a:r>
            <a:r>
              <a:rPr lang="en-US" baseline="0" dirty="0" smtClean="0"/>
              <a:t> </a:t>
            </a:r>
            <a:r>
              <a:rPr lang="en-US" baseline="0" dirty="0" err="1" smtClean="0"/>
              <a:t>loro</a:t>
            </a:r>
            <a:r>
              <a:rPr lang="en-US" baseline="0" dirty="0" smtClean="0"/>
              <a:t> </a:t>
            </a:r>
            <a:r>
              <a:rPr lang="en-US" baseline="0" dirty="0" err="1" smtClean="0"/>
              <a:t>componenti</a:t>
            </a:r>
            <a:r>
              <a:rPr lang="en-US" baseline="0" dirty="0" smtClean="0"/>
              <a:t> di </a:t>
            </a:r>
            <a:r>
              <a:rPr lang="en-US" baseline="0" dirty="0" err="1" smtClean="0"/>
              <a:t>frequenza</a:t>
            </a:r>
            <a:r>
              <a:rPr lang="en-US" baseline="0" dirty="0" smtClean="0"/>
              <a:t> </a:t>
            </a:r>
            <a:r>
              <a:rPr lang="en-US" baseline="0" dirty="0" err="1" smtClean="0"/>
              <a:t>diversa</a:t>
            </a:r>
            <a:r>
              <a:rPr lang="en-US" baseline="0" dirty="0" smtClean="0"/>
              <a:t> </a:t>
            </a:r>
            <a:r>
              <a:rPr lang="en-US" baseline="0" dirty="0" err="1" smtClean="0"/>
              <a:t>attraverso</a:t>
            </a:r>
            <a:r>
              <a:rPr lang="en-US" baseline="0" dirty="0" smtClean="0"/>
              <a:t> </a:t>
            </a:r>
            <a:r>
              <a:rPr lang="en-US" baseline="0" dirty="0" err="1" smtClean="0"/>
              <a:t>metodi</a:t>
            </a:r>
            <a:r>
              <a:rPr lang="en-US" baseline="0" dirty="0" smtClean="0"/>
              <a:t> </a:t>
            </a:r>
            <a:r>
              <a:rPr lang="en-US" baseline="0" dirty="0" err="1" smtClean="0"/>
              <a:t>meccanici</a:t>
            </a:r>
            <a:r>
              <a:rPr lang="en-US" baseline="0" dirty="0" smtClean="0"/>
              <a:t> </a:t>
            </a:r>
            <a:r>
              <a:rPr lang="en-US" baseline="0" dirty="0" err="1" smtClean="0"/>
              <a:t>sfruttando</a:t>
            </a:r>
            <a:r>
              <a:rPr lang="en-US" baseline="0" dirty="0" smtClean="0"/>
              <a:t> </a:t>
            </a:r>
            <a:r>
              <a:rPr lang="en-US" baseline="0" dirty="0" err="1" smtClean="0"/>
              <a:t>risonanze</a:t>
            </a:r>
            <a:r>
              <a:rPr lang="en-US" baseline="0" dirty="0" smtClean="0"/>
              <a:t> </a:t>
            </a:r>
            <a:r>
              <a:rPr lang="en-US" baseline="0" dirty="0" err="1" smtClean="0"/>
              <a:t>naturali</a:t>
            </a:r>
            <a:r>
              <a:rPr lang="en-US" baseline="0" dirty="0" smtClean="0"/>
              <a:t>. In </a:t>
            </a:r>
            <a:r>
              <a:rPr lang="en-US" baseline="0" dirty="0" err="1" smtClean="0"/>
              <a:t>particolare</a:t>
            </a:r>
            <a:r>
              <a:rPr lang="en-US" baseline="0" dirty="0" smtClean="0"/>
              <a:t> </a:t>
            </a:r>
            <a:r>
              <a:rPr lang="en-US" baseline="0" dirty="0" err="1" smtClean="0"/>
              <a:t>differenti</a:t>
            </a:r>
            <a:r>
              <a:rPr lang="en-US" baseline="0" dirty="0" smtClean="0"/>
              <a:t> </a:t>
            </a:r>
            <a:r>
              <a:rPr lang="en-US" baseline="0" dirty="0" err="1" smtClean="0"/>
              <a:t>terminazioni</a:t>
            </a:r>
            <a:r>
              <a:rPr lang="en-US" baseline="0" dirty="0" smtClean="0"/>
              <a:t> </a:t>
            </a:r>
            <a:r>
              <a:rPr lang="en-US" baseline="0" dirty="0" err="1" smtClean="0"/>
              <a:t>nervose</a:t>
            </a:r>
            <a:r>
              <a:rPr lang="en-US" baseline="0" dirty="0" smtClean="0"/>
              <a:t> </a:t>
            </a:r>
            <a:r>
              <a:rPr lang="en-US" baseline="0" dirty="0" err="1" smtClean="0"/>
              <a:t>nei</a:t>
            </a:r>
            <a:r>
              <a:rPr lang="en-US" baseline="0" dirty="0" smtClean="0"/>
              <a:t> </a:t>
            </a:r>
            <a:r>
              <a:rPr lang="en-US" baseline="0" dirty="0" err="1" smtClean="0"/>
              <a:t>nostri</a:t>
            </a:r>
            <a:r>
              <a:rPr lang="en-US" baseline="0" dirty="0" smtClean="0"/>
              <a:t> </a:t>
            </a:r>
            <a:r>
              <a:rPr lang="en-US" baseline="0" dirty="0" err="1" smtClean="0"/>
              <a:t>orecchi</a:t>
            </a:r>
            <a:r>
              <a:rPr lang="en-US" baseline="0" dirty="0" smtClean="0"/>
              <a:t> </a:t>
            </a:r>
            <a:r>
              <a:rPr lang="en-US" baseline="0" dirty="0" err="1" smtClean="0"/>
              <a:t>sono</a:t>
            </a:r>
            <a:r>
              <a:rPr lang="en-US" baseline="0" dirty="0" smtClean="0"/>
              <a:t> </a:t>
            </a:r>
            <a:r>
              <a:rPr lang="en-US" baseline="0" dirty="0" err="1" smtClean="0"/>
              <a:t>sensibili</a:t>
            </a:r>
            <a:r>
              <a:rPr lang="en-US" baseline="0" dirty="0" smtClean="0"/>
              <a:t> a </a:t>
            </a:r>
            <a:r>
              <a:rPr lang="en-US" baseline="0" dirty="0" err="1" smtClean="0"/>
              <a:t>frequenze</a:t>
            </a:r>
            <a:r>
              <a:rPr lang="en-US" baseline="0" dirty="0" smtClean="0"/>
              <a:t> </a:t>
            </a:r>
            <a:r>
              <a:rPr lang="en-US" baseline="0" dirty="0" err="1" smtClean="0"/>
              <a:t>differenti</a:t>
            </a:r>
            <a:r>
              <a:rPr lang="en-US" baseline="0" dirty="0" smtClean="0"/>
              <a:t>. Ma e` </a:t>
            </a:r>
            <a:r>
              <a:rPr lang="en-US" baseline="0" dirty="0" err="1" smtClean="0"/>
              <a:t>anche</a:t>
            </a:r>
            <a:r>
              <a:rPr lang="en-US" baseline="0" dirty="0" smtClean="0"/>
              <a:t> </a:t>
            </a:r>
            <a:r>
              <a:rPr lang="en-US" baseline="0" dirty="0" err="1" smtClean="0"/>
              <a:t>possibile</a:t>
            </a:r>
            <a:r>
              <a:rPr lang="en-US" baseline="0" dirty="0" smtClean="0"/>
              <a:t> </a:t>
            </a:r>
            <a:r>
              <a:rPr lang="en-US" baseline="0" dirty="0" err="1" smtClean="0"/>
              <a:t>analizzare</a:t>
            </a:r>
            <a:r>
              <a:rPr lang="en-US" baseline="0" dirty="0" smtClean="0"/>
              <a:t> un </a:t>
            </a:r>
            <a:r>
              <a:rPr lang="en-US" baseline="0" dirty="0" err="1" smtClean="0"/>
              <a:t>suono</a:t>
            </a:r>
            <a:r>
              <a:rPr lang="en-US" baseline="0" dirty="0" smtClean="0"/>
              <a:t> </a:t>
            </a:r>
            <a:r>
              <a:rPr lang="en-US" baseline="0" dirty="0" err="1" smtClean="0"/>
              <a:t>matematicamente</a:t>
            </a:r>
            <a:r>
              <a:rPr lang="en-US" baseline="0" dirty="0" smtClean="0"/>
              <a:t> per </a:t>
            </a:r>
            <a:r>
              <a:rPr lang="en-US" baseline="0" dirty="0" err="1" smtClean="0"/>
              <a:t>determinare</a:t>
            </a:r>
            <a:r>
              <a:rPr lang="en-US" baseline="0" dirty="0" smtClean="0"/>
              <a:t> le sue </a:t>
            </a:r>
            <a:r>
              <a:rPr lang="en-US" baseline="0" dirty="0" err="1" smtClean="0"/>
              <a:t>frequenze</a:t>
            </a:r>
            <a:r>
              <a:rPr lang="en-US" baseline="0" dirty="0" smtClean="0"/>
              <a:t> </a:t>
            </a:r>
            <a:r>
              <a:rPr lang="en-US" baseline="0" dirty="0" err="1" smtClean="0"/>
              <a:t>componenti</a:t>
            </a:r>
            <a:r>
              <a:rPr lang="en-US" baseline="0" dirty="0" smtClean="0"/>
              <a:t>. </a:t>
            </a:r>
            <a:r>
              <a:rPr lang="en-US" baseline="0" dirty="0" err="1" smtClean="0"/>
              <a:t>Questo</a:t>
            </a:r>
            <a:r>
              <a:rPr lang="en-US" baseline="0" dirty="0" smtClean="0"/>
              <a:t> </a:t>
            </a:r>
            <a:r>
              <a:rPr lang="en-US" baseline="0" dirty="0" err="1" smtClean="0"/>
              <a:t>puo</a:t>
            </a:r>
            <a:r>
              <a:rPr lang="en-US" baseline="0" dirty="0" smtClean="0"/>
              <a:t>` </a:t>
            </a:r>
            <a:r>
              <a:rPr lang="en-US" baseline="0" dirty="0" err="1" smtClean="0"/>
              <a:t>essere</a:t>
            </a:r>
            <a:r>
              <a:rPr lang="en-US" baseline="0" dirty="0" smtClean="0"/>
              <a:t> </a:t>
            </a:r>
            <a:r>
              <a:rPr lang="en-US" baseline="0" dirty="0" err="1" smtClean="0"/>
              <a:t>fatto</a:t>
            </a:r>
            <a:r>
              <a:rPr lang="en-US" baseline="0" dirty="0" smtClean="0"/>
              <a:t> grazie ad un </a:t>
            </a:r>
            <a:r>
              <a:rPr lang="en-US" baseline="0" dirty="0" err="1" smtClean="0"/>
              <a:t>metodo</a:t>
            </a:r>
            <a:r>
              <a:rPr lang="en-US" baseline="0" dirty="0" smtClean="0"/>
              <a:t>, </a:t>
            </a:r>
            <a:r>
              <a:rPr lang="en-US" baseline="0" dirty="0" err="1" smtClean="0"/>
              <a:t>inventato</a:t>
            </a:r>
            <a:r>
              <a:rPr lang="en-US" baseline="0" dirty="0" smtClean="0"/>
              <a:t> da un </a:t>
            </a:r>
            <a:r>
              <a:rPr lang="en-US" baseline="0" dirty="0" err="1" smtClean="0"/>
              <a:t>matematico</a:t>
            </a:r>
            <a:r>
              <a:rPr lang="en-US" baseline="0" dirty="0" smtClean="0"/>
              <a:t> </a:t>
            </a:r>
            <a:r>
              <a:rPr lang="en-US" baseline="0" dirty="0" err="1" smtClean="0"/>
              <a:t>francese</a:t>
            </a:r>
            <a:r>
              <a:rPr lang="en-US" baseline="0" dirty="0" smtClean="0"/>
              <a:t> del 18esimo </a:t>
            </a:r>
            <a:r>
              <a:rPr lang="en-US" baseline="0" dirty="0" err="1" smtClean="0"/>
              <a:t>secolo</a:t>
            </a:r>
            <a:r>
              <a:rPr lang="en-US" baseline="0" dirty="0" smtClean="0"/>
              <a:t> </a:t>
            </a:r>
            <a:r>
              <a:rPr lang="en-US" baseline="0" dirty="0" err="1" smtClean="0"/>
              <a:t>chiamato</a:t>
            </a:r>
            <a:r>
              <a:rPr lang="en-US" baseline="0" dirty="0" smtClean="0"/>
              <a:t> Jean-Baptiste Joseph Fourier (21 </a:t>
            </a:r>
            <a:r>
              <a:rPr lang="en-US" baseline="0" dirty="0" err="1" smtClean="0"/>
              <a:t>Marzo</a:t>
            </a:r>
            <a:r>
              <a:rPr lang="en-US" baseline="0" dirty="0" smtClean="0"/>
              <a:t> 1768 - .. … 1830), </a:t>
            </a:r>
            <a:r>
              <a:rPr lang="en-US" baseline="0" dirty="0" err="1" smtClean="0"/>
              <a:t>noto</a:t>
            </a:r>
            <a:r>
              <a:rPr lang="en-US" baseline="0" dirty="0" smtClean="0"/>
              <a:t> come </a:t>
            </a:r>
            <a:r>
              <a:rPr lang="en-US" baseline="0" dirty="0" err="1" smtClean="0"/>
              <a:t>trasformata</a:t>
            </a:r>
            <a:r>
              <a:rPr lang="en-US" baseline="0" dirty="0" smtClean="0"/>
              <a:t> di Fourier.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79</a:t>
            </a:fld>
            <a:endParaRPr lang="en-US"/>
          </a:p>
        </p:txBody>
      </p:sp>
    </p:spTree>
    <p:extLst>
      <p:ext uri="{BB962C8B-B14F-4D97-AF65-F5344CB8AC3E}">
        <p14:creationId xmlns:p14="http://schemas.microsoft.com/office/powerpoint/2010/main" val="3926471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[M2L2T-4/(ML-3)(LT-1)] = [MT-3] = [E/(TA)]</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81</a:t>
            </a:fld>
            <a:endParaRPr lang="en-US"/>
          </a:p>
        </p:txBody>
      </p:sp>
    </p:spTree>
    <p:extLst>
      <p:ext uri="{BB962C8B-B14F-4D97-AF65-F5344CB8AC3E}">
        <p14:creationId xmlns:p14="http://schemas.microsoft.com/office/powerpoint/2010/main" val="268739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L’orecchio</a:t>
            </a:r>
            <a:r>
              <a:rPr lang="en-US" dirty="0" smtClean="0"/>
              <a:t> </a:t>
            </a:r>
            <a:r>
              <a:rPr lang="en-US" dirty="0" err="1" smtClean="0"/>
              <a:t>umano</a:t>
            </a:r>
            <a:r>
              <a:rPr lang="en-US" dirty="0" smtClean="0"/>
              <a:t> divide le </a:t>
            </a:r>
            <a:r>
              <a:rPr lang="en-US" dirty="0" err="1" smtClean="0"/>
              <a:t>onde</a:t>
            </a:r>
            <a:r>
              <a:rPr lang="en-US" dirty="0" smtClean="0"/>
              <a:t> </a:t>
            </a:r>
            <a:r>
              <a:rPr lang="en-US" dirty="0" err="1" smtClean="0"/>
              <a:t>sonore</a:t>
            </a:r>
            <a:r>
              <a:rPr lang="en-US" dirty="0" smtClean="0"/>
              <a:t> </a:t>
            </a:r>
            <a:r>
              <a:rPr lang="en-US" dirty="0" err="1" smtClean="0"/>
              <a:t>incidenti</a:t>
            </a:r>
            <a:r>
              <a:rPr lang="en-US" dirty="0" smtClean="0"/>
              <a:t> </a:t>
            </a:r>
            <a:r>
              <a:rPr lang="en-US" dirty="0" err="1" smtClean="0"/>
              <a:t>nelle</a:t>
            </a:r>
            <a:r>
              <a:rPr lang="en-US" baseline="0" dirty="0" smtClean="0"/>
              <a:t> </a:t>
            </a:r>
            <a:r>
              <a:rPr lang="en-US" baseline="0" dirty="0" err="1" smtClean="0"/>
              <a:t>loro</a:t>
            </a:r>
            <a:r>
              <a:rPr lang="en-US" baseline="0" dirty="0" smtClean="0"/>
              <a:t> </a:t>
            </a:r>
            <a:r>
              <a:rPr lang="en-US" baseline="0" dirty="0" err="1" smtClean="0"/>
              <a:t>componenti</a:t>
            </a:r>
            <a:r>
              <a:rPr lang="en-US" baseline="0" dirty="0" smtClean="0"/>
              <a:t> di </a:t>
            </a:r>
            <a:r>
              <a:rPr lang="en-US" baseline="0" dirty="0" err="1" smtClean="0"/>
              <a:t>frequenza</a:t>
            </a:r>
            <a:r>
              <a:rPr lang="en-US" baseline="0" dirty="0" smtClean="0"/>
              <a:t> </a:t>
            </a:r>
            <a:r>
              <a:rPr lang="en-US" baseline="0" dirty="0" err="1" smtClean="0"/>
              <a:t>diversa</a:t>
            </a:r>
            <a:r>
              <a:rPr lang="en-US" baseline="0" dirty="0" smtClean="0"/>
              <a:t> </a:t>
            </a:r>
            <a:r>
              <a:rPr lang="en-US" baseline="0" dirty="0" err="1" smtClean="0"/>
              <a:t>attraverso</a:t>
            </a:r>
            <a:r>
              <a:rPr lang="en-US" baseline="0" dirty="0" smtClean="0"/>
              <a:t> </a:t>
            </a:r>
            <a:r>
              <a:rPr lang="en-US" baseline="0" dirty="0" err="1" smtClean="0"/>
              <a:t>metodi</a:t>
            </a:r>
            <a:r>
              <a:rPr lang="en-US" baseline="0" dirty="0" smtClean="0"/>
              <a:t> </a:t>
            </a:r>
            <a:r>
              <a:rPr lang="en-US" baseline="0" dirty="0" err="1" smtClean="0"/>
              <a:t>meccanici</a:t>
            </a:r>
            <a:r>
              <a:rPr lang="en-US" baseline="0" dirty="0" smtClean="0"/>
              <a:t> </a:t>
            </a:r>
            <a:r>
              <a:rPr lang="en-US" baseline="0" dirty="0" err="1" smtClean="0"/>
              <a:t>sfruttando</a:t>
            </a:r>
            <a:r>
              <a:rPr lang="en-US" baseline="0" dirty="0" smtClean="0"/>
              <a:t> </a:t>
            </a:r>
            <a:r>
              <a:rPr lang="en-US" baseline="0" dirty="0" err="1" smtClean="0"/>
              <a:t>risonanze</a:t>
            </a:r>
            <a:r>
              <a:rPr lang="en-US" baseline="0" dirty="0" smtClean="0"/>
              <a:t> </a:t>
            </a:r>
            <a:r>
              <a:rPr lang="en-US" baseline="0" dirty="0" err="1" smtClean="0"/>
              <a:t>naturali</a:t>
            </a:r>
            <a:r>
              <a:rPr lang="en-US" baseline="0" dirty="0" smtClean="0"/>
              <a:t>. In </a:t>
            </a:r>
            <a:r>
              <a:rPr lang="en-US" baseline="0" dirty="0" err="1" smtClean="0"/>
              <a:t>particolare</a:t>
            </a:r>
            <a:r>
              <a:rPr lang="en-US" baseline="0" dirty="0" smtClean="0"/>
              <a:t> </a:t>
            </a:r>
            <a:r>
              <a:rPr lang="en-US" baseline="0" dirty="0" err="1" smtClean="0"/>
              <a:t>differenti</a:t>
            </a:r>
            <a:r>
              <a:rPr lang="en-US" baseline="0" dirty="0" smtClean="0"/>
              <a:t> </a:t>
            </a:r>
            <a:r>
              <a:rPr lang="en-US" baseline="0" dirty="0" err="1" smtClean="0"/>
              <a:t>terminazioni</a:t>
            </a:r>
            <a:r>
              <a:rPr lang="en-US" baseline="0" dirty="0" smtClean="0"/>
              <a:t> </a:t>
            </a:r>
            <a:r>
              <a:rPr lang="en-US" baseline="0" dirty="0" err="1" smtClean="0"/>
              <a:t>nervose</a:t>
            </a:r>
            <a:r>
              <a:rPr lang="en-US" baseline="0" dirty="0" smtClean="0"/>
              <a:t> </a:t>
            </a:r>
            <a:r>
              <a:rPr lang="en-US" baseline="0" dirty="0" err="1" smtClean="0"/>
              <a:t>nei</a:t>
            </a:r>
            <a:r>
              <a:rPr lang="en-US" baseline="0" dirty="0" smtClean="0"/>
              <a:t> </a:t>
            </a:r>
            <a:r>
              <a:rPr lang="en-US" baseline="0" dirty="0" err="1" smtClean="0"/>
              <a:t>nostri</a:t>
            </a:r>
            <a:r>
              <a:rPr lang="en-US" baseline="0" dirty="0" smtClean="0"/>
              <a:t> </a:t>
            </a:r>
            <a:r>
              <a:rPr lang="en-US" baseline="0" dirty="0" err="1" smtClean="0"/>
              <a:t>orecchi</a:t>
            </a:r>
            <a:r>
              <a:rPr lang="en-US" baseline="0" dirty="0" smtClean="0"/>
              <a:t> </a:t>
            </a:r>
            <a:r>
              <a:rPr lang="en-US" baseline="0" dirty="0" err="1" smtClean="0"/>
              <a:t>sono</a:t>
            </a:r>
            <a:r>
              <a:rPr lang="en-US" baseline="0" dirty="0" smtClean="0"/>
              <a:t> </a:t>
            </a:r>
            <a:r>
              <a:rPr lang="en-US" baseline="0" dirty="0" err="1" smtClean="0"/>
              <a:t>sensibili</a:t>
            </a:r>
            <a:r>
              <a:rPr lang="en-US" baseline="0" dirty="0" smtClean="0"/>
              <a:t> a </a:t>
            </a:r>
            <a:r>
              <a:rPr lang="en-US" baseline="0" dirty="0" err="1" smtClean="0"/>
              <a:t>frequenze</a:t>
            </a:r>
            <a:r>
              <a:rPr lang="en-US" baseline="0" dirty="0" smtClean="0"/>
              <a:t> </a:t>
            </a:r>
            <a:r>
              <a:rPr lang="en-US" baseline="0" dirty="0" err="1" smtClean="0"/>
              <a:t>differenti</a:t>
            </a:r>
            <a:r>
              <a:rPr lang="en-US" baseline="0" dirty="0" smtClean="0"/>
              <a:t>. Ma </a:t>
            </a:r>
            <a:r>
              <a:rPr lang="en-US" baseline="0" dirty="0" smtClean="0"/>
              <a:t>è </a:t>
            </a:r>
            <a:r>
              <a:rPr lang="en-US" baseline="0" dirty="0" err="1" smtClean="0"/>
              <a:t>anche</a:t>
            </a:r>
            <a:r>
              <a:rPr lang="en-US" baseline="0" dirty="0" smtClean="0"/>
              <a:t> </a:t>
            </a:r>
            <a:r>
              <a:rPr lang="en-US" baseline="0" dirty="0" err="1" smtClean="0"/>
              <a:t>possibile</a:t>
            </a:r>
            <a:r>
              <a:rPr lang="en-US" baseline="0" dirty="0" smtClean="0"/>
              <a:t> </a:t>
            </a:r>
            <a:r>
              <a:rPr lang="en-US" baseline="0" dirty="0" err="1" smtClean="0"/>
              <a:t>analizzare</a:t>
            </a:r>
            <a:r>
              <a:rPr lang="en-US" baseline="0" dirty="0" smtClean="0"/>
              <a:t> un </a:t>
            </a:r>
            <a:r>
              <a:rPr lang="en-US" baseline="0" dirty="0" err="1" smtClean="0"/>
              <a:t>suono</a:t>
            </a:r>
            <a:r>
              <a:rPr lang="en-US" baseline="0" dirty="0" smtClean="0"/>
              <a:t> </a:t>
            </a:r>
            <a:r>
              <a:rPr lang="en-US" baseline="0" dirty="0" err="1" smtClean="0"/>
              <a:t>matematicamente</a:t>
            </a:r>
            <a:r>
              <a:rPr lang="en-US" baseline="0" dirty="0" smtClean="0"/>
              <a:t> per </a:t>
            </a:r>
            <a:r>
              <a:rPr lang="en-US" baseline="0" dirty="0" err="1" smtClean="0"/>
              <a:t>determinare</a:t>
            </a:r>
            <a:r>
              <a:rPr lang="en-US" baseline="0" dirty="0" smtClean="0"/>
              <a:t> le sue </a:t>
            </a:r>
            <a:r>
              <a:rPr lang="en-US" baseline="0" dirty="0" err="1" smtClean="0"/>
              <a:t>frequenze</a:t>
            </a:r>
            <a:r>
              <a:rPr lang="en-US" baseline="0" dirty="0" smtClean="0"/>
              <a:t> </a:t>
            </a:r>
            <a:r>
              <a:rPr lang="en-US" baseline="0" dirty="0" err="1" smtClean="0"/>
              <a:t>componenti</a:t>
            </a:r>
            <a:r>
              <a:rPr lang="en-US" baseline="0" dirty="0" smtClean="0"/>
              <a:t>. </a:t>
            </a:r>
            <a:r>
              <a:rPr lang="en-US" baseline="0" dirty="0" err="1" smtClean="0"/>
              <a:t>Questo</a:t>
            </a:r>
            <a:r>
              <a:rPr lang="en-US" baseline="0" dirty="0" smtClean="0"/>
              <a:t> </a:t>
            </a:r>
            <a:r>
              <a:rPr lang="en-US" baseline="0" dirty="0" err="1" smtClean="0"/>
              <a:t>può</a:t>
            </a:r>
            <a:r>
              <a:rPr lang="en-US" baseline="0" dirty="0" smtClean="0"/>
              <a:t> </a:t>
            </a:r>
            <a:r>
              <a:rPr lang="en-US" baseline="0" dirty="0" err="1" smtClean="0"/>
              <a:t>essere</a:t>
            </a:r>
            <a:r>
              <a:rPr lang="en-US" baseline="0" dirty="0" smtClean="0"/>
              <a:t> </a:t>
            </a:r>
            <a:r>
              <a:rPr lang="en-US" baseline="0" dirty="0" err="1" smtClean="0"/>
              <a:t>fatto</a:t>
            </a:r>
            <a:r>
              <a:rPr lang="en-US" baseline="0" dirty="0" smtClean="0"/>
              <a:t> grazie ad un </a:t>
            </a:r>
            <a:r>
              <a:rPr lang="en-US" baseline="0" dirty="0" err="1" smtClean="0"/>
              <a:t>metodo</a:t>
            </a:r>
            <a:r>
              <a:rPr lang="en-US" baseline="0" dirty="0" smtClean="0"/>
              <a:t>, </a:t>
            </a:r>
            <a:r>
              <a:rPr lang="en-US" baseline="0" dirty="0" err="1" smtClean="0"/>
              <a:t>inventato</a:t>
            </a:r>
            <a:r>
              <a:rPr lang="en-US" baseline="0" dirty="0" smtClean="0"/>
              <a:t> da un </a:t>
            </a:r>
            <a:r>
              <a:rPr lang="en-US" baseline="0" dirty="0" err="1" smtClean="0"/>
              <a:t>matematico</a:t>
            </a:r>
            <a:r>
              <a:rPr lang="en-US" baseline="0" dirty="0" smtClean="0"/>
              <a:t> </a:t>
            </a:r>
            <a:r>
              <a:rPr lang="en-US" baseline="0" dirty="0" err="1" smtClean="0"/>
              <a:t>francese</a:t>
            </a:r>
            <a:r>
              <a:rPr lang="en-US" baseline="0" dirty="0" smtClean="0"/>
              <a:t> del 18esimo </a:t>
            </a:r>
            <a:r>
              <a:rPr lang="en-US" baseline="0" dirty="0" err="1" smtClean="0"/>
              <a:t>secolo</a:t>
            </a:r>
            <a:r>
              <a:rPr lang="en-US" baseline="0" dirty="0" smtClean="0"/>
              <a:t> </a:t>
            </a:r>
            <a:r>
              <a:rPr lang="en-US" baseline="0" dirty="0" err="1" smtClean="0"/>
              <a:t>chiamato</a:t>
            </a:r>
            <a:r>
              <a:rPr lang="en-US" baseline="0" dirty="0" smtClean="0"/>
              <a:t> Jean-Baptiste Joseph Fourier (21 </a:t>
            </a:r>
            <a:r>
              <a:rPr lang="en-US" baseline="0" dirty="0" err="1" smtClean="0"/>
              <a:t>Marzo</a:t>
            </a:r>
            <a:r>
              <a:rPr lang="en-US" baseline="0" dirty="0" smtClean="0"/>
              <a:t> 1768 - .. … 1830), </a:t>
            </a:r>
            <a:r>
              <a:rPr lang="en-US" baseline="0" dirty="0" err="1" smtClean="0"/>
              <a:t>noto</a:t>
            </a:r>
            <a:r>
              <a:rPr lang="en-US" baseline="0" dirty="0" smtClean="0"/>
              <a:t> come </a:t>
            </a:r>
            <a:r>
              <a:rPr lang="en-US" baseline="0" dirty="0" err="1" smtClean="0"/>
              <a:t>trasformata</a:t>
            </a:r>
            <a:r>
              <a:rPr lang="en-US" baseline="0" dirty="0" smtClean="0"/>
              <a:t> di Fourier.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82</a:t>
            </a:fld>
            <a:endParaRPr lang="en-US"/>
          </a:p>
        </p:txBody>
      </p:sp>
    </p:spTree>
    <p:extLst>
      <p:ext uri="{BB962C8B-B14F-4D97-AF65-F5344CB8AC3E}">
        <p14:creationId xmlns:p14="http://schemas.microsoft.com/office/powerpoint/2010/main" val="122621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61C9E-166B-4BD6-8940-781B190600B8}" type="slidenum">
              <a:rPr lang="en-US"/>
              <a:pPr/>
              <a:t>92</a:t>
            </a:fld>
            <a:endParaRPr lang="en-US"/>
          </a:p>
        </p:txBody>
      </p:sp>
      <p:sp>
        <p:nvSpPr>
          <p:cNvPr id="385026" name="Rectangle 2"/>
          <p:cNvSpPr>
            <a:spLocks noGrp="1" noRot="1" noChangeAspect="1" noChangeArrowheads="1" noTextEdit="1"/>
          </p:cNvSpPr>
          <p:nvPr>
            <p:ph type="sldImg"/>
          </p:nvPr>
        </p:nvSpPr>
        <p:spPr>
          <a:xfrm>
            <a:off x="992188" y="768350"/>
            <a:ext cx="5114925" cy="3836988"/>
          </a:xfrm>
          <a:ln/>
        </p:spPr>
      </p:sp>
      <p:sp>
        <p:nvSpPr>
          <p:cNvPr id="385027" name="Rectangle 3"/>
          <p:cNvSpPr>
            <a:spLocks noGrp="1" noChangeArrowheads="1"/>
          </p:cNvSpPr>
          <p:nvPr>
            <p:ph type="body" idx="1"/>
          </p:nvPr>
        </p:nvSpPr>
        <p:spPr/>
        <p:txBody>
          <a:bodyPr/>
          <a:lstStyle/>
          <a:p>
            <a:r>
              <a:rPr lang="it-IT"/>
              <a:t>Il prodotto   </a:t>
            </a:r>
            <a:r>
              <a:rPr lang="el-GR">
                <a:cs typeface="Arial" pitchFamily="34" charset="0"/>
              </a:rPr>
              <a:t>Δ</a:t>
            </a:r>
            <a:r>
              <a:rPr lang="it-IT"/>
              <a:t> = </a:t>
            </a:r>
            <a:r>
              <a:rPr lang="it-IT" i="1"/>
              <a:t>nd    </a:t>
            </a:r>
            <a:r>
              <a:rPr lang="it-IT"/>
              <a:t>è detto cammino ottico e rappresenta la distanza che la luce percorre nel vuoto nello stesso tempo impiegato per percorrere la distanza </a:t>
            </a:r>
            <a:r>
              <a:rPr lang="it-IT" i="1"/>
              <a:t>d </a:t>
            </a:r>
            <a:r>
              <a:rPr lang="it-IT"/>
              <a:t>nel mezzo.   In generale, se la luce attraversa mezzi aventi diverso indice di rifrazione:      </a:t>
            </a:r>
            <a:r>
              <a:rPr lang="el-GR">
                <a:cs typeface="Arial" pitchFamily="34" charset="0"/>
              </a:rPr>
              <a:t>Δ</a:t>
            </a:r>
            <a:r>
              <a:rPr lang="it-IT"/>
              <a:t> = </a:t>
            </a:r>
            <a:r>
              <a:rPr lang="it-IT" i="1"/>
              <a:t>nd </a:t>
            </a:r>
            <a:r>
              <a:rPr lang="it-IT"/>
              <a:t>+ </a:t>
            </a:r>
            <a:r>
              <a:rPr lang="it-IT" i="1"/>
              <a:t>n’d’ </a:t>
            </a:r>
            <a:r>
              <a:rPr lang="it-IT"/>
              <a:t>+ </a:t>
            </a:r>
            <a:r>
              <a:rPr lang="it-IT" i="1"/>
              <a:t>n’’d’’ </a:t>
            </a:r>
            <a:r>
              <a:rPr lang="it-IT"/>
              <a:t>+ </a:t>
            </a:r>
            <a:r>
              <a:rPr lang="it-IT" i="1"/>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smtClean="0"/>
              <a:t>guardando</a:t>
            </a:r>
            <a:r>
              <a:rPr lang="en-US" baseline="0" dirty="0" smtClean="0"/>
              <a:t> con </a:t>
            </a:r>
            <a:r>
              <a:rPr lang="en-US" baseline="0" dirty="0" err="1" smtClean="0"/>
              <a:t>lenti</a:t>
            </a:r>
            <a:r>
              <a:rPr lang="en-US" baseline="0" dirty="0" smtClean="0"/>
              <a:t> polaroid la </a:t>
            </a:r>
            <a:r>
              <a:rPr lang="en-US" baseline="0" dirty="0" err="1" smtClean="0"/>
              <a:t>riflessione</a:t>
            </a:r>
            <a:r>
              <a:rPr lang="en-US" baseline="0" dirty="0" smtClean="0"/>
              <a:t> </a:t>
            </a:r>
            <a:r>
              <a:rPr lang="en-US" baseline="0" dirty="0" err="1" smtClean="0"/>
              <a:t>dela</a:t>
            </a:r>
            <a:r>
              <a:rPr lang="en-US" baseline="0" dirty="0" smtClean="0"/>
              <a:t> </a:t>
            </a:r>
            <a:r>
              <a:rPr lang="en-US" baseline="0" dirty="0" err="1" smtClean="0"/>
              <a:t>luce</a:t>
            </a:r>
            <a:r>
              <a:rPr lang="en-US" baseline="0" dirty="0" smtClean="0"/>
              <a:t> del sole </a:t>
            </a:r>
            <a:r>
              <a:rPr lang="en-US" baseline="0" dirty="0" err="1" smtClean="0"/>
              <a:t>su</a:t>
            </a:r>
            <a:r>
              <a:rPr lang="en-US" baseline="0" dirty="0" smtClean="0"/>
              <a:t> </a:t>
            </a:r>
            <a:r>
              <a:rPr lang="en-US" baseline="0" dirty="0" err="1" smtClean="0"/>
              <a:t>una</a:t>
            </a:r>
            <a:r>
              <a:rPr lang="en-US" baseline="0" dirty="0" smtClean="0"/>
              <a:t> </a:t>
            </a:r>
            <a:r>
              <a:rPr lang="en-US" baseline="0" dirty="0" err="1" smtClean="0"/>
              <a:t>superficie</a:t>
            </a:r>
            <a:r>
              <a:rPr lang="en-US" baseline="0" dirty="0" smtClean="0"/>
              <a:t> </a:t>
            </a:r>
            <a:r>
              <a:rPr lang="en-US" baseline="0" dirty="0" err="1" smtClean="0"/>
              <a:t>d’acqua</a:t>
            </a:r>
            <a:r>
              <a:rPr lang="en-US" baseline="0" dirty="0" smtClean="0"/>
              <a:t> (del mare) </a:t>
            </a:r>
            <a:r>
              <a:rPr lang="en-US" baseline="0" dirty="0" err="1" smtClean="0"/>
              <a:t>lievemente</a:t>
            </a:r>
            <a:r>
              <a:rPr lang="en-US" baseline="0" dirty="0" smtClean="0"/>
              <a:t> </a:t>
            </a:r>
            <a:r>
              <a:rPr lang="en-US" baseline="0" dirty="0" err="1" smtClean="0"/>
              <a:t>increspata</a:t>
            </a:r>
            <a:r>
              <a:rPr lang="en-US" baseline="0" dirty="0" smtClean="0"/>
              <a:t>, </a:t>
            </a:r>
            <a:r>
              <a:rPr lang="en-US" baseline="0" dirty="0" err="1" smtClean="0"/>
              <a:t>si</a:t>
            </a:r>
            <a:r>
              <a:rPr lang="en-US" baseline="0" dirty="0" smtClean="0"/>
              <a:t> </a:t>
            </a:r>
            <a:r>
              <a:rPr lang="en-US" baseline="0" dirty="0" err="1" smtClean="0"/>
              <a:t>osservano</a:t>
            </a:r>
            <a:r>
              <a:rPr lang="en-US" baseline="0" dirty="0" smtClean="0"/>
              <a:t> </a:t>
            </a:r>
            <a:r>
              <a:rPr lang="en-US" baseline="0" dirty="0" err="1" smtClean="0"/>
              <a:t>dei</a:t>
            </a:r>
            <a:r>
              <a:rPr lang="en-US" baseline="0" dirty="0" smtClean="0"/>
              <a:t> </a:t>
            </a:r>
            <a:r>
              <a:rPr lang="en-US" baseline="0" dirty="0" err="1" smtClean="0"/>
              <a:t>riflessi</a:t>
            </a:r>
            <a:r>
              <a:rPr lang="en-US" baseline="0" dirty="0" smtClean="0"/>
              <a:t> </a:t>
            </a:r>
            <a:r>
              <a:rPr lang="en-US" baseline="0" dirty="0" err="1" smtClean="0"/>
              <a:t>blu</a:t>
            </a:r>
            <a:r>
              <a:rPr lang="en-US" baseline="0" dirty="0" smtClean="0"/>
              <a:t>, </a:t>
            </a:r>
            <a:r>
              <a:rPr lang="en-US" baseline="0" dirty="0" err="1" smtClean="0"/>
              <a:t>mentre</a:t>
            </a:r>
            <a:r>
              <a:rPr lang="en-US" baseline="0" dirty="0" smtClean="0"/>
              <a:t> a </a:t>
            </a:r>
            <a:r>
              <a:rPr lang="en-US" baseline="0" dirty="0" err="1" smtClean="0"/>
              <a:t>occhio</a:t>
            </a:r>
            <a:r>
              <a:rPr lang="en-US" baseline="0" dirty="0" smtClean="0"/>
              <a:t> </a:t>
            </a:r>
            <a:r>
              <a:rPr lang="en-US" baseline="0" dirty="0" err="1" smtClean="0"/>
              <a:t>nudo</a:t>
            </a:r>
            <a:r>
              <a:rPr lang="en-US" baseline="0" dirty="0" smtClean="0"/>
              <a:t> o con </a:t>
            </a:r>
            <a:r>
              <a:rPr lang="en-US" baseline="0" dirty="0" err="1" smtClean="0"/>
              <a:t>lenti</a:t>
            </a:r>
            <a:r>
              <a:rPr lang="en-US" baseline="0" dirty="0" smtClean="0"/>
              <a:t> non polaroid </a:t>
            </a:r>
            <a:r>
              <a:rPr lang="en-US" baseline="0" dirty="0" err="1" smtClean="0"/>
              <a:t>i</a:t>
            </a:r>
            <a:r>
              <a:rPr lang="en-US" baseline="0" dirty="0" smtClean="0"/>
              <a:t> </a:t>
            </a:r>
            <a:r>
              <a:rPr lang="en-US" baseline="0" dirty="0" err="1" smtClean="0"/>
              <a:t>riflessi</a:t>
            </a:r>
            <a:r>
              <a:rPr lang="en-US" baseline="0" dirty="0" smtClean="0"/>
              <a:t> </a:t>
            </a:r>
            <a:r>
              <a:rPr lang="en-US" baseline="0" dirty="0" err="1" smtClean="0"/>
              <a:t>appaiono</a:t>
            </a:r>
            <a:r>
              <a:rPr lang="en-US" baseline="0" dirty="0" smtClean="0"/>
              <a:t> </a:t>
            </a:r>
            <a:r>
              <a:rPr lang="en-US" baseline="0" smtClean="0"/>
              <a:t>bianco-argentei</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104</a:t>
            </a:fld>
            <a:endParaRPr lang="en-US"/>
          </a:p>
        </p:txBody>
      </p:sp>
    </p:spTree>
    <p:extLst>
      <p:ext uri="{BB962C8B-B14F-4D97-AF65-F5344CB8AC3E}">
        <p14:creationId xmlns:p14="http://schemas.microsoft.com/office/powerpoint/2010/main" val="398804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AE37E4-499E-4741-AE74-9809600725D5}" type="slidenum">
              <a:rPr lang="en-US"/>
              <a:pPr/>
              <a:t>13</a:t>
            </a:fld>
            <a:endParaRPr lang="en-US"/>
          </a:p>
        </p:txBody>
      </p:sp>
      <p:sp>
        <p:nvSpPr>
          <p:cNvPr id="380930" name="Rectangle 2"/>
          <p:cNvSpPr>
            <a:spLocks noGrp="1" noRot="1" noChangeAspect="1" noChangeArrowheads="1" noTextEdit="1"/>
          </p:cNvSpPr>
          <p:nvPr>
            <p:ph type="sldImg"/>
          </p:nvPr>
        </p:nvSpPr>
        <p:spPr>
          <a:xfrm>
            <a:off x="992188" y="768350"/>
            <a:ext cx="5114925" cy="3836988"/>
          </a:xfrm>
          <a:ln/>
        </p:spPr>
      </p:sp>
      <p:sp>
        <p:nvSpPr>
          <p:cNvPr id="380931" name="Rectangle 3"/>
          <p:cNvSpPr>
            <a:spLocks noGrp="1" noChangeArrowheads="1"/>
          </p:cNvSpPr>
          <p:nvPr>
            <p:ph type="body" idx="1"/>
          </p:nvPr>
        </p:nvSpPr>
        <p:spPr/>
        <p:txBody>
          <a:bodyPr/>
          <a:lstStyle/>
          <a:p>
            <a:r>
              <a:rPr lang="it-IT"/>
              <a:t>pi/4 = 0.785    sin(pi/4) = 0.707</a:t>
            </a:r>
          </a:p>
          <a:p>
            <a:r>
              <a:rPr lang="it-IT"/>
              <a:t>pi/8 = 0.393    sin(pi/8) = 0.383</a:t>
            </a:r>
          </a:p>
          <a:p>
            <a:r>
              <a:rPr lang="it-IT"/>
              <a:t>pi/16 = 0.196  sin(pi/16) = 0.195</a:t>
            </a:r>
          </a:p>
          <a:p>
            <a:r>
              <a:rPr lang="it-IT"/>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GB" sz="1200" b="1" i="0" u="none" strike="noStrike" kern="1200" dirty="0" smtClean="0">
                <a:solidFill>
                  <a:schemeClr val="tx1"/>
                </a:solidFill>
                <a:effectLst/>
                <a:latin typeface="Arial" pitchFamily="34" charset="0"/>
                <a:ea typeface="+mn-ea"/>
                <a:cs typeface="+mn-cs"/>
                <a:hlinkClick r:id="rId3"/>
              </a:rPr>
              <a:t>René Magritte</a:t>
            </a:r>
            <a:r>
              <a:rPr lang="en-GB" sz="1200" b="1" i="0" u="none" strike="noStrike" kern="1200" baseline="0" dirty="0" smtClean="0">
                <a:solidFill>
                  <a:schemeClr val="tx1"/>
                </a:solidFill>
                <a:effectLst/>
                <a:latin typeface="Arial" pitchFamily="34" charset="0"/>
                <a:ea typeface="+mn-ea"/>
                <a:cs typeface="+mn-cs"/>
              </a:rPr>
              <a:t> </a:t>
            </a:r>
            <a:r>
              <a:rPr lang="en-GB" sz="1200" b="1" i="0" kern="1200" dirty="0" smtClean="0">
                <a:solidFill>
                  <a:schemeClr val="tx1"/>
                </a:solidFill>
                <a:effectLst/>
                <a:latin typeface="Arial" pitchFamily="34" charset="0"/>
                <a:ea typeface="+mn-ea"/>
                <a:cs typeface="+mn-cs"/>
              </a:rPr>
              <a:t>La reproduction </a:t>
            </a:r>
            <a:r>
              <a:rPr lang="en-GB" sz="1200" b="1" i="0" kern="1200" dirty="0" err="1" smtClean="0">
                <a:solidFill>
                  <a:schemeClr val="tx1"/>
                </a:solidFill>
                <a:effectLst/>
                <a:latin typeface="Arial" pitchFamily="34" charset="0"/>
                <a:ea typeface="+mn-ea"/>
                <a:cs typeface="+mn-cs"/>
              </a:rPr>
              <a:t>interdite</a:t>
            </a:r>
            <a:r>
              <a:rPr lang="en-GB" sz="1200" b="1" i="0" kern="1200" baseline="0" dirty="0" smtClean="0">
                <a:solidFill>
                  <a:schemeClr val="tx1"/>
                </a:solidFill>
                <a:effectLst/>
                <a:latin typeface="Arial" pitchFamily="34" charset="0"/>
                <a:ea typeface="+mn-ea"/>
                <a:cs typeface="+mn-cs"/>
              </a:rPr>
              <a:t> </a:t>
            </a:r>
            <a:r>
              <a:rPr lang="en-GB" sz="1200" b="1" i="0" kern="1200" dirty="0" smtClean="0">
                <a:solidFill>
                  <a:schemeClr val="tx1"/>
                </a:solidFill>
                <a:effectLst/>
                <a:latin typeface="Arial" pitchFamily="34" charset="0"/>
                <a:ea typeface="+mn-ea"/>
                <a:cs typeface="+mn-cs"/>
              </a:rPr>
              <a:t>1937</a:t>
            </a:r>
            <a:r>
              <a:rPr lang="en-GB" sz="1200" b="1" i="0" kern="1200" baseline="0" dirty="0" smtClean="0">
                <a:solidFill>
                  <a:schemeClr val="tx1"/>
                </a:solidFill>
                <a:effectLst/>
                <a:latin typeface="Arial" pitchFamily="34" charset="0"/>
                <a:ea typeface="+mn-ea"/>
                <a:cs typeface="+mn-cs"/>
              </a:rPr>
              <a:t> </a:t>
            </a:r>
            <a:r>
              <a:rPr lang="en-GB" sz="1200" b="1" i="0" u="none" strike="noStrike" kern="1200" dirty="0" smtClean="0">
                <a:solidFill>
                  <a:schemeClr val="tx1"/>
                </a:solidFill>
                <a:effectLst/>
                <a:latin typeface="Arial" pitchFamily="34" charset="0"/>
                <a:ea typeface="+mn-ea"/>
                <a:cs typeface="+mn-cs"/>
                <a:hlinkClick r:id="rId4"/>
              </a:rPr>
              <a:t>modern art </a:t>
            </a:r>
            <a:r>
              <a:rPr lang="en-GB" sz="1200" b="1" i="0" kern="1200" dirty="0" smtClean="0">
                <a:solidFill>
                  <a:schemeClr val="tx1"/>
                </a:solidFill>
                <a:effectLst/>
                <a:latin typeface="Arial" pitchFamily="34" charset="0"/>
                <a:ea typeface="+mn-ea"/>
                <a:cs typeface="+mn-cs"/>
              </a:rPr>
              <a:t/>
            </a:r>
            <a:br>
              <a:rPr lang="en-GB" sz="1200" b="1" i="0" kern="1200" dirty="0" smtClean="0">
                <a:solidFill>
                  <a:schemeClr val="tx1"/>
                </a:solidFill>
                <a:effectLst/>
                <a:latin typeface="Arial" pitchFamily="34" charset="0"/>
                <a:ea typeface="+mn-ea"/>
                <a:cs typeface="+mn-cs"/>
              </a:rPr>
            </a:br>
            <a:endParaRPr lang="en-GB" sz="1200" b="1" i="0" kern="1200" dirty="0" smtClean="0">
              <a:solidFill>
                <a:schemeClr val="tx1"/>
              </a:solidFill>
              <a:effectLst/>
              <a:latin typeface="Arial" pitchFamily="34" charset="0"/>
              <a:ea typeface="+mn-ea"/>
              <a:cs typeface="+mn-cs"/>
            </a:endParaRPr>
          </a:p>
          <a:p>
            <a:r>
              <a:rPr lang="en-GB" sz="1200" b="0" i="0" kern="1200" dirty="0" smtClean="0">
                <a:solidFill>
                  <a:schemeClr val="tx1"/>
                </a:solidFill>
                <a:effectLst/>
                <a:latin typeface="Arial" pitchFamily="34" charset="0"/>
                <a:ea typeface="+mn-ea"/>
                <a:cs typeface="+mn-cs"/>
              </a:rPr>
              <a:t>The thing that interested the Belgian surrealist artist Magritte was the mystery that lay in everyday visible reality. He was not so much inspired by the invisible, the subconscious and dream images but rather by ordinary objects to which he gave a twist. The man Magritte portrays here is the eccentric wealthy Englishman Edward James. He was a friend of the artist and bought various works from him. In the 1930s Edward James was the benefactor of both </a:t>
            </a:r>
            <a:r>
              <a:rPr lang="en-GB" sz="1200" b="0" i="0" kern="1200" dirty="0" err="1" smtClean="0">
                <a:solidFill>
                  <a:schemeClr val="tx1"/>
                </a:solidFill>
                <a:effectLst/>
                <a:latin typeface="Arial" pitchFamily="34" charset="0"/>
                <a:ea typeface="+mn-ea"/>
                <a:cs typeface="+mn-cs"/>
              </a:rPr>
              <a:t>Dalí</a:t>
            </a:r>
            <a:r>
              <a:rPr lang="en-GB" sz="1200" b="0" i="0" kern="1200" dirty="0" smtClean="0">
                <a:solidFill>
                  <a:schemeClr val="tx1"/>
                </a:solidFill>
                <a:effectLst/>
                <a:latin typeface="Arial" pitchFamily="34" charset="0"/>
                <a:ea typeface="+mn-ea"/>
                <a:cs typeface="+mn-cs"/>
              </a:rPr>
              <a:t> and Magritte. Magritte based the portrait on a photograph he made of Edward James looking at the painting 'On the threshold of freedom'.</a:t>
            </a:r>
          </a:p>
          <a:p>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26</a:t>
            </a:fld>
            <a:endParaRPr lang="en-US"/>
          </a:p>
        </p:txBody>
      </p:sp>
    </p:spTree>
    <p:extLst>
      <p:ext uri="{BB962C8B-B14F-4D97-AF65-F5344CB8AC3E}">
        <p14:creationId xmlns:p14="http://schemas.microsoft.com/office/powerpoint/2010/main" val="107843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it-IT" dirty="0" smtClean="0"/>
              <a:t>Fe (circa 0.56)</a:t>
            </a:r>
            <a:endParaRPr lang="it-IT"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28</a:t>
            </a:fld>
            <a:endParaRPr lang="en-US"/>
          </a:p>
        </p:txBody>
      </p:sp>
    </p:spTree>
    <p:extLst>
      <p:ext uri="{BB962C8B-B14F-4D97-AF65-F5344CB8AC3E}">
        <p14:creationId xmlns:p14="http://schemas.microsoft.com/office/powerpoint/2010/main" val="4021751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ED4923-5EB9-48D9-A44D-6B10B8F230B1}" type="slidenum">
              <a:rPr lang="en-US"/>
              <a:pPr/>
              <a:t>34</a:t>
            </a:fld>
            <a:endParaRPr lang="en-US"/>
          </a:p>
        </p:txBody>
      </p:sp>
      <p:sp>
        <p:nvSpPr>
          <p:cNvPr id="381954" name="Rectangle 2"/>
          <p:cNvSpPr>
            <a:spLocks noGrp="1" noRot="1" noChangeAspect="1" noChangeArrowheads="1" noTextEdit="1"/>
          </p:cNvSpPr>
          <p:nvPr>
            <p:ph type="sldImg"/>
          </p:nvPr>
        </p:nvSpPr>
        <p:spPr>
          <a:xfrm>
            <a:off x="992188" y="768350"/>
            <a:ext cx="5114925" cy="3836988"/>
          </a:xfrm>
          <a:ln/>
        </p:spPr>
      </p:sp>
      <p:sp>
        <p:nvSpPr>
          <p:cNvPr id="381955" name="Rectangle 3"/>
          <p:cNvSpPr>
            <a:spLocks noGrp="1" noChangeArrowheads="1"/>
          </p:cNvSpPr>
          <p:nvPr>
            <p:ph type="body" idx="1"/>
          </p:nvPr>
        </p:nvSpPr>
        <p:spPr/>
        <p:txBody>
          <a:bodyPr/>
          <a:lstStyle/>
          <a:p>
            <a:r>
              <a:rPr lang="it-IT" b="1"/>
              <a:t>Willebrord Snel van Royen</a:t>
            </a:r>
            <a:r>
              <a:rPr lang="it-IT"/>
              <a:t>, latinizzato come </a:t>
            </a:r>
            <a:r>
              <a:rPr lang="it-IT" b="1"/>
              <a:t>Willebrordus Snellius</a:t>
            </a:r>
            <a:r>
              <a:rPr lang="it-IT"/>
              <a:t> o semplicemente </a:t>
            </a:r>
            <a:r>
              <a:rPr lang="it-IT" b="1"/>
              <a:t>Snellius</a:t>
            </a:r>
            <a:r>
              <a:rPr lang="it-IT"/>
              <a:t> (</a:t>
            </a:r>
            <a:r>
              <a:rPr lang="it-IT">
                <a:hlinkClick r:id="rId3" tooltip="Leida"/>
              </a:rPr>
              <a:t>Leida</a:t>
            </a:r>
            <a:r>
              <a:rPr lang="it-IT"/>
              <a:t>, </a:t>
            </a:r>
            <a:r>
              <a:rPr lang="it-IT">
                <a:hlinkClick r:id="rId4" tooltip="1580"/>
              </a:rPr>
              <a:t>1580</a:t>
            </a:r>
            <a:r>
              <a:rPr lang="it-IT"/>
              <a:t> – </a:t>
            </a:r>
            <a:r>
              <a:rPr lang="it-IT">
                <a:hlinkClick r:id="rId3" tooltip="Leida"/>
              </a:rPr>
              <a:t>Leida</a:t>
            </a:r>
            <a:r>
              <a:rPr lang="it-IT"/>
              <a:t>, </a:t>
            </a:r>
            <a:r>
              <a:rPr lang="it-IT">
                <a:hlinkClick r:id="rId5" tooltip="30 ottobre"/>
              </a:rPr>
              <a:t>30 ottobre</a:t>
            </a:r>
            <a:r>
              <a:rPr lang="it-IT"/>
              <a:t> </a:t>
            </a:r>
            <a:r>
              <a:rPr lang="it-IT">
                <a:hlinkClick r:id="rId6" tooltip="1626"/>
              </a:rPr>
              <a:t>1626</a:t>
            </a:r>
            <a:r>
              <a:rPr lang="it-IT"/>
              <a:t>), è stato un </a:t>
            </a:r>
            <a:r>
              <a:rPr lang="it-IT">
                <a:hlinkClick r:id="rId7" tooltip="Matematico"/>
              </a:rPr>
              <a:t>matematico</a:t>
            </a:r>
            <a:r>
              <a:rPr lang="it-IT"/>
              <a:t>, </a:t>
            </a:r>
            <a:r>
              <a:rPr lang="it-IT">
                <a:hlinkClick r:id="rId8" tooltip="Astronomo"/>
              </a:rPr>
              <a:t>astronomo</a:t>
            </a:r>
            <a:r>
              <a:rPr lang="it-IT"/>
              <a:t> e </a:t>
            </a:r>
            <a:r>
              <a:rPr lang="it-IT">
                <a:hlinkClick r:id="rId9" tooltip="Fisico"/>
              </a:rPr>
              <a:t>fisico</a:t>
            </a:r>
            <a:r>
              <a:rPr lang="it-IT"/>
              <a:t> </a:t>
            </a:r>
            <a:r>
              <a:rPr lang="it-IT">
                <a:hlinkClick r:id="rId10" tooltip="Paesi Bassi"/>
              </a:rPr>
              <a:t>olandese</a:t>
            </a:r>
            <a:r>
              <a:rPr lang="it-IT"/>
              <a:t>, noto per la legge della </a:t>
            </a:r>
            <a:r>
              <a:rPr lang="it-IT">
                <a:hlinkClick r:id="rId11" tooltip="Rifrazione"/>
              </a:rPr>
              <a:t>rifrazione</a:t>
            </a:r>
            <a:r>
              <a:rPr lang="it-IT"/>
              <a:t> detta anche </a:t>
            </a:r>
            <a:r>
              <a:rPr lang="it-IT">
                <a:hlinkClick r:id="rId12" tooltip="Legge di Snell"/>
              </a:rPr>
              <a:t>legge di Snell</a:t>
            </a:r>
            <a:r>
              <a:rPr lang="it-IT"/>
              <a:t>.</a:t>
            </a:r>
            <a:endParaRPr lang="it-IT" b="1"/>
          </a:p>
          <a:p>
            <a:r>
              <a:rPr lang="it-IT"/>
              <a:t>Snel nacque a </a:t>
            </a:r>
            <a:r>
              <a:rPr lang="it-IT">
                <a:hlinkClick r:id="rId3" tooltip="Leida"/>
              </a:rPr>
              <a:t>Leida</a:t>
            </a:r>
            <a:r>
              <a:rPr lang="it-IT"/>
              <a:t>. Nel </a:t>
            </a:r>
            <a:r>
              <a:rPr lang="it-IT">
                <a:hlinkClick r:id="rId13" tooltip="1613"/>
              </a:rPr>
              <a:t>1613</a:t>
            </a:r>
            <a:r>
              <a:rPr lang="it-IT"/>
              <a:t> successe al padre Rudolf Snell (</a:t>
            </a:r>
            <a:r>
              <a:rPr lang="it-IT">
                <a:hlinkClick r:id="rId14" tooltip="1546"/>
              </a:rPr>
              <a:t>1546</a:t>
            </a:r>
            <a:r>
              <a:rPr lang="it-IT"/>
              <a:t> - </a:t>
            </a:r>
            <a:r>
              <a:rPr lang="it-IT">
                <a:hlinkClick r:id="rId13" tooltip="1613"/>
              </a:rPr>
              <a:t>1613</a:t>
            </a:r>
            <a:r>
              <a:rPr lang="it-IT"/>
              <a:t>) alla cattedra di </a:t>
            </a:r>
            <a:r>
              <a:rPr lang="it-IT">
                <a:hlinkClick r:id="rId15" tooltip="Matematica"/>
              </a:rPr>
              <a:t>matematica</a:t>
            </a:r>
            <a:r>
              <a:rPr lang="it-IT"/>
              <a:t> all'</a:t>
            </a:r>
            <a:r>
              <a:rPr lang="it-IT">
                <a:hlinkClick r:id="rId16" tooltip="Università di Leida (pagina inesistente)"/>
              </a:rPr>
              <a:t>Università di Leida</a:t>
            </a:r>
            <a:r>
              <a:rPr lang="it-IT"/>
              <a:t>. Nel </a:t>
            </a:r>
            <a:r>
              <a:rPr lang="it-IT">
                <a:hlinkClick r:id="rId17" tooltip="1615"/>
              </a:rPr>
              <a:t>1615</a:t>
            </a:r>
            <a:r>
              <a:rPr lang="it-IT"/>
              <a:t> progettò e mise in pratica un nuovo metodo per determinare il raggio terrestre, per mezzo della </a:t>
            </a:r>
            <a:r>
              <a:rPr lang="it-IT">
                <a:hlinkClick r:id="rId18" tooltip="Triangolazione"/>
              </a:rPr>
              <a:t>triangolazione</a:t>
            </a:r>
            <a:r>
              <a:rPr lang="it-IT"/>
              <a:t>. La sua opera </a:t>
            </a:r>
            <a:r>
              <a:rPr lang="it-IT" i="1"/>
              <a:t>Eratosthenes Batavus</a:t>
            </a:r>
            <a:r>
              <a:rPr lang="it-IT"/>
              <a:t>, pubblicata nel </a:t>
            </a:r>
            <a:r>
              <a:rPr lang="it-IT">
                <a:hlinkClick r:id="rId19" tooltip="1617"/>
              </a:rPr>
              <a:t>1617</a:t>
            </a:r>
            <a:r>
              <a:rPr lang="it-IT"/>
              <a:t>, descrive il metodo applicato alle città di </a:t>
            </a:r>
            <a:r>
              <a:rPr lang="it-IT">
                <a:hlinkClick r:id="rId20" tooltip="Alkmaar"/>
              </a:rPr>
              <a:t>Alkmaar</a:t>
            </a:r>
            <a:r>
              <a:rPr lang="it-IT"/>
              <a:t> e </a:t>
            </a:r>
            <a:r>
              <a:rPr lang="it-IT">
                <a:hlinkClick r:id="rId21" tooltip="Bergen op Zoom"/>
              </a:rPr>
              <a:t>Bergen op Zoom</a:t>
            </a:r>
            <a:r>
              <a:rPr lang="it-IT"/>
              <a:t> - due città separate da un grado di meridiano - che egli misurò essere uguale a 107.395 </a:t>
            </a:r>
            <a:r>
              <a:rPr lang="it-IT">
                <a:hlinkClick r:id="rId22" tooltip="Kilometro"/>
              </a:rPr>
              <a:t>km</a:t>
            </a:r>
            <a:r>
              <a:rPr lang="it-IT"/>
              <a:t>. La distanza misurata in tempi recenti è approssimativamente 111 km. A lui si deve anche al formulazione della </a:t>
            </a:r>
            <a:r>
              <a:rPr lang="it-IT">
                <a:hlinkClick r:id="rId12" tooltip="Legge di Snell"/>
              </a:rPr>
              <a:t>legge della rifrazione</a:t>
            </a:r>
            <a:r>
              <a:rPr lang="it-IT"/>
              <a:t> della luce, a cui giunse sperimentalmente intorno al </a:t>
            </a:r>
            <a:r>
              <a:rPr lang="it-IT">
                <a:hlinkClick r:id="rId23" tooltip="1621"/>
              </a:rPr>
              <a:t>1621</a:t>
            </a:r>
            <a:r>
              <a:rPr lang="it-IT"/>
              <a:t>. Tale legge reca, oltre al suo, anche il nome di </a:t>
            </a:r>
            <a:r>
              <a:rPr lang="it-IT">
                <a:hlinkClick r:id="rId24" tooltip="René Descartes"/>
              </a:rPr>
              <a:t>Cartesio</a:t>
            </a:r>
            <a:r>
              <a:rPr lang="it-IT"/>
              <a:t>, che la scoprì in base ad un procedimento diverso, non sperimentale, e la pubblicò per primo nella sua </a:t>
            </a:r>
            <a:r>
              <a:rPr lang="it-IT" i="1"/>
              <a:t>Dioptrique</a:t>
            </a:r>
            <a:r>
              <a:rPr lang="it-IT"/>
              <a:t> (</a:t>
            </a:r>
            <a:r>
              <a:rPr lang="it-IT">
                <a:hlinkClick r:id="rId25" tooltip="1637"/>
              </a:rPr>
              <a:t>1637</a:t>
            </a:r>
            <a:r>
              <a:rPr lang="it-IT"/>
              <a:t>). La formulazione di Snell venne invece resa nota solo molto più tardi da </a:t>
            </a:r>
            <a:r>
              <a:rPr lang="it-IT">
                <a:hlinkClick r:id="rId26" tooltip="Christiaan Huygens"/>
              </a:rPr>
              <a:t>Christiaan Huygens</a:t>
            </a:r>
            <a:r>
              <a:rPr lang="it-IT"/>
              <a:t> nella sua </a:t>
            </a:r>
            <a:r>
              <a:rPr lang="it-IT" i="1"/>
              <a:t>Dioptrica</a:t>
            </a:r>
            <a:r>
              <a:rPr lang="it-IT"/>
              <a:t> (</a:t>
            </a:r>
            <a:r>
              <a:rPr lang="it-IT">
                <a:hlinkClick r:id="rId27" tooltip="1703"/>
              </a:rPr>
              <a:t>1703</a:t>
            </a:r>
            <a:r>
              <a:rPr lang="it-IT"/>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42</a:t>
            </a:fld>
            <a:endParaRPr lang="en-US"/>
          </a:p>
        </p:txBody>
      </p:sp>
    </p:spTree>
    <p:extLst>
      <p:ext uri="{BB962C8B-B14F-4D97-AF65-F5344CB8AC3E}">
        <p14:creationId xmlns:p14="http://schemas.microsoft.com/office/powerpoint/2010/main" val="3265240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45</a:t>
            </a:fld>
            <a:endParaRPr lang="en-US"/>
          </a:p>
        </p:txBody>
      </p:sp>
    </p:spTree>
    <p:extLst>
      <p:ext uri="{BB962C8B-B14F-4D97-AF65-F5344CB8AC3E}">
        <p14:creationId xmlns:p14="http://schemas.microsoft.com/office/powerpoint/2010/main" val="2292548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78A1C-48C6-4B6E-8B2F-D54F4F3ED883}" type="slidenum">
              <a:rPr lang="en-US"/>
              <a:pPr/>
              <a:t>49</a:t>
            </a:fld>
            <a:endParaRPr lang="en-US"/>
          </a:p>
        </p:txBody>
      </p:sp>
      <p:sp>
        <p:nvSpPr>
          <p:cNvPr id="382978" name="Rectangle 2"/>
          <p:cNvSpPr>
            <a:spLocks noGrp="1" noRot="1" noChangeAspect="1" noChangeArrowheads="1" noTextEdit="1"/>
          </p:cNvSpPr>
          <p:nvPr>
            <p:ph type="sldImg"/>
          </p:nvPr>
        </p:nvSpPr>
        <p:spPr>
          <a:xfrm>
            <a:off x="992188" y="768350"/>
            <a:ext cx="5114925" cy="3836988"/>
          </a:xfrm>
          <a:ln/>
        </p:spPr>
      </p:sp>
      <p:sp>
        <p:nvSpPr>
          <p:cNvPr id="382979" name="Rectangle 3"/>
          <p:cNvSpPr>
            <a:spLocks noGrp="1" noChangeArrowheads="1"/>
          </p:cNvSpPr>
          <p:nvPr>
            <p:ph type="body" idx="1"/>
          </p:nvPr>
        </p:nvSpPr>
        <p:spPr/>
        <p:txBody>
          <a:bodyPr/>
          <a:lstStyle/>
          <a:p>
            <a:r>
              <a:rPr lang="it-IT"/>
              <a:t>1/f = 1/u + 1/v = (v+u)/uv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qui ci </a:t>
            </a:r>
            <a:r>
              <a:rPr lang="en-US" dirty="0" err="1" smtClean="0"/>
              <a:t>sta</a:t>
            </a:r>
            <a:r>
              <a:rPr lang="en-US" dirty="0" smtClean="0"/>
              <a:t> </a:t>
            </a:r>
            <a:r>
              <a:rPr lang="en-US" dirty="0" err="1" smtClean="0"/>
              <a:t>bene</a:t>
            </a:r>
            <a:r>
              <a:rPr lang="en-US" dirty="0" smtClean="0"/>
              <a:t> </a:t>
            </a:r>
            <a:r>
              <a:rPr lang="en-US" dirty="0" err="1" smtClean="0"/>
              <a:t>il</a:t>
            </a:r>
            <a:r>
              <a:rPr lang="en-US" dirty="0" smtClean="0"/>
              <a:t> test di </a:t>
            </a:r>
            <a:r>
              <a:rPr lang="en-US" dirty="0" err="1" smtClean="0"/>
              <a:t>risoluzione</a:t>
            </a:r>
            <a:r>
              <a:rPr lang="en-US" dirty="0" smtClean="0"/>
              <a:t> </a:t>
            </a:r>
            <a:r>
              <a:rPr lang="en-US" dirty="0" err="1" smtClean="0"/>
              <a:t>della</a:t>
            </a:r>
            <a:r>
              <a:rPr lang="en-US" dirty="0" smtClean="0"/>
              <a:t> retina </a:t>
            </a:r>
            <a:endParaRPr lang="en-GB" dirty="0"/>
          </a:p>
        </p:txBody>
      </p:sp>
      <p:sp>
        <p:nvSpPr>
          <p:cNvPr id="4" name="Slide Number Placeholder 3"/>
          <p:cNvSpPr>
            <a:spLocks noGrp="1"/>
          </p:cNvSpPr>
          <p:nvPr>
            <p:ph type="sldNum" sz="quarter" idx="10"/>
          </p:nvPr>
        </p:nvSpPr>
        <p:spPr/>
        <p:txBody>
          <a:bodyPr/>
          <a:lstStyle/>
          <a:p>
            <a:fld id="{46A030A6-DD36-46AF-AC0B-8647E82F10C0}" type="slidenum">
              <a:rPr lang="en-US" smtClean="0"/>
              <a:pPr/>
              <a:t>50</a:t>
            </a:fld>
            <a:endParaRPr lang="en-US"/>
          </a:p>
        </p:txBody>
      </p:sp>
    </p:spTree>
    <p:extLst>
      <p:ext uri="{BB962C8B-B14F-4D97-AF65-F5344CB8AC3E}">
        <p14:creationId xmlns:p14="http://schemas.microsoft.com/office/powerpoint/2010/main" val="961004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20C536CA-F328-47CF-B334-0ACFC5F7E101}" type="slidenum">
              <a:rPr lang="en-US"/>
              <a:pPr/>
              <a:t>‹#›</a:t>
            </a:fld>
            <a:endParaRPr lang="en-US"/>
          </a:p>
        </p:txBody>
      </p:sp>
    </p:spTree>
    <p:extLst>
      <p:ext uri="{BB962C8B-B14F-4D97-AF65-F5344CB8AC3E}">
        <p14:creationId xmlns:p14="http://schemas.microsoft.com/office/powerpoint/2010/main" val="319171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FD2E41BB-9AC5-4BC2-B933-6038FF91945F}" type="slidenum">
              <a:rPr lang="en-US"/>
              <a:pPr/>
              <a:t>‹#›</a:t>
            </a:fld>
            <a:endParaRPr lang="en-US"/>
          </a:p>
        </p:txBody>
      </p:sp>
    </p:spTree>
    <p:extLst>
      <p:ext uri="{BB962C8B-B14F-4D97-AF65-F5344CB8AC3E}">
        <p14:creationId xmlns:p14="http://schemas.microsoft.com/office/powerpoint/2010/main" val="345852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048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188913"/>
            <a:ext cx="6219825"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E94C2B75-E002-46B1-9ADA-76C8904089E4}" type="slidenum">
              <a:rPr lang="en-US"/>
              <a:pPr/>
              <a:t>‹#›</a:t>
            </a:fld>
            <a:endParaRPr lang="en-US"/>
          </a:p>
        </p:txBody>
      </p:sp>
    </p:spTree>
    <p:extLst>
      <p:ext uri="{BB962C8B-B14F-4D97-AF65-F5344CB8AC3E}">
        <p14:creationId xmlns:p14="http://schemas.microsoft.com/office/powerpoint/2010/main" val="122894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188913"/>
            <a:ext cx="7221538" cy="5746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052513"/>
            <a:ext cx="4171950" cy="5184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52513"/>
            <a:ext cx="4171950" cy="5184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08725"/>
            <a:ext cx="2133600" cy="412750"/>
          </a:xfrm>
        </p:spPr>
        <p:txBody>
          <a:bodyPr/>
          <a:lstStyle>
            <a:lvl1pPr>
              <a:defRPr/>
            </a:lvl1pPr>
          </a:lstStyle>
          <a:p>
            <a:endParaRPr lang="en-US"/>
          </a:p>
        </p:txBody>
      </p:sp>
      <p:sp>
        <p:nvSpPr>
          <p:cNvPr id="6" name="Footer Placeholder 5"/>
          <p:cNvSpPr>
            <a:spLocks noGrp="1"/>
          </p:cNvSpPr>
          <p:nvPr>
            <p:ph type="ftr" sz="quarter" idx="11"/>
          </p:nvPr>
        </p:nvSpPr>
        <p:spPr>
          <a:xfrm>
            <a:off x="3124200" y="6308725"/>
            <a:ext cx="2895600" cy="412750"/>
          </a:xfrm>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a:xfrm>
            <a:off x="6553200" y="6308725"/>
            <a:ext cx="2133600" cy="412750"/>
          </a:xfrm>
        </p:spPr>
        <p:txBody>
          <a:bodyPr/>
          <a:lstStyle>
            <a:lvl1pPr>
              <a:defRPr/>
            </a:lvl1pPr>
          </a:lstStyle>
          <a:p>
            <a:fld id="{019A61B2-491C-4A6D-8844-FF9556DB01E9}" type="slidenum">
              <a:rPr lang="en-US"/>
              <a:pPr/>
              <a:t>‹#›</a:t>
            </a:fld>
            <a:endParaRPr lang="en-US"/>
          </a:p>
        </p:txBody>
      </p:sp>
    </p:spTree>
    <p:extLst>
      <p:ext uri="{BB962C8B-B14F-4D97-AF65-F5344CB8AC3E}">
        <p14:creationId xmlns:p14="http://schemas.microsoft.com/office/powerpoint/2010/main" val="333673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8298E7CC-C160-439B-9BB7-2CB581520FFE}" type="slidenum">
              <a:rPr lang="en-US"/>
              <a:pPr/>
              <a:t>‹#›</a:t>
            </a:fld>
            <a:endParaRPr lang="en-US"/>
          </a:p>
        </p:txBody>
      </p:sp>
    </p:spTree>
    <p:extLst>
      <p:ext uri="{BB962C8B-B14F-4D97-AF65-F5344CB8AC3E}">
        <p14:creationId xmlns:p14="http://schemas.microsoft.com/office/powerpoint/2010/main" val="190607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fln mag 14</a:t>
            </a:r>
            <a:endParaRPr lang="en-US"/>
          </a:p>
        </p:txBody>
      </p:sp>
      <p:sp>
        <p:nvSpPr>
          <p:cNvPr id="6" name="Slide Number Placeholder 5"/>
          <p:cNvSpPr>
            <a:spLocks noGrp="1"/>
          </p:cNvSpPr>
          <p:nvPr>
            <p:ph type="sldNum" sz="quarter" idx="12"/>
          </p:nvPr>
        </p:nvSpPr>
        <p:spPr/>
        <p:txBody>
          <a:bodyPr/>
          <a:lstStyle>
            <a:lvl1pPr>
              <a:defRPr/>
            </a:lvl1pPr>
          </a:lstStyle>
          <a:p>
            <a:fld id="{E12E3821-448E-4AC0-AD85-78BE678C0B7A}" type="slidenum">
              <a:rPr lang="en-US"/>
              <a:pPr/>
              <a:t>‹#›</a:t>
            </a:fld>
            <a:endParaRPr lang="en-US"/>
          </a:p>
        </p:txBody>
      </p:sp>
    </p:spTree>
    <p:extLst>
      <p:ext uri="{BB962C8B-B14F-4D97-AF65-F5344CB8AC3E}">
        <p14:creationId xmlns:p14="http://schemas.microsoft.com/office/powerpoint/2010/main" val="160736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052513"/>
            <a:ext cx="41719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52513"/>
            <a:ext cx="417195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p:txBody>
          <a:bodyPr/>
          <a:lstStyle>
            <a:lvl1pPr>
              <a:defRPr/>
            </a:lvl1pPr>
          </a:lstStyle>
          <a:p>
            <a:fld id="{0D14F5B4-7D7D-4249-A841-DE7696876DE2}" type="slidenum">
              <a:rPr lang="en-US"/>
              <a:pPr/>
              <a:t>‹#›</a:t>
            </a:fld>
            <a:endParaRPr lang="en-US"/>
          </a:p>
        </p:txBody>
      </p:sp>
    </p:spTree>
    <p:extLst>
      <p:ext uri="{BB962C8B-B14F-4D97-AF65-F5344CB8AC3E}">
        <p14:creationId xmlns:p14="http://schemas.microsoft.com/office/powerpoint/2010/main" val="103905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fln mag 14</a:t>
            </a:r>
            <a:endParaRPr lang="en-US"/>
          </a:p>
        </p:txBody>
      </p:sp>
      <p:sp>
        <p:nvSpPr>
          <p:cNvPr id="9" name="Slide Number Placeholder 8"/>
          <p:cNvSpPr>
            <a:spLocks noGrp="1"/>
          </p:cNvSpPr>
          <p:nvPr>
            <p:ph type="sldNum" sz="quarter" idx="12"/>
          </p:nvPr>
        </p:nvSpPr>
        <p:spPr/>
        <p:txBody>
          <a:bodyPr/>
          <a:lstStyle>
            <a:lvl1pPr>
              <a:defRPr/>
            </a:lvl1pPr>
          </a:lstStyle>
          <a:p>
            <a:fld id="{C55283F5-1840-43A4-9A5D-69DE14029326}" type="slidenum">
              <a:rPr lang="en-US"/>
              <a:pPr/>
              <a:t>‹#›</a:t>
            </a:fld>
            <a:endParaRPr lang="en-US"/>
          </a:p>
        </p:txBody>
      </p:sp>
    </p:spTree>
    <p:extLst>
      <p:ext uri="{BB962C8B-B14F-4D97-AF65-F5344CB8AC3E}">
        <p14:creationId xmlns:p14="http://schemas.microsoft.com/office/powerpoint/2010/main" val="376377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fln mag 14</a:t>
            </a:r>
            <a:endParaRPr lang="en-US"/>
          </a:p>
        </p:txBody>
      </p:sp>
      <p:sp>
        <p:nvSpPr>
          <p:cNvPr id="5" name="Slide Number Placeholder 4"/>
          <p:cNvSpPr>
            <a:spLocks noGrp="1"/>
          </p:cNvSpPr>
          <p:nvPr>
            <p:ph type="sldNum" sz="quarter" idx="12"/>
          </p:nvPr>
        </p:nvSpPr>
        <p:spPr/>
        <p:txBody>
          <a:bodyPr/>
          <a:lstStyle>
            <a:lvl1pPr>
              <a:defRPr/>
            </a:lvl1pPr>
          </a:lstStyle>
          <a:p>
            <a:fld id="{2CD956F3-9CC7-4961-832F-B3C637FBEF6C}" type="slidenum">
              <a:rPr lang="en-US"/>
              <a:pPr/>
              <a:t>‹#›</a:t>
            </a:fld>
            <a:endParaRPr lang="en-US"/>
          </a:p>
        </p:txBody>
      </p:sp>
    </p:spTree>
    <p:extLst>
      <p:ext uri="{BB962C8B-B14F-4D97-AF65-F5344CB8AC3E}">
        <p14:creationId xmlns:p14="http://schemas.microsoft.com/office/powerpoint/2010/main" val="235604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fln mag 14</a:t>
            </a:r>
            <a:endParaRPr lang="en-US"/>
          </a:p>
        </p:txBody>
      </p:sp>
      <p:sp>
        <p:nvSpPr>
          <p:cNvPr id="4" name="Slide Number Placeholder 3"/>
          <p:cNvSpPr>
            <a:spLocks noGrp="1"/>
          </p:cNvSpPr>
          <p:nvPr>
            <p:ph type="sldNum" sz="quarter" idx="12"/>
          </p:nvPr>
        </p:nvSpPr>
        <p:spPr/>
        <p:txBody>
          <a:bodyPr/>
          <a:lstStyle>
            <a:lvl1pPr>
              <a:defRPr/>
            </a:lvl1pPr>
          </a:lstStyle>
          <a:p>
            <a:fld id="{571A0D45-F368-4705-B16D-89604FEB2B64}" type="slidenum">
              <a:rPr lang="en-US"/>
              <a:pPr/>
              <a:t>‹#›</a:t>
            </a:fld>
            <a:endParaRPr lang="en-US"/>
          </a:p>
        </p:txBody>
      </p:sp>
    </p:spTree>
    <p:extLst>
      <p:ext uri="{BB962C8B-B14F-4D97-AF65-F5344CB8AC3E}">
        <p14:creationId xmlns:p14="http://schemas.microsoft.com/office/powerpoint/2010/main" val="272856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p:txBody>
          <a:bodyPr/>
          <a:lstStyle>
            <a:lvl1pPr>
              <a:defRPr/>
            </a:lvl1pPr>
          </a:lstStyle>
          <a:p>
            <a:fld id="{C2016D84-0A5D-4DED-B4FF-C16A883F403B}" type="slidenum">
              <a:rPr lang="en-US"/>
              <a:pPr/>
              <a:t>‹#›</a:t>
            </a:fld>
            <a:endParaRPr lang="en-US"/>
          </a:p>
        </p:txBody>
      </p:sp>
    </p:spTree>
    <p:extLst>
      <p:ext uri="{BB962C8B-B14F-4D97-AF65-F5344CB8AC3E}">
        <p14:creationId xmlns:p14="http://schemas.microsoft.com/office/powerpoint/2010/main" val="287593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fln mag 14</a:t>
            </a:r>
            <a:endParaRPr lang="en-US"/>
          </a:p>
        </p:txBody>
      </p:sp>
      <p:sp>
        <p:nvSpPr>
          <p:cNvPr id="7" name="Slide Number Placeholder 6"/>
          <p:cNvSpPr>
            <a:spLocks noGrp="1"/>
          </p:cNvSpPr>
          <p:nvPr>
            <p:ph type="sldNum" sz="quarter" idx="12"/>
          </p:nvPr>
        </p:nvSpPr>
        <p:spPr/>
        <p:txBody>
          <a:bodyPr/>
          <a:lstStyle>
            <a:lvl1pPr>
              <a:defRPr/>
            </a:lvl1pPr>
          </a:lstStyle>
          <a:p>
            <a:fld id="{3D87F231-22D3-464C-A321-A615BA74F2D1}" type="slidenum">
              <a:rPr lang="en-US"/>
              <a:pPr/>
              <a:t>‹#›</a:t>
            </a:fld>
            <a:endParaRPr lang="en-US"/>
          </a:p>
        </p:txBody>
      </p:sp>
    </p:spTree>
    <p:extLst>
      <p:ext uri="{BB962C8B-B14F-4D97-AF65-F5344CB8AC3E}">
        <p14:creationId xmlns:p14="http://schemas.microsoft.com/office/powerpoint/2010/main" val="352367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03350" y="188913"/>
            <a:ext cx="72215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23850" y="1052513"/>
            <a:ext cx="84963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308725"/>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4101" name="Rectangle 5"/>
          <p:cNvSpPr>
            <a:spLocks noGrp="1" noChangeArrowheads="1"/>
          </p:cNvSpPr>
          <p:nvPr>
            <p:ph type="ftr" sz="quarter" idx="3"/>
          </p:nvPr>
        </p:nvSpPr>
        <p:spPr bwMode="auto">
          <a:xfrm>
            <a:off x="3124200" y="6308725"/>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en-US" smtClean="0"/>
              <a:t>fln mag 14</a:t>
            </a:r>
            <a:endParaRPr lang="en-US"/>
          </a:p>
        </p:txBody>
      </p:sp>
      <p:sp>
        <p:nvSpPr>
          <p:cNvPr id="4102" name="Rectangle 6"/>
          <p:cNvSpPr>
            <a:spLocks noGrp="1" noChangeArrowheads="1"/>
          </p:cNvSpPr>
          <p:nvPr>
            <p:ph type="sldNum" sz="quarter" idx="4"/>
          </p:nvPr>
        </p:nvSpPr>
        <p:spPr bwMode="auto">
          <a:xfrm>
            <a:off x="6553200" y="6308725"/>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C46B15-E977-484F-8D78-9AC93DA0385B}" type="slidenum">
              <a:rPr lang="en-US"/>
              <a:pPr/>
              <a:t>‹#›</a:t>
            </a:fld>
            <a:endParaRPr lang="en-US"/>
          </a:p>
        </p:txBody>
      </p:sp>
      <p:graphicFrame>
        <p:nvGraphicFramePr>
          <p:cNvPr id="4103" name="Object 7"/>
          <p:cNvGraphicFramePr>
            <a:graphicFrameLocks noChangeAspect="1"/>
          </p:cNvGraphicFramePr>
          <p:nvPr/>
        </p:nvGraphicFramePr>
        <p:xfrm>
          <a:off x="323850" y="115888"/>
          <a:ext cx="831850" cy="908050"/>
        </p:xfrm>
        <a:graphic>
          <a:graphicData uri="http://schemas.openxmlformats.org/presentationml/2006/ole">
            <mc:AlternateContent xmlns:mc="http://schemas.openxmlformats.org/markup-compatibility/2006">
              <mc:Choice xmlns:v="urn:schemas-microsoft-com:vml" Requires="v">
                <p:oleObj spid="_x0000_s4134" r:id="rId15" imgW="815411" imgH="906859" progId="">
                  <p:embed/>
                </p:oleObj>
              </mc:Choice>
              <mc:Fallback>
                <p:oleObj r:id="rId15" imgW="815411" imgH="906859" progId="">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3850" y="115888"/>
                        <a:ext cx="831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4" name="Line 8"/>
          <p:cNvSpPr>
            <a:spLocks noChangeShapeType="1"/>
          </p:cNvSpPr>
          <p:nvPr/>
        </p:nvSpPr>
        <p:spPr bwMode="auto">
          <a:xfrm>
            <a:off x="1476375" y="836613"/>
            <a:ext cx="7056438" cy="0"/>
          </a:xfrm>
          <a:prstGeom prst="line">
            <a:avLst/>
          </a:prstGeom>
          <a:noFill/>
          <a:ln w="952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pitchFamily="34" charset="0"/>
        </a:defRPr>
      </a:lvl2pPr>
      <a:lvl3pPr algn="ctr" rtl="0" fontAlgn="base">
        <a:spcBef>
          <a:spcPct val="0"/>
        </a:spcBef>
        <a:spcAft>
          <a:spcPct val="0"/>
        </a:spcAft>
        <a:defRPr sz="2800">
          <a:solidFill>
            <a:schemeClr val="tx2"/>
          </a:solidFill>
          <a:latin typeface="Arial" pitchFamily="34" charset="0"/>
        </a:defRPr>
      </a:lvl3pPr>
      <a:lvl4pPr algn="ctr" rtl="0" fontAlgn="base">
        <a:spcBef>
          <a:spcPct val="0"/>
        </a:spcBef>
        <a:spcAft>
          <a:spcPct val="0"/>
        </a:spcAft>
        <a:defRPr sz="2800">
          <a:solidFill>
            <a:schemeClr val="tx2"/>
          </a:solidFill>
          <a:latin typeface="Arial" pitchFamily="34" charset="0"/>
        </a:defRPr>
      </a:lvl4pPr>
      <a:lvl5pPr algn="ctr" rtl="0" fontAlgn="base">
        <a:spcBef>
          <a:spcPct val="0"/>
        </a:spcBef>
        <a:spcAft>
          <a:spcPct val="0"/>
        </a:spcAft>
        <a:defRPr sz="2800">
          <a:solidFill>
            <a:schemeClr val="tx2"/>
          </a:solidFill>
          <a:latin typeface="Arial" pitchFamily="34" charset="0"/>
        </a:defRPr>
      </a:lvl5pPr>
      <a:lvl6pPr marL="457200" algn="ctr" rtl="0" fontAlgn="base">
        <a:spcBef>
          <a:spcPct val="0"/>
        </a:spcBef>
        <a:spcAft>
          <a:spcPct val="0"/>
        </a:spcAft>
        <a:defRPr sz="2800">
          <a:solidFill>
            <a:schemeClr val="tx2"/>
          </a:solidFill>
          <a:latin typeface="Arial" pitchFamily="34" charset="0"/>
        </a:defRPr>
      </a:lvl6pPr>
      <a:lvl7pPr marL="914400" algn="ctr" rtl="0" fontAlgn="base">
        <a:spcBef>
          <a:spcPct val="0"/>
        </a:spcBef>
        <a:spcAft>
          <a:spcPct val="0"/>
        </a:spcAft>
        <a:defRPr sz="2800">
          <a:solidFill>
            <a:schemeClr val="tx2"/>
          </a:solidFill>
          <a:latin typeface="Arial" pitchFamily="34" charset="0"/>
        </a:defRPr>
      </a:lvl7pPr>
      <a:lvl8pPr marL="1371600" algn="ctr" rtl="0" fontAlgn="base">
        <a:spcBef>
          <a:spcPct val="0"/>
        </a:spcBef>
        <a:spcAft>
          <a:spcPct val="0"/>
        </a:spcAft>
        <a:defRPr sz="2800">
          <a:solidFill>
            <a:schemeClr val="tx2"/>
          </a:solidFill>
          <a:latin typeface="Arial" pitchFamily="34" charset="0"/>
        </a:defRPr>
      </a:lvl8pPr>
      <a:lvl9pPr marL="1828800" algn="ctr" rtl="0" fontAlgn="base">
        <a:spcBef>
          <a:spcPct val="0"/>
        </a:spcBef>
        <a:spcAft>
          <a:spcPct val="0"/>
        </a:spcAft>
        <a:defRPr sz="2800">
          <a:solidFill>
            <a:schemeClr val="tx2"/>
          </a:solidFill>
          <a:latin typeface="Arial"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w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image" Target="../media/image5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1.emf"/><Relationship Id="rId4"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8.wmf"/><Relationship Id="rId5" Type="http://schemas.openxmlformats.org/officeDocument/2006/relationships/oleObject" Target="../embeddings/oleObject9.bin"/><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85.wmf"/></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dirty="0" err="1" smtClean="0"/>
              <a:t>fln</a:t>
            </a:r>
            <a:r>
              <a:rPr lang="en-US" dirty="0" smtClean="0"/>
              <a:t> mag 14</a:t>
            </a:r>
            <a:endParaRPr lang="en-US" dirty="0"/>
          </a:p>
        </p:txBody>
      </p:sp>
      <p:sp>
        <p:nvSpPr>
          <p:cNvPr id="7" name="Slide Number Placeholder 5"/>
          <p:cNvSpPr>
            <a:spLocks noGrp="1"/>
          </p:cNvSpPr>
          <p:nvPr>
            <p:ph type="sldNum" sz="quarter" idx="12"/>
          </p:nvPr>
        </p:nvSpPr>
        <p:spPr/>
        <p:txBody>
          <a:bodyPr/>
          <a:lstStyle/>
          <a:p>
            <a:fld id="{8AA4F230-99DB-48E8-AAB0-616ED329E37F}" type="slidenum">
              <a:rPr lang="en-US"/>
              <a:pPr/>
              <a:t>1</a:t>
            </a:fld>
            <a:endParaRPr lang="en-US"/>
          </a:p>
        </p:txBody>
      </p:sp>
      <p:sp>
        <p:nvSpPr>
          <p:cNvPr id="2053" name="Rectangle 5"/>
          <p:cNvSpPr>
            <a:spLocks noGrp="1" noChangeArrowheads="1"/>
          </p:cNvSpPr>
          <p:nvPr>
            <p:ph type="subTitle" idx="1"/>
          </p:nvPr>
        </p:nvSpPr>
        <p:spPr>
          <a:xfrm>
            <a:off x="1403350" y="5157788"/>
            <a:ext cx="6400800" cy="1081087"/>
          </a:xfrm>
        </p:spPr>
        <p:txBody>
          <a:bodyPr/>
          <a:lstStyle/>
          <a:p>
            <a:r>
              <a:rPr lang="it-IT" dirty="0"/>
              <a:t>Corso di Fisica per </a:t>
            </a:r>
            <a:r>
              <a:rPr lang="it-IT" dirty="0" smtClean="0"/>
              <a:t>Farmacia Rn </a:t>
            </a:r>
            <a:endParaRPr lang="it-IT" dirty="0"/>
          </a:p>
          <a:p>
            <a:r>
              <a:rPr lang="it-IT" dirty="0"/>
              <a:t>AA </a:t>
            </a:r>
            <a:r>
              <a:rPr lang="it-IT" dirty="0" smtClean="0"/>
              <a:t>2013/14</a:t>
            </a:r>
            <a:endParaRPr lang="it-IT" dirty="0"/>
          </a:p>
        </p:txBody>
      </p:sp>
      <p:sp>
        <p:nvSpPr>
          <p:cNvPr id="2054" name="Text Box 6"/>
          <p:cNvSpPr txBox="1">
            <a:spLocks noChangeArrowheads="1"/>
          </p:cNvSpPr>
          <p:nvPr/>
        </p:nvSpPr>
        <p:spPr bwMode="auto">
          <a:xfrm>
            <a:off x="2627313" y="1341438"/>
            <a:ext cx="4019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3600">
                <a:solidFill>
                  <a:schemeClr val="accent2"/>
                </a:solidFill>
              </a:rPr>
              <a:t>Oscillazioni e onde</a:t>
            </a:r>
          </a:p>
        </p:txBody>
      </p: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043113"/>
            <a:ext cx="4103688"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4CA6AF07-8B0E-496D-8291-310A0878F66B}" type="slidenum">
              <a:rPr lang="en-US"/>
              <a:pPr/>
              <a:t>10</a:t>
            </a:fld>
            <a:endParaRPr lang="en-US"/>
          </a:p>
        </p:txBody>
      </p:sp>
      <p:sp>
        <p:nvSpPr>
          <p:cNvPr id="278530" name="Rectangle 2"/>
          <p:cNvSpPr>
            <a:spLocks noGrp="1" noChangeArrowheads="1"/>
          </p:cNvSpPr>
          <p:nvPr>
            <p:ph type="title"/>
          </p:nvPr>
        </p:nvSpPr>
        <p:spPr/>
        <p:txBody>
          <a:bodyPr/>
          <a:lstStyle/>
          <a:p>
            <a:r>
              <a:rPr lang="it-IT"/>
              <a:t>Oscillazioni (cont.)</a:t>
            </a:r>
          </a:p>
        </p:txBody>
      </p:sp>
      <p:sp>
        <p:nvSpPr>
          <p:cNvPr id="278531" name="Rectangle 3"/>
          <p:cNvSpPr>
            <a:spLocks noGrp="1" noChangeArrowheads="1"/>
          </p:cNvSpPr>
          <p:nvPr>
            <p:ph type="body" idx="1"/>
          </p:nvPr>
        </p:nvSpPr>
        <p:spPr>
          <a:xfrm>
            <a:off x="323850" y="981075"/>
            <a:ext cx="8496300" cy="5256213"/>
          </a:xfrm>
        </p:spPr>
        <p:txBody>
          <a:bodyPr/>
          <a:lstStyle/>
          <a:p>
            <a:r>
              <a:rPr lang="it-IT" sz="2600"/>
              <a:t>tutte le oscillazioni si comporteranno allo stesso modo, cambia solo </a:t>
            </a:r>
            <a:r>
              <a:rPr lang="el-GR" sz="2600">
                <a:cs typeface="Arial" pitchFamily="34" charset="0"/>
              </a:rPr>
              <a:t>ω</a:t>
            </a:r>
            <a:r>
              <a:rPr lang="it-IT" sz="2600">
                <a:cs typeface="Arial" pitchFamily="34" charset="0"/>
              </a:rPr>
              <a:t> (T) a seconda del sistema e cambia lo spostamento dalla posiz. di equilibrio (distanza, angolo, carica)</a:t>
            </a:r>
          </a:p>
          <a:p>
            <a:r>
              <a:rPr lang="it-IT" sz="2600">
                <a:solidFill>
                  <a:srgbClr val="008000"/>
                </a:solidFill>
                <a:cs typeface="Arial" pitchFamily="34" charset="0"/>
              </a:rPr>
              <a:t>massa-molla            </a:t>
            </a:r>
            <a:r>
              <a:rPr lang="el-GR" sz="2600">
                <a:solidFill>
                  <a:srgbClr val="008000"/>
                </a:solidFill>
                <a:cs typeface="Arial" pitchFamily="34" charset="0"/>
              </a:rPr>
              <a:t>ω</a:t>
            </a:r>
            <a:r>
              <a:rPr lang="it-IT" sz="2600">
                <a:solidFill>
                  <a:srgbClr val="008000"/>
                </a:solidFill>
                <a:cs typeface="Arial" pitchFamily="34" charset="0"/>
              </a:rPr>
              <a:t> =</a:t>
            </a:r>
            <a:r>
              <a:rPr lang="el-GR" sz="2600">
                <a:solidFill>
                  <a:srgbClr val="008000"/>
                </a:solidFill>
                <a:cs typeface="Arial" pitchFamily="34" charset="0"/>
              </a:rPr>
              <a:t>√</a:t>
            </a:r>
            <a:r>
              <a:rPr lang="it-IT" sz="2600">
                <a:solidFill>
                  <a:srgbClr val="008000"/>
                </a:solidFill>
                <a:cs typeface="Arial" pitchFamily="34" charset="0"/>
              </a:rPr>
              <a:t>(k/m)     T= 2</a:t>
            </a:r>
            <a:r>
              <a:rPr lang="el-GR" sz="2600">
                <a:solidFill>
                  <a:srgbClr val="008000"/>
                </a:solidFill>
                <a:cs typeface="Arial" pitchFamily="34" charset="0"/>
              </a:rPr>
              <a:t>π√</a:t>
            </a:r>
            <a:r>
              <a:rPr lang="it-IT" sz="2600">
                <a:solidFill>
                  <a:srgbClr val="008000"/>
                </a:solidFill>
                <a:cs typeface="Arial" pitchFamily="34" charset="0"/>
              </a:rPr>
              <a:t>(m/k)</a:t>
            </a:r>
            <a:r>
              <a:rPr lang="it-IT" sz="2600">
                <a:cs typeface="Arial" pitchFamily="34" charset="0"/>
              </a:rPr>
              <a:t> </a:t>
            </a:r>
          </a:p>
          <a:p>
            <a:pPr>
              <a:buFontTx/>
              <a:buNone/>
            </a:pPr>
            <a:r>
              <a:rPr lang="it-IT" sz="2600">
                <a:cs typeface="Arial" pitchFamily="34" charset="0"/>
              </a:rPr>
              <a:t>	</a:t>
            </a:r>
            <a:r>
              <a:rPr lang="it-IT" sz="2600">
                <a:solidFill>
                  <a:schemeClr val="accent2"/>
                </a:solidFill>
                <a:cs typeface="Arial" pitchFamily="34" charset="0"/>
              </a:rPr>
              <a:t>pendolo semplice    </a:t>
            </a:r>
            <a:r>
              <a:rPr lang="el-GR" sz="2600">
                <a:solidFill>
                  <a:schemeClr val="accent2"/>
                </a:solidFill>
                <a:cs typeface="Arial" pitchFamily="34" charset="0"/>
              </a:rPr>
              <a:t>ω</a:t>
            </a:r>
            <a:r>
              <a:rPr lang="it-IT" sz="2600">
                <a:solidFill>
                  <a:schemeClr val="accent2"/>
                </a:solidFill>
                <a:cs typeface="Arial" pitchFamily="34" charset="0"/>
              </a:rPr>
              <a:t> =</a:t>
            </a:r>
            <a:r>
              <a:rPr lang="el-GR" sz="2600">
                <a:solidFill>
                  <a:schemeClr val="accent2"/>
                </a:solidFill>
                <a:cs typeface="Arial" pitchFamily="34" charset="0"/>
              </a:rPr>
              <a:t>√</a:t>
            </a:r>
            <a:r>
              <a:rPr lang="it-IT" sz="2600">
                <a:solidFill>
                  <a:schemeClr val="accent2"/>
                </a:solidFill>
                <a:cs typeface="Arial" pitchFamily="34" charset="0"/>
              </a:rPr>
              <a:t>(g/L)      T= 2</a:t>
            </a:r>
            <a:r>
              <a:rPr lang="el-GR" sz="2600">
                <a:solidFill>
                  <a:schemeClr val="accent2"/>
                </a:solidFill>
                <a:cs typeface="Arial" pitchFamily="34" charset="0"/>
              </a:rPr>
              <a:t>π√</a:t>
            </a:r>
            <a:r>
              <a:rPr lang="it-IT" sz="2600">
                <a:solidFill>
                  <a:schemeClr val="accent2"/>
                </a:solidFill>
                <a:cs typeface="Arial" pitchFamily="34" charset="0"/>
              </a:rPr>
              <a:t>(L/g)</a:t>
            </a:r>
          </a:p>
          <a:p>
            <a:pPr>
              <a:buFontTx/>
              <a:buNone/>
            </a:pPr>
            <a:r>
              <a:rPr lang="it-IT" sz="2600">
                <a:cs typeface="Arial" pitchFamily="34" charset="0"/>
              </a:rPr>
              <a:t>	</a:t>
            </a:r>
            <a:r>
              <a:rPr lang="it-IT" sz="2600">
                <a:solidFill>
                  <a:srgbClr val="CC0000"/>
                </a:solidFill>
                <a:cs typeface="Arial" pitchFamily="34" charset="0"/>
              </a:rPr>
              <a:t>circuito LC               </a:t>
            </a:r>
            <a:r>
              <a:rPr lang="el-GR" sz="2600">
                <a:solidFill>
                  <a:srgbClr val="CC0000"/>
                </a:solidFill>
                <a:cs typeface="Arial" pitchFamily="34" charset="0"/>
              </a:rPr>
              <a:t>ω</a:t>
            </a:r>
            <a:r>
              <a:rPr lang="it-IT" sz="2600">
                <a:solidFill>
                  <a:srgbClr val="CC0000"/>
                </a:solidFill>
                <a:cs typeface="Arial" pitchFamily="34" charset="0"/>
              </a:rPr>
              <a:t> =1/</a:t>
            </a:r>
            <a:r>
              <a:rPr lang="el-GR" sz="2600">
                <a:solidFill>
                  <a:srgbClr val="CC0000"/>
                </a:solidFill>
                <a:cs typeface="Arial" pitchFamily="34" charset="0"/>
              </a:rPr>
              <a:t>√</a:t>
            </a:r>
            <a:r>
              <a:rPr lang="it-IT" sz="2600">
                <a:solidFill>
                  <a:srgbClr val="CC0000"/>
                </a:solidFill>
                <a:cs typeface="Arial" pitchFamily="34" charset="0"/>
              </a:rPr>
              <a:t>(LC)    T= 2</a:t>
            </a:r>
            <a:r>
              <a:rPr lang="el-GR" sz="2600">
                <a:solidFill>
                  <a:srgbClr val="CC0000"/>
                </a:solidFill>
                <a:cs typeface="Arial" pitchFamily="34" charset="0"/>
              </a:rPr>
              <a:t>π√</a:t>
            </a:r>
            <a:r>
              <a:rPr lang="it-IT" sz="2600">
                <a:solidFill>
                  <a:srgbClr val="CC0000"/>
                </a:solidFill>
                <a:cs typeface="Arial" pitchFamily="34" charset="0"/>
              </a:rPr>
              <a:t>(LC)</a:t>
            </a:r>
            <a:r>
              <a:rPr lang="it-IT" sz="2600">
                <a:cs typeface="Arial" pitchFamily="34" charset="0"/>
              </a:rPr>
              <a:t> </a:t>
            </a:r>
          </a:p>
          <a:p>
            <a:pPr>
              <a:buFontTx/>
              <a:buNone/>
            </a:pPr>
            <a:r>
              <a:rPr lang="it-IT" sz="2600">
                <a:cs typeface="Arial" pitchFamily="34" charset="0"/>
              </a:rPr>
              <a:t>	</a:t>
            </a:r>
            <a:r>
              <a:rPr lang="it-IT" sz="2600">
                <a:solidFill>
                  <a:srgbClr val="FF0000"/>
                </a:solidFill>
                <a:cs typeface="Arial" pitchFamily="34" charset="0"/>
              </a:rPr>
              <a:t>etc.</a:t>
            </a:r>
          </a:p>
          <a:p>
            <a:r>
              <a:rPr lang="it-IT" sz="2600">
                <a:cs typeface="Arial" pitchFamily="34" charset="0"/>
              </a:rPr>
              <a:t>spostamenti, </a:t>
            </a:r>
            <a:r>
              <a:rPr lang="it-IT" sz="2600">
                <a:solidFill>
                  <a:schemeClr val="hlink"/>
                </a:solidFill>
                <a:cs typeface="Arial" pitchFamily="34" charset="0"/>
              </a:rPr>
              <a:t>velocità (lineari, angolari, correnti),</a:t>
            </a:r>
            <a:r>
              <a:rPr lang="it-IT" sz="2600">
                <a:cs typeface="Arial" pitchFamily="34" charset="0"/>
              </a:rPr>
              <a:t> </a:t>
            </a:r>
            <a:r>
              <a:rPr lang="it-IT" sz="2600">
                <a:solidFill>
                  <a:srgbClr val="FF0066"/>
                </a:solidFill>
                <a:cs typeface="Arial" pitchFamily="34" charset="0"/>
              </a:rPr>
              <a:t>accelerazioni (lineari, angolari, deriv. della corrente)</a:t>
            </a:r>
            <a:r>
              <a:rPr lang="it-IT" sz="2600">
                <a:cs typeface="Arial" pitchFamily="34" charset="0"/>
              </a:rPr>
              <a:t> saranno dati da funzioni sinusoidali (moto armonico semplice di pulsazione </a:t>
            </a:r>
            <a:r>
              <a:rPr lang="el-GR" sz="2600">
                <a:cs typeface="Arial" pitchFamily="34" charset="0"/>
              </a:rPr>
              <a:t>ω</a:t>
            </a:r>
            <a:r>
              <a:rPr lang="it-IT" sz="2600">
                <a:cs typeface="Arial" pitchFamily="34" charset="0"/>
              </a:rPr>
              <a:t> = 2</a:t>
            </a:r>
            <a:r>
              <a:rPr lang="el-GR" sz="2600">
                <a:cs typeface="Arial" pitchFamily="34" charset="0"/>
              </a:rPr>
              <a:t>π</a:t>
            </a:r>
            <a:r>
              <a:rPr lang="el-GR" sz="2600">
                <a:cs typeface="Arial" pitchFamily="34" charset="0"/>
                <a:sym typeface="Symbol" pitchFamily="18" charset="2"/>
              </a:rPr>
              <a:t></a:t>
            </a:r>
            <a:r>
              <a:rPr lang="it-IT" sz="2600">
                <a:cs typeface="Arial" pitchFamily="34" charset="0"/>
                <a:sym typeface="Symbol" pitchFamily="18" charset="2"/>
              </a:rPr>
              <a:t> = 2</a:t>
            </a:r>
            <a:r>
              <a:rPr lang="el-GR" sz="2600">
                <a:cs typeface="Arial" pitchFamily="34" charset="0"/>
                <a:sym typeface="Symbol" pitchFamily="18" charset="2"/>
              </a:rPr>
              <a:t>π</a:t>
            </a:r>
            <a:r>
              <a:rPr lang="it-IT" sz="2600">
                <a:cs typeface="Arial" pitchFamily="34" charset="0"/>
                <a:sym typeface="Symbol" pitchFamily="18" charset="2"/>
              </a:rPr>
              <a:t>/T)</a:t>
            </a:r>
            <a:endParaRPr lang="el-GR" sz="2600">
              <a:cs typeface="Arial" pitchFamily="34" charset="0"/>
            </a:endParaRPr>
          </a:p>
        </p:txBody>
      </p:sp>
      <p:sp>
        <p:nvSpPr>
          <p:cNvPr id="278532" name="Text Box 4"/>
          <p:cNvSpPr txBox="1">
            <a:spLocks noChangeArrowheads="1"/>
          </p:cNvSpPr>
          <p:nvPr/>
        </p:nvSpPr>
        <p:spPr bwMode="auto">
          <a:xfrm>
            <a:off x="7667625" y="2997200"/>
            <a:ext cx="1089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66"/>
                </a:solidFill>
              </a:rPr>
              <a:t>piccole</a:t>
            </a:r>
          </a:p>
          <a:p>
            <a:pPr algn="l"/>
            <a:r>
              <a:rPr lang="it-IT" sz="2000">
                <a:solidFill>
                  <a:srgbClr val="FF0066"/>
                </a:solidFill>
              </a:rPr>
              <a:t>oscillaz.</a:t>
            </a:r>
          </a:p>
        </p:txBody>
      </p:sp>
      <p:sp>
        <p:nvSpPr>
          <p:cNvPr id="278533" name="Line 5"/>
          <p:cNvSpPr>
            <a:spLocks noChangeShapeType="1"/>
          </p:cNvSpPr>
          <p:nvPr/>
        </p:nvSpPr>
        <p:spPr bwMode="auto">
          <a:xfrm>
            <a:off x="6732588" y="2708275"/>
            <a:ext cx="719137"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534" name="Line 6"/>
          <p:cNvSpPr>
            <a:spLocks noChangeShapeType="1"/>
          </p:cNvSpPr>
          <p:nvPr/>
        </p:nvSpPr>
        <p:spPr bwMode="auto">
          <a:xfrm>
            <a:off x="6726238" y="3176588"/>
            <a:ext cx="719137"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535" name="Line 7"/>
          <p:cNvSpPr>
            <a:spLocks noChangeShapeType="1"/>
          </p:cNvSpPr>
          <p:nvPr/>
        </p:nvSpPr>
        <p:spPr bwMode="auto">
          <a:xfrm>
            <a:off x="6804025" y="3644900"/>
            <a:ext cx="647700"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FE69EA7D-3B71-44FA-BFB9-866EB6BD2571}" type="slidenum">
              <a:rPr lang="en-US"/>
              <a:pPr/>
              <a:t>100</a:t>
            </a:fld>
            <a:endParaRPr lang="en-US"/>
          </a:p>
        </p:txBody>
      </p:sp>
      <p:sp>
        <p:nvSpPr>
          <p:cNvPr id="327682" name="Rectangle 2"/>
          <p:cNvSpPr>
            <a:spLocks noGrp="1" noChangeArrowheads="1"/>
          </p:cNvSpPr>
          <p:nvPr>
            <p:ph type="title"/>
          </p:nvPr>
        </p:nvSpPr>
        <p:spPr/>
        <p:txBody>
          <a:bodyPr/>
          <a:lstStyle/>
          <a:p>
            <a:r>
              <a:rPr lang="it-IT"/>
              <a:t>Diffrazione da una fenditura</a:t>
            </a:r>
          </a:p>
        </p:txBody>
      </p:sp>
      <p:sp>
        <p:nvSpPr>
          <p:cNvPr id="327683" name="Rectangle 3"/>
          <p:cNvSpPr>
            <a:spLocks noGrp="1" noChangeArrowheads="1"/>
          </p:cNvSpPr>
          <p:nvPr>
            <p:ph type="body" idx="1"/>
          </p:nvPr>
        </p:nvSpPr>
        <p:spPr>
          <a:xfrm>
            <a:off x="250825" y="908050"/>
            <a:ext cx="8642350" cy="5184775"/>
          </a:xfrm>
        </p:spPr>
        <p:txBody>
          <a:bodyPr/>
          <a:lstStyle/>
          <a:p>
            <a:r>
              <a:rPr lang="it-IT" sz="2400"/>
              <a:t>diffrazione à la Fraunhofer (schermo a grande distanza o nel piano focale di una lente)</a:t>
            </a:r>
          </a:p>
          <a:p>
            <a:endParaRPr lang="it-IT" sz="2400"/>
          </a:p>
          <a:p>
            <a:endParaRPr lang="it-IT" sz="2400"/>
          </a:p>
          <a:p>
            <a:endParaRPr lang="it-IT" sz="2400"/>
          </a:p>
          <a:p>
            <a:endParaRPr lang="it-IT" sz="2400"/>
          </a:p>
          <a:p>
            <a:r>
              <a:rPr lang="it-IT" sz="2400"/>
              <a:t>scomponendo la fenditura in coppie di fenditure distanti a/2 si può vedere che c’è un max di I per </a:t>
            </a:r>
            <a:r>
              <a:rPr lang="el-GR" sz="2400">
                <a:cs typeface="Arial" pitchFamily="34" charset="0"/>
              </a:rPr>
              <a:t>θ</a:t>
            </a:r>
            <a:r>
              <a:rPr lang="it-IT" sz="2400">
                <a:cs typeface="Arial" pitchFamily="34" charset="0"/>
              </a:rPr>
              <a:t> = 0 e max secondari molto deboli</a:t>
            </a:r>
            <a:endParaRPr lang="el-GR" sz="2400">
              <a:cs typeface="Arial" pitchFamily="34" charset="0"/>
            </a:endParaRPr>
          </a:p>
        </p:txBody>
      </p:sp>
      <p:pic>
        <p:nvPicPr>
          <p:cNvPr id="327684" name="Picture 4" descr="img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438" y="1700213"/>
            <a:ext cx="2592387" cy="1716087"/>
          </a:xfrm>
          <a:prstGeom prst="rect">
            <a:avLst/>
          </a:prstGeom>
          <a:noFill/>
          <a:extLst>
            <a:ext uri="{909E8E84-426E-40DD-AFC4-6F175D3DCCD1}">
              <a14:hiddenFill xmlns:a14="http://schemas.microsoft.com/office/drawing/2010/main">
                <a:solidFill>
                  <a:srgbClr val="FFFFFF"/>
                </a:solidFill>
              </a14:hiddenFill>
            </a:ext>
          </a:extLst>
        </p:spPr>
      </p:pic>
      <p:pic>
        <p:nvPicPr>
          <p:cNvPr id="327685" name="Picture 5" descr="img3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1341438"/>
            <a:ext cx="1373188" cy="1944687"/>
          </a:xfrm>
          <a:prstGeom prst="rect">
            <a:avLst/>
          </a:prstGeom>
          <a:noFill/>
          <a:extLst>
            <a:ext uri="{909E8E84-426E-40DD-AFC4-6F175D3DCCD1}">
              <a14:hiddenFill xmlns:a14="http://schemas.microsoft.com/office/drawing/2010/main">
                <a:solidFill>
                  <a:srgbClr val="FFFFFF"/>
                </a:solidFill>
              </a14:hiddenFill>
            </a:ext>
          </a:extLst>
        </p:spPr>
      </p:pic>
      <p:pic>
        <p:nvPicPr>
          <p:cNvPr id="327686" name="Picture 6" descr="img3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4292600"/>
            <a:ext cx="526732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327687" name="Picture 7" descr="img3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4724400"/>
            <a:ext cx="1006475" cy="1933575"/>
          </a:xfrm>
          <a:prstGeom prst="rect">
            <a:avLst/>
          </a:prstGeom>
          <a:noFill/>
          <a:extLst>
            <a:ext uri="{909E8E84-426E-40DD-AFC4-6F175D3DCCD1}">
              <a14:hiddenFill xmlns:a14="http://schemas.microsoft.com/office/drawing/2010/main">
                <a:solidFill>
                  <a:srgbClr val="FFFFFF"/>
                </a:solidFill>
              </a14:hiddenFill>
            </a:ext>
          </a:extLst>
        </p:spPr>
      </p:pic>
      <p:sp>
        <p:nvSpPr>
          <p:cNvPr id="327688" name="Text Box 8"/>
          <p:cNvSpPr txBox="1">
            <a:spLocks noChangeArrowheads="1"/>
          </p:cNvSpPr>
          <p:nvPr/>
        </p:nvSpPr>
        <p:spPr bwMode="auto">
          <a:xfrm>
            <a:off x="8101013" y="5897563"/>
            <a:ext cx="358775"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fln mag 14</a:t>
            </a:r>
            <a:endParaRPr lang="en-US"/>
          </a:p>
        </p:txBody>
      </p:sp>
      <p:sp>
        <p:nvSpPr>
          <p:cNvPr id="13" name="Slide Number Placeholder 5"/>
          <p:cNvSpPr>
            <a:spLocks noGrp="1"/>
          </p:cNvSpPr>
          <p:nvPr>
            <p:ph type="sldNum" sz="quarter" idx="12"/>
          </p:nvPr>
        </p:nvSpPr>
        <p:spPr/>
        <p:txBody>
          <a:bodyPr/>
          <a:lstStyle/>
          <a:p>
            <a:fld id="{B286A9C4-6960-4E0A-AB6C-F3F4189A1696}" type="slidenum">
              <a:rPr lang="en-US"/>
              <a:pPr/>
              <a:t>101</a:t>
            </a:fld>
            <a:endParaRPr lang="en-US"/>
          </a:p>
        </p:txBody>
      </p:sp>
      <p:sp>
        <p:nvSpPr>
          <p:cNvPr id="328706" name="Rectangle 2"/>
          <p:cNvSpPr>
            <a:spLocks noGrp="1" noChangeArrowheads="1"/>
          </p:cNvSpPr>
          <p:nvPr>
            <p:ph type="title"/>
          </p:nvPr>
        </p:nvSpPr>
        <p:spPr/>
        <p:txBody>
          <a:bodyPr/>
          <a:lstStyle/>
          <a:p>
            <a:r>
              <a:rPr lang="it-IT"/>
              <a:t>Reticolo di diffrazione</a:t>
            </a:r>
          </a:p>
        </p:txBody>
      </p:sp>
      <p:sp>
        <p:nvSpPr>
          <p:cNvPr id="328707" name="Rectangle 3"/>
          <p:cNvSpPr>
            <a:spLocks noGrp="1" noChangeArrowheads="1"/>
          </p:cNvSpPr>
          <p:nvPr>
            <p:ph type="body" idx="1"/>
          </p:nvPr>
        </p:nvSpPr>
        <p:spPr>
          <a:xfrm>
            <a:off x="250825" y="981075"/>
            <a:ext cx="8569325" cy="5184775"/>
          </a:xfrm>
        </p:spPr>
        <p:txBody>
          <a:bodyPr/>
          <a:lstStyle/>
          <a:p>
            <a:r>
              <a:rPr lang="it-IT" sz="2500" dirty="0"/>
              <a:t>realizzato con                                                        incisioni // su                                                                      vetro o plastica</a:t>
            </a:r>
          </a:p>
          <a:p>
            <a:r>
              <a:rPr lang="it-IT" sz="2500" dirty="0"/>
              <a:t>se c’è un </a:t>
            </a:r>
            <a:r>
              <a:rPr lang="it-IT" sz="2500" dirty="0" err="1"/>
              <a:t>max</a:t>
            </a:r>
            <a:r>
              <a:rPr lang="it-IT" sz="2500" dirty="0"/>
              <a:t> per                                                          una coppia di                                                                 fenditure, tutte                                                                    le altre sono in                                                                       fase</a:t>
            </a:r>
          </a:p>
          <a:p>
            <a:pPr>
              <a:buFontTx/>
              <a:buNone/>
            </a:pPr>
            <a:r>
              <a:rPr lang="it-IT" sz="2500" dirty="0"/>
              <a:t>	sin</a:t>
            </a:r>
            <a:r>
              <a:rPr lang="el-GR" sz="2500" dirty="0">
                <a:cs typeface="Arial" pitchFamily="34" charset="0"/>
              </a:rPr>
              <a:t>θ</a:t>
            </a:r>
            <a:r>
              <a:rPr lang="it-IT" sz="2500" dirty="0">
                <a:cs typeface="Arial" pitchFamily="34" charset="0"/>
              </a:rPr>
              <a:t> = </a:t>
            </a:r>
            <a:r>
              <a:rPr lang="it-IT" sz="2500" dirty="0" smtClean="0">
                <a:cs typeface="Arial" pitchFamily="34" charset="0"/>
              </a:rPr>
              <a:t>k</a:t>
            </a:r>
            <a:r>
              <a:rPr lang="el-GR" sz="2500" dirty="0" smtClean="0">
                <a:cs typeface="Arial" pitchFamily="34" charset="0"/>
              </a:rPr>
              <a:t>λ</a:t>
            </a:r>
            <a:r>
              <a:rPr lang="it-IT" sz="2500" dirty="0">
                <a:cs typeface="Arial" pitchFamily="34" charset="0"/>
              </a:rPr>
              <a:t>/d          </a:t>
            </a:r>
            <a:r>
              <a:rPr lang="it-IT" sz="2500" dirty="0" smtClean="0">
                <a:cs typeface="Arial" pitchFamily="34" charset="0"/>
              </a:rPr>
              <a:t>k </a:t>
            </a:r>
            <a:r>
              <a:rPr lang="it-IT" sz="2500" dirty="0">
                <a:cs typeface="Arial" pitchFamily="34" charset="0"/>
              </a:rPr>
              <a:t>= 0,1,2,3 ...  </a:t>
            </a:r>
          </a:p>
          <a:p>
            <a:pPr>
              <a:buFontTx/>
              <a:buNone/>
            </a:pPr>
            <a:r>
              <a:rPr lang="it-IT" sz="2500" dirty="0">
                <a:cs typeface="Arial" pitchFamily="34" charset="0"/>
              </a:rPr>
              <a:t>	ora </a:t>
            </a:r>
            <a:r>
              <a:rPr lang="el-GR" sz="2500" dirty="0">
                <a:solidFill>
                  <a:srgbClr val="A50021"/>
                </a:solidFill>
                <a:cs typeface="Arial" pitchFamily="34" charset="0"/>
              </a:rPr>
              <a:t>θ</a:t>
            </a:r>
            <a:r>
              <a:rPr lang="it-IT" sz="2500" dirty="0">
                <a:solidFill>
                  <a:srgbClr val="A50021"/>
                </a:solidFill>
                <a:cs typeface="Arial" pitchFamily="34" charset="0"/>
              </a:rPr>
              <a:t> è grande</a:t>
            </a:r>
            <a:r>
              <a:rPr lang="it-IT" sz="2500" dirty="0">
                <a:cs typeface="Arial" pitchFamily="34" charset="0"/>
              </a:rPr>
              <a:t>, es. </a:t>
            </a:r>
            <a:r>
              <a:rPr lang="el-GR" sz="2500" dirty="0">
                <a:cs typeface="Arial" pitchFamily="34" charset="0"/>
              </a:rPr>
              <a:t>λ</a:t>
            </a:r>
            <a:r>
              <a:rPr lang="it-IT" sz="2500" dirty="0">
                <a:cs typeface="Arial" pitchFamily="34" charset="0"/>
              </a:rPr>
              <a:t> = 0.589 </a:t>
            </a:r>
            <a:r>
              <a:rPr lang="el-GR" sz="2500" dirty="0">
                <a:cs typeface="Arial" pitchFamily="34" charset="0"/>
              </a:rPr>
              <a:t>μ</a:t>
            </a:r>
            <a:r>
              <a:rPr lang="it-IT" sz="2500" dirty="0">
                <a:cs typeface="Arial" pitchFamily="34" charset="0"/>
              </a:rPr>
              <a:t>m, </a:t>
            </a:r>
            <a:r>
              <a:rPr lang="el-GR" sz="2500" dirty="0">
                <a:cs typeface="Arial" pitchFamily="34" charset="0"/>
              </a:rPr>
              <a:t>θ</a:t>
            </a:r>
            <a:r>
              <a:rPr lang="it-IT" sz="2500" baseline="-25000" dirty="0">
                <a:cs typeface="Arial" pitchFamily="34" charset="0"/>
              </a:rPr>
              <a:t>1</a:t>
            </a:r>
            <a:r>
              <a:rPr lang="it-IT" sz="2500" dirty="0">
                <a:cs typeface="Arial" pitchFamily="34" charset="0"/>
              </a:rPr>
              <a:t> = 36.1</a:t>
            </a:r>
            <a:r>
              <a:rPr lang="en-US" sz="2500" dirty="0">
                <a:cs typeface="Arial" pitchFamily="34" charset="0"/>
              </a:rPr>
              <a:t>°</a:t>
            </a:r>
            <a:r>
              <a:rPr lang="it-IT" sz="2500" dirty="0">
                <a:cs typeface="Arial" pitchFamily="34" charset="0"/>
              </a:rPr>
              <a:t> → misura di </a:t>
            </a:r>
            <a:r>
              <a:rPr lang="el-GR" sz="2500" dirty="0">
                <a:cs typeface="Arial" pitchFamily="34" charset="0"/>
              </a:rPr>
              <a:t>λ</a:t>
            </a:r>
            <a:r>
              <a:rPr lang="it-IT" sz="2500" dirty="0">
                <a:cs typeface="Arial" pitchFamily="34" charset="0"/>
              </a:rPr>
              <a:t> più precisa</a:t>
            </a:r>
          </a:p>
          <a:p>
            <a:r>
              <a:rPr lang="it-IT" sz="2500" dirty="0">
                <a:cs typeface="Arial" pitchFamily="34" charset="0"/>
              </a:rPr>
              <a:t>se sin</a:t>
            </a:r>
            <a:r>
              <a:rPr lang="el-GR" sz="2500" dirty="0">
                <a:cs typeface="Arial" pitchFamily="34" charset="0"/>
              </a:rPr>
              <a:t>θ</a:t>
            </a:r>
            <a:r>
              <a:rPr lang="it-IT" sz="2500" dirty="0">
                <a:cs typeface="Arial" pitchFamily="34" charset="0"/>
              </a:rPr>
              <a:t> </a:t>
            </a:r>
            <a:r>
              <a:rPr lang="el-GR" sz="2500" dirty="0">
                <a:cs typeface="Arial" pitchFamily="34" charset="0"/>
                <a:sym typeface="Symbol" pitchFamily="18" charset="2"/>
              </a:rPr>
              <a:t></a:t>
            </a:r>
            <a:r>
              <a:rPr lang="it-IT" sz="2500" dirty="0">
                <a:cs typeface="Arial" pitchFamily="34" charset="0"/>
                <a:sym typeface="Symbol" pitchFamily="18" charset="2"/>
              </a:rPr>
              <a:t> </a:t>
            </a:r>
            <a:r>
              <a:rPr lang="it-IT" sz="2500" dirty="0" smtClean="0">
                <a:cs typeface="Arial" pitchFamily="34" charset="0"/>
                <a:sym typeface="Symbol" pitchFamily="18" charset="2"/>
              </a:rPr>
              <a:t>k</a:t>
            </a:r>
            <a:r>
              <a:rPr lang="el-GR" sz="2500" dirty="0" smtClean="0">
                <a:cs typeface="Arial" pitchFamily="34" charset="0"/>
                <a:sym typeface="Symbol" pitchFamily="18" charset="2"/>
              </a:rPr>
              <a:t>λ</a:t>
            </a:r>
            <a:r>
              <a:rPr lang="it-IT" sz="2500" dirty="0">
                <a:cs typeface="Arial" pitchFamily="34" charset="0"/>
                <a:sym typeface="Symbol" pitchFamily="18" charset="2"/>
              </a:rPr>
              <a:t>/d si ha interferenza distruttiva → </a:t>
            </a:r>
            <a:r>
              <a:rPr lang="it-IT" sz="2500" dirty="0" err="1">
                <a:cs typeface="Arial" pitchFamily="34" charset="0"/>
                <a:sym typeface="Symbol" pitchFamily="18" charset="2"/>
              </a:rPr>
              <a:t>max</a:t>
            </a:r>
            <a:r>
              <a:rPr lang="it-IT" sz="2500" dirty="0">
                <a:cs typeface="Arial" pitchFamily="34" charset="0"/>
                <a:sym typeface="Symbol" pitchFamily="18" charset="2"/>
              </a:rPr>
              <a:t> ben separati</a:t>
            </a:r>
            <a:r>
              <a:rPr lang="it-IT" sz="2500" dirty="0">
                <a:cs typeface="Arial" pitchFamily="34" charset="0"/>
              </a:rPr>
              <a:t>   </a:t>
            </a:r>
            <a:endParaRPr lang="el-GR" sz="2500" dirty="0">
              <a:cs typeface="Arial" pitchFamily="34" charset="0"/>
            </a:endParaRPr>
          </a:p>
        </p:txBody>
      </p:sp>
      <p:pic>
        <p:nvPicPr>
          <p:cNvPr id="328709" name="Picture 5" descr="img3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981075"/>
            <a:ext cx="5616575" cy="3067050"/>
          </a:xfrm>
          <a:prstGeom prst="rect">
            <a:avLst/>
          </a:prstGeom>
          <a:noFill/>
          <a:extLst>
            <a:ext uri="{909E8E84-426E-40DD-AFC4-6F175D3DCCD1}">
              <a14:hiddenFill xmlns:a14="http://schemas.microsoft.com/office/drawing/2010/main">
                <a:solidFill>
                  <a:srgbClr val="FFFFFF"/>
                </a:solidFill>
              </a14:hiddenFill>
            </a:ext>
          </a:extLst>
        </p:spPr>
      </p:pic>
      <p:sp>
        <p:nvSpPr>
          <p:cNvPr id="328710" name="Text Box 6"/>
          <p:cNvSpPr txBox="1">
            <a:spLocks noChangeArrowheads="1"/>
          </p:cNvSpPr>
          <p:nvPr/>
        </p:nvSpPr>
        <p:spPr bwMode="auto">
          <a:xfrm>
            <a:off x="3348038" y="1557338"/>
            <a:ext cx="1028700" cy="9588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900"/>
          </a:p>
          <a:p>
            <a:endParaRPr lang="it-IT" sz="1900"/>
          </a:p>
          <a:p>
            <a:endParaRPr lang="it-IT" sz="1900"/>
          </a:p>
        </p:txBody>
      </p:sp>
      <p:sp>
        <p:nvSpPr>
          <p:cNvPr id="328711" name="Line 7"/>
          <p:cNvSpPr>
            <a:spLocks noChangeShapeType="1"/>
          </p:cNvSpPr>
          <p:nvPr/>
        </p:nvSpPr>
        <p:spPr bwMode="auto">
          <a:xfrm>
            <a:off x="3492500" y="17732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2" name="Line 8"/>
          <p:cNvSpPr>
            <a:spLocks noChangeShapeType="1"/>
          </p:cNvSpPr>
          <p:nvPr/>
        </p:nvSpPr>
        <p:spPr bwMode="auto">
          <a:xfrm>
            <a:off x="3492500" y="19891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3" name="Line 9"/>
          <p:cNvSpPr>
            <a:spLocks noChangeShapeType="1"/>
          </p:cNvSpPr>
          <p:nvPr/>
        </p:nvSpPr>
        <p:spPr bwMode="auto">
          <a:xfrm>
            <a:off x="3492500" y="22050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4" name="Line 10"/>
          <p:cNvSpPr>
            <a:spLocks noChangeShapeType="1"/>
          </p:cNvSpPr>
          <p:nvPr/>
        </p:nvSpPr>
        <p:spPr bwMode="auto">
          <a:xfrm>
            <a:off x="3492500" y="24209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8715" name="Text Box 11"/>
          <p:cNvSpPr txBox="1">
            <a:spLocks noChangeArrowheads="1"/>
          </p:cNvSpPr>
          <p:nvPr/>
        </p:nvSpPr>
        <p:spPr bwMode="auto">
          <a:xfrm>
            <a:off x="611188" y="4221163"/>
            <a:ext cx="1800225" cy="425450"/>
          </a:xfrm>
          <a:prstGeom prst="rect">
            <a:avLst/>
          </a:prstGeom>
          <a:noFill/>
          <a:ln w="2857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4B6BE41B-B6C3-42D6-8088-24503EE7905F}" type="slidenum">
              <a:rPr lang="en-US"/>
              <a:pPr/>
              <a:t>102</a:t>
            </a:fld>
            <a:endParaRPr lang="en-US"/>
          </a:p>
        </p:txBody>
      </p:sp>
      <p:sp>
        <p:nvSpPr>
          <p:cNvPr id="329730" name="Rectangle 2"/>
          <p:cNvSpPr>
            <a:spLocks noGrp="1" noChangeArrowheads="1"/>
          </p:cNvSpPr>
          <p:nvPr>
            <p:ph type="title"/>
          </p:nvPr>
        </p:nvSpPr>
        <p:spPr/>
        <p:txBody>
          <a:bodyPr/>
          <a:lstStyle/>
          <a:p>
            <a:r>
              <a:rPr lang="it-IT"/>
              <a:t>Limitazioni dei microscopi</a:t>
            </a:r>
          </a:p>
        </p:txBody>
      </p:sp>
      <p:sp>
        <p:nvSpPr>
          <p:cNvPr id="329731" name="Rectangle 3"/>
          <p:cNvSpPr>
            <a:spLocks noGrp="1" noChangeArrowheads="1"/>
          </p:cNvSpPr>
          <p:nvPr>
            <p:ph type="body" idx="1"/>
          </p:nvPr>
        </p:nvSpPr>
        <p:spPr>
          <a:xfrm>
            <a:off x="250825" y="1052513"/>
            <a:ext cx="8713788" cy="5184775"/>
          </a:xfrm>
        </p:spPr>
        <p:txBody>
          <a:bodyPr/>
          <a:lstStyle/>
          <a:p>
            <a:r>
              <a:rPr lang="it-IT" sz="2600" dirty="0"/>
              <a:t>l’ingrandimento del microscopio ottico è dato </a:t>
            </a:r>
            <a:r>
              <a:rPr lang="it-IT" sz="2600" dirty="0" err="1"/>
              <a:t>approx</a:t>
            </a:r>
            <a:r>
              <a:rPr lang="it-IT" sz="2600" dirty="0"/>
              <a:t> da</a:t>
            </a:r>
          </a:p>
          <a:p>
            <a:pPr>
              <a:buFontTx/>
              <a:buNone/>
            </a:pPr>
            <a:r>
              <a:rPr lang="it-IT" sz="2600" dirty="0"/>
              <a:t>	M = </a:t>
            </a:r>
            <a:r>
              <a:rPr lang="it-IT" sz="2600" dirty="0">
                <a:cs typeface="Arial" pitchFamily="34" charset="0"/>
              </a:rPr>
              <a:t>–</a:t>
            </a:r>
            <a:r>
              <a:rPr lang="it-IT" sz="2600" dirty="0"/>
              <a:t>(16 cm/</a:t>
            </a:r>
            <a:r>
              <a:rPr lang="it-IT" sz="2600" dirty="0" err="1"/>
              <a:t>f</a:t>
            </a:r>
            <a:r>
              <a:rPr lang="it-IT" sz="2600" baseline="-25000" dirty="0" err="1"/>
              <a:t>ob</a:t>
            </a:r>
            <a:r>
              <a:rPr lang="it-IT" sz="2600" dirty="0"/>
              <a:t>)(25 cm/</a:t>
            </a:r>
            <a:r>
              <a:rPr lang="it-IT" sz="2600" dirty="0" err="1"/>
              <a:t>f</a:t>
            </a:r>
            <a:r>
              <a:rPr lang="it-IT" sz="2600" baseline="-25000" dirty="0" err="1"/>
              <a:t>oc</a:t>
            </a:r>
            <a:r>
              <a:rPr lang="it-IT" sz="2600" dirty="0"/>
              <a:t>)</a:t>
            </a:r>
          </a:p>
          <a:p>
            <a:r>
              <a:rPr lang="it-IT" sz="2600" dirty="0"/>
              <a:t>limitazioni</a:t>
            </a:r>
          </a:p>
          <a:p>
            <a:pPr lvl="1"/>
            <a:r>
              <a:rPr lang="it-IT" sz="2200" dirty="0"/>
              <a:t>aberrazioni geometriche </a:t>
            </a:r>
            <a:r>
              <a:rPr lang="it-IT" sz="2200" dirty="0">
                <a:cs typeface="Arial" pitchFamily="34" charset="0"/>
              </a:rPr>
              <a:t>→ diaframmi, sistemi di lenti (perdita di luce) </a:t>
            </a:r>
          </a:p>
          <a:p>
            <a:pPr lvl="1"/>
            <a:r>
              <a:rPr lang="it-IT" sz="2200" dirty="0">
                <a:cs typeface="Arial" pitchFamily="34" charset="0"/>
              </a:rPr>
              <a:t>aberrazioni cromatiche → lenti composte (perdita di luce, ogni rifrazione aria-vetro implica 4% di luce persa in riflessione, </a:t>
            </a:r>
            <a:r>
              <a:rPr lang="it-IT" sz="2200" dirty="0" smtClean="0">
                <a:cs typeface="Arial" pitchFamily="34" charset="0"/>
              </a:rPr>
              <a:t>oltre ad artefatti, 4 </a:t>
            </a:r>
            <a:r>
              <a:rPr lang="it-IT" sz="2200" dirty="0">
                <a:cs typeface="Arial" pitchFamily="34" charset="0"/>
              </a:rPr>
              <a:t>lenti, 8 riflessioni, 32% di luce persa etc.) </a:t>
            </a:r>
          </a:p>
          <a:p>
            <a:pPr lvl="1"/>
            <a:r>
              <a:rPr lang="it-IT" sz="2200" dirty="0" err="1">
                <a:cs typeface="Arial" pitchFamily="34" charset="0"/>
              </a:rPr>
              <a:t>f</a:t>
            </a:r>
            <a:r>
              <a:rPr lang="it-IT" sz="2200" baseline="-25000" dirty="0" err="1">
                <a:cs typeface="Arial" pitchFamily="34" charset="0"/>
              </a:rPr>
              <a:t>ob,min</a:t>
            </a:r>
            <a:r>
              <a:rPr lang="it-IT" sz="2200" dirty="0">
                <a:cs typeface="Arial" pitchFamily="34" charset="0"/>
              </a:rPr>
              <a:t> </a:t>
            </a:r>
            <a:r>
              <a:rPr lang="en-US" sz="2200" dirty="0">
                <a:cs typeface="Arial" pitchFamily="34" charset="0"/>
              </a:rPr>
              <a:t>~ 4 mm, </a:t>
            </a:r>
            <a:r>
              <a:rPr lang="en-US" sz="2200" dirty="0" err="1">
                <a:cs typeface="Arial" pitchFamily="34" charset="0"/>
              </a:rPr>
              <a:t>f</a:t>
            </a:r>
            <a:r>
              <a:rPr lang="en-US" sz="2200" baseline="-25000" dirty="0" err="1">
                <a:cs typeface="Arial" pitchFamily="34" charset="0"/>
              </a:rPr>
              <a:t>oc,min</a:t>
            </a:r>
            <a:r>
              <a:rPr lang="en-US" sz="2200" dirty="0">
                <a:cs typeface="Arial" pitchFamily="34" charset="0"/>
              </a:rPr>
              <a:t> ~ 10 mm</a:t>
            </a:r>
          </a:p>
          <a:p>
            <a:pPr lvl="1">
              <a:buFontTx/>
              <a:buNone/>
            </a:pPr>
            <a:r>
              <a:rPr lang="en-US" sz="2200" dirty="0">
                <a:cs typeface="Arial" pitchFamily="34" charset="0"/>
              </a:rPr>
              <a:t>	→ M ~ –1000</a:t>
            </a:r>
          </a:p>
          <a:p>
            <a:pPr lvl="1"/>
            <a:r>
              <a:rPr lang="en-US" sz="2200" dirty="0" err="1">
                <a:cs typeface="Arial" pitchFamily="34" charset="0"/>
              </a:rPr>
              <a:t>limite</a:t>
            </a:r>
            <a:r>
              <a:rPr lang="en-US" sz="2200" dirty="0">
                <a:cs typeface="Arial" pitchFamily="34" charset="0"/>
              </a:rPr>
              <a:t> </a:t>
            </a:r>
            <a:r>
              <a:rPr lang="en-US" sz="2200" dirty="0" err="1">
                <a:cs typeface="Arial" pitchFamily="34" charset="0"/>
              </a:rPr>
              <a:t>intrinseco</a:t>
            </a:r>
            <a:r>
              <a:rPr lang="en-US" sz="2200" dirty="0">
                <a:cs typeface="Arial" pitchFamily="34" charset="0"/>
              </a:rPr>
              <a:t>: </a:t>
            </a:r>
            <a:r>
              <a:rPr lang="en-US" sz="2200" dirty="0" err="1">
                <a:cs typeface="Arial" pitchFamily="34" charset="0"/>
              </a:rPr>
              <a:t>dato</a:t>
            </a:r>
            <a:r>
              <a:rPr lang="en-US" sz="2200" dirty="0">
                <a:cs typeface="Arial" pitchFamily="34" charset="0"/>
              </a:rPr>
              <a:t> </a:t>
            </a:r>
            <a:r>
              <a:rPr lang="en-US" sz="2200" dirty="0" err="1">
                <a:cs typeface="Arial" pitchFamily="34" charset="0"/>
              </a:rPr>
              <a:t>dalla</a:t>
            </a:r>
            <a:r>
              <a:rPr lang="en-US" sz="2200" dirty="0">
                <a:cs typeface="Arial" pitchFamily="34" charset="0"/>
              </a:rPr>
              <a:t> </a:t>
            </a:r>
            <a:r>
              <a:rPr lang="en-US" sz="2200" dirty="0" err="1">
                <a:cs typeface="Arial" pitchFamily="34" charset="0"/>
              </a:rPr>
              <a:t>natura</a:t>
            </a:r>
            <a:r>
              <a:rPr lang="en-US" sz="2200" dirty="0">
                <a:cs typeface="Arial" pitchFamily="34" charset="0"/>
              </a:rPr>
              <a:t> </a:t>
            </a:r>
            <a:r>
              <a:rPr lang="en-US" sz="2200" dirty="0" err="1">
                <a:cs typeface="Arial" pitchFamily="34" charset="0"/>
              </a:rPr>
              <a:t>ondulatoria</a:t>
            </a:r>
            <a:r>
              <a:rPr lang="en-US" sz="2200" dirty="0">
                <a:cs typeface="Arial" pitchFamily="34" charset="0"/>
              </a:rPr>
              <a:t> </a:t>
            </a:r>
            <a:r>
              <a:rPr lang="en-US" sz="2200" dirty="0" err="1">
                <a:cs typeface="Arial" pitchFamily="34" charset="0"/>
              </a:rPr>
              <a:t>della</a:t>
            </a:r>
            <a:r>
              <a:rPr lang="en-US" sz="2200" dirty="0">
                <a:cs typeface="Arial" pitchFamily="34" charset="0"/>
              </a:rPr>
              <a:t> </a:t>
            </a:r>
            <a:r>
              <a:rPr lang="en-US" sz="2200" dirty="0" err="1">
                <a:cs typeface="Arial" pitchFamily="34" charset="0"/>
              </a:rPr>
              <a:t>luce</a:t>
            </a:r>
            <a:r>
              <a:rPr lang="en-US" sz="2200" dirty="0">
                <a:cs typeface="Arial" pitchFamily="34" charset="0"/>
              </a:rPr>
              <a:t>, due </a:t>
            </a:r>
            <a:r>
              <a:rPr lang="en-US" sz="2200" dirty="0" err="1">
                <a:cs typeface="Arial" pitchFamily="34" charset="0"/>
              </a:rPr>
              <a:t>punti</a:t>
            </a:r>
            <a:r>
              <a:rPr lang="en-US" sz="2200" dirty="0">
                <a:cs typeface="Arial" pitchFamily="34" charset="0"/>
              </a:rPr>
              <a:t> </a:t>
            </a:r>
            <a:r>
              <a:rPr lang="en-US" sz="2200" dirty="0" err="1">
                <a:cs typeface="Arial" pitchFamily="34" charset="0"/>
              </a:rPr>
              <a:t>luminosi</a:t>
            </a:r>
            <a:r>
              <a:rPr lang="en-US" sz="2200" dirty="0">
                <a:cs typeface="Arial" pitchFamily="34" charset="0"/>
              </a:rPr>
              <a:t> </a:t>
            </a:r>
            <a:r>
              <a:rPr lang="en-US" sz="2200" dirty="0" err="1">
                <a:cs typeface="Arial" pitchFamily="34" charset="0"/>
              </a:rPr>
              <a:t>appariranno</a:t>
            </a:r>
            <a:r>
              <a:rPr lang="en-US" sz="2200" dirty="0">
                <a:cs typeface="Arial" pitchFamily="34" charset="0"/>
              </a:rPr>
              <a:t> in </a:t>
            </a:r>
            <a:r>
              <a:rPr lang="en-US" sz="2200" dirty="0" err="1">
                <a:cs typeface="Arial" pitchFamily="34" charset="0"/>
              </a:rPr>
              <a:t>effetti</a:t>
            </a:r>
            <a:r>
              <a:rPr lang="en-US" sz="2200" dirty="0">
                <a:cs typeface="Arial" pitchFamily="34" charset="0"/>
              </a:rPr>
              <a:t> come figure di </a:t>
            </a:r>
            <a:r>
              <a:rPr lang="en-US" sz="2200" dirty="0" err="1">
                <a:cs typeface="Arial" pitchFamily="34" charset="0"/>
              </a:rPr>
              <a:t>diffrazione</a:t>
            </a:r>
            <a:r>
              <a:rPr lang="en-US" sz="2200" dirty="0">
                <a:cs typeface="Arial" pitchFamily="34" charset="0"/>
              </a:rPr>
              <a:t> di </a:t>
            </a:r>
            <a:r>
              <a:rPr lang="en-US" sz="2200" dirty="0" err="1">
                <a:cs typeface="Arial" pitchFamily="34" charset="0"/>
              </a:rPr>
              <a:t>larghezza</a:t>
            </a:r>
            <a:r>
              <a:rPr lang="en-US" sz="2200" dirty="0">
                <a:cs typeface="Arial" pitchFamily="34" charset="0"/>
              </a:rPr>
              <a:t> </a:t>
            </a:r>
            <a:r>
              <a:rPr lang="en-US" sz="2200" dirty="0">
                <a:cs typeface="Arial" pitchFamily="34" charset="0"/>
                <a:sym typeface="Symbol" pitchFamily="18" charset="2"/>
              </a:rPr>
              <a:t> </a:t>
            </a:r>
            <a:r>
              <a:rPr lang="el-GR" sz="2200" dirty="0">
                <a:cs typeface="Arial" pitchFamily="34" charset="0"/>
                <a:sym typeface="Symbol" pitchFamily="18" charset="2"/>
              </a:rPr>
              <a:t>λ</a:t>
            </a:r>
            <a:r>
              <a:rPr lang="en-US" sz="2200" dirty="0">
                <a:cs typeface="Arial" pitchFamily="34" charset="0"/>
              </a:rPr>
              <a:t>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EA6BD486-79B5-4A2E-BEFB-A063D5A75937}" type="slidenum">
              <a:rPr lang="en-US"/>
              <a:pPr/>
              <a:t>103</a:t>
            </a:fld>
            <a:endParaRPr lang="en-US"/>
          </a:p>
        </p:txBody>
      </p:sp>
      <p:sp>
        <p:nvSpPr>
          <p:cNvPr id="362498" name="Rectangle 2"/>
          <p:cNvSpPr>
            <a:spLocks noGrp="1" noChangeArrowheads="1"/>
          </p:cNvSpPr>
          <p:nvPr>
            <p:ph type="title"/>
          </p:nvPr>
        </p:nvSpPr>
        <p:spPr/>
        <p:txBody>
          <a:bodyPr/>
          <a:lstStyle/>
          <a:p>
            <a:r>
              <a:rPr lang="it-IT"/>
              <a:t>Limitazioni dei microscopi (2)</a:t>
            </a:r>
          </a:p>
        </p:txBody>
      </p:sp>
      <p:sp>
        <p:nvSpPr>
          <p:cNvPr id="362499" name="Rectangle 3"/>
          <p:cNvSpPr>
            <a:spLocks noGrp="1" noChangeArrowheads="1"/>
          </p:cNvSpPr>
          <p:nvPr>
            <p:ph type="body" idx="1"/>
          </p:nvPr>
        </p:nvSpPr>
        <p:spPr>
          <a:xfrm>
            <a:off x="179512" y="1052513"/>
            <a:ext cx="8784976" cy="5184775"/>
          </a:xfrm>
        </p:spPr>
        <p:txBody>
          <a:bodyPr/>
          <a:lstStyle/>
          <a:p>
            <a:pPr>
              <a:lnSpc>
                <a:spcPct val="90000"/>
              </a:lnSpc>
            </a:pPr>
            <a:r>
              <a:rPr lang="it-IT" sz="2500" dirty="0"/>
              <a:t>diffrazione da un’apertura / ostacolo di diametro D, </a:t>
            </a:r>
            <a:r>
              <a:rPr lang="it-IT" sz="2500" dirty="0">
                <a:solidFill>
                  <a:srgbClr val="A50021"/>
                </a:solidFill>
              </a:rPr>
              <a:t>larghezza della macchia </a:t>
            </a:r>
            <a:r>
              <a:rPr lang="en-US" sz="2500" dirty="0">
                <a:solidFill>
                  <a:srgbClr val="A50021"/>
                </a:solidFill>
                <a:cs typeface="Arial" pitchFamily="34" charset="0"/>
              </a:rPr>
              <a:t>~ 1.22</a:t>
            </a:r>
            <a:r>
              <a:rPr lang="el-GR" sz="2500" dirty="0">
                <a:solidFill>
                  <a:srgbClr val="A50021"/>
                </a:solidFill>
                <a:cs typeface="Arial" pitchFamily="34" charset="0"/>
              </a:rPr>
              <a:t>λ</a:t>
            </a:r>
            <a:r>
              <a:rPr lang="it-IT" sz="2500" dirty="0">
                <a:solidFill>
                  <a:srgbClr val="A50021"/>
                </a:solidFill>
                <a:cs typeface="Arial" pitchFamily="34" charset="0"/>
              </a:rPr>
              <a:t>/D</a:t>
            </a:r>
            <a:r>
              <a:rPr lang="it-IT" sz="2500" dirty="0"/>
              <a:t> – due punti saranno separabili solo se le macchie non si sovrappongono</a:t>
            </a:r>
          </a:p>
          <a:p>
            <a:pPr>
              <a:lnSpc>
                <a:spcPct val="90000"/>
              </a:lnSpc>
            </a:pPr>
            <a:endParaRPr lang="it-IT" sz="2500" dirty="0"/>
          </a:p>
          <a:p>
            <a:pPr>
              <a:lnSpc>
                <a:spcPct val="90000"/>
              </a:lnSpc>
            </a:pPr>
            <a:endParaRPr lang="it-IT" sz="2500" dirty="0"/>
          </a:p>
          <a:p>
            <a:pPr>
              <a:lnSpc>
                <a:spcPct val="90000"/>
              </a:lnSpc>
            </a:pPr>
            <a:endParaRPr lang="it-IT" sz="2500" dirty="0"/>
          </a:p>
          <a:p>
            <a:pPr>
              <a:lnSpc>
                <a:spcPct val="90000"/>
              </a:lnSpc>
              <a:spcBef>
                <a:spcPct val="65000"/>
              </a:spcBef>
            </a:pPr>
            <a:r>
              <a:rPr lang="it-IT" sz="2500" dirty="0"/>
              <a:t>si può mostrare </a:t>
            </a:r>
            <a:r>
              <a:rPr lang="it-IT" sz="2500" dirty="0" smtClean="0"/>
              <a:t>(principio di Abbe) che </a:t>
            </a:r>
            <a:r>
              <a:rPr lang="it-IT" sz="2500" dirty="0" err="1">
                <a:solidFill>
                  <a:srgbClr val="A50021"/>
                </a:solidFill>
              </a:rPr>
              <a:t>d</a:t>
            </a:r>
            <a:r>
              <a:rPr lang="it-IT" sz="2500" baseline="-25000" dirty="0" err="1">
                <a:solidFill>
                  <a:srgbClr val="A50021"/>
                </a:solidFill>
              </a:rPr>
              <a:t>min</a:t>
            </a:r>
            <a:r>
              <a:rPr lang="it-IT" sz="2500" dirty="0">
                <a:solidFill>
                  <a:srgbClr val="A50021"/>
                </a:solidFill>
              </a:rPr>
              <a:t> = 0.61</a:t>
            </a:r>
            <a:r>
              <a:rPr lang="el-GR" sz="2500" dirty="0">
                <a:solidFill>
                  <a:srgbClr val="A50021"/>
                </a:solidFill>
                <a:cs typeface="Arial" pitchFamily="34" charset="0"/>
              </a:rPr>
              <a:t>λ</a:t>
            </a:r>
            <a:r>
              <a:rPr lang="it-IT" sz="2500" dirty="0">
                <a:solidFill>
                  <a:srgbClr val="A50021"/>
                </a:solidFill>
                <a:cs typeface="Arial" pitchFamily="34" charset="0"/>
              </a:rPr>
              <a:t>/(</a:t>
            </a:r>
            <a:r>
              <a:rPr lang="it-IT" sz="2500" dirty="0" err="1">
                <a:solidFill>
                  <a:srgbClr val="A50021"/>
                </a:solidFill>
                <a:cs typeface="Arial" pitchFamily="34" charset="0"/>
              </a:rPr>
              <a:t>nsin</a:t>
            </a:r>
            <a:r>
              <a:rPr lang="el-GR" sz="2500" dirty="0">
                <a:solidFill>
                  <a:srgbClr val="A50021"/>
                </a:solidFill>
                <a:cs typeface="Arial" pitchFamily="34" charset="0"/>
              </a:rPr>
              <a:t>θ</a:t>
            </a:r>
            <a:r>
              <a:rPr lang="it-IT" sz="2500" dirty="0">
                <a:solidFill>
                  <a:srgbClr val="A50021"/>
                </a:solidFill>
                <a:cs typeface="Arial" pitchFamily="34" charset="0"/>
              </a:rPr>
              <a:t>)</a:t>
            </a:r>
            <a:r>
              <a:rPr lang="it-IT" sz="2500" dirty="0">
                <a:cs typeface="Arial" pitchFamily="34" charset="0"/>
              </a:rPr>
              <a:t> dove n è l’</a:t>
            </a:r>
            <a:r>
              <a:rPr lang="it-IT" sz="2500" dirty="0" err="1">
                <a:cs typeface="Arial" pitchFamily="34" charset="0"/>
              </a:rPr>
              <a:t>ind</a:t>
            </a:r>
            <a:r>
              <a:rPr lang="it-IT" sz="2500" dirty="0">
                <a:cs typeface="Arial" pitchFamily="34" charset="0"/>
              </a:rPr>
              <a:t>. di </a:t>
            </a:r>
            <a:r>
              <a:rPr lang="it-IT" sz="2500" dirty="0" err="1">
                <a:cs typeface="Arial" pitchFamily="34" charset="0"/>
              </a:rPr>
              <a:t>rifraz</a:t>
            </a:r>
            <a:r>
              <a:rPr lang="it-IT" sz="2500" dirty="0">
                <a:cs typeface="Arial" pitchFamily="34" charset="0"/>
              </a:rPr>
              <a:t>. del mezzo intorno all’</a:t>
            </a:r>
            <a:r>
              <a:rPr lang="it-IT" sz="2500" dirty="0" err="1">
                <a:cs typeface="Arial" pitchFamily="34" charset="0"/>
              </a:rPr>
              <a:t>obiett</a:t>
            </a:r>
            <a:r>
              <a:rPr lang="it-IT" sz="2500" dirty="0">
                <a:cs typeface="Arial" pitchFamily="34" charset="0"/>
              </a:rPr>
              <a:t>. e </a:t>
            </a:r>
            <a:r>
              <a:rPr lang="el-GR" sz="2500" dirty="0">
                <a:cs typeface="Arial" pitchFamily="34" charset="0"/>
              </a:rPr>
              <a:t>θ</a:t>
            </a:r>
            <a:r>
              <a:rPr lang="it-IT" sz="2500" dirty="0">
                <a:cs typeface="Arial" pitchFamily="34" charset="0"/>
              </a:rPr>
              <a:t> l’angolo sotto cui è visto l’obiettivo → </a:t>
            </a:r>
            <a:r>
              <a:rPr lang="it-IT" sz="2500" dirty="0" err="1">
                <a:cs typeface="Arial" pitchFamily="34" charset="0"/>
              </a:rPr>
              <a:t>ingrand</a:t>
            </a:r>
            <a:r>
              <a:rPr lang="it-IT" sz="2500" dirty="0">
                <a:cs typeface="Arial" pitchFamily="34" charset="0"/>
              </a:rPr>
              <a:t>. utile</a:t>
            </a:r>
          </a:p>
          <a:p>
            <a:pPr>
              <a:lnSpc>
                <a:spcPct val="90000"/>
              </a:lnSpc>
              <a:buFontTx/>
              <a:buNone/>
            </a:pPr>
            <a:r>
              <a:rPr lang="it-IT" sz="2500" dirty="0">
                <a:cs typeface="Arial" pitchFamily="34" charset="0"/>
              </a:rPr>
              <a:t>	</a:t>
            </a:r>
            <a:r>
              <a:rPr lang="it-IT" sz="2500" dirty="0">
                <a:solidFill>
                  <a:schemeClr val="accent2"/>
                </a:solidFill>
                <a:cs typeface="Arial" pitchFamily="34" charset="0"/>
              </a:rPr>
              <a:t>M</a:t>
            </a:r>
            <a:r>
              <a:rPr lang="it-IT" sz="2500" baseline="-25000" dirty="0">
                <a:solidFill>
                  <a:schemeClr val="accent2"/>
                </a:solidFill>
                <a:cs typeface="Arial" pitchFamily="34" charset="0"/>
              </a:rPr>
              <a:t>utile</a:t>
            </a:r>
            <a:r>
              <a:rPr lang="it-IT" sz="2500" dirty="0">
                <a:solidFill>
                  <a:schemeClr val="accent2"/>
                </a:solidFill>
                <a:cs typeface="Arial" pitchFamily="34" charset="0"/>
              </a:rPr>
              <a:t> </a:t>
            </a:r>
            <a:r>
              <a:rPr lang="en-US" sz="2500" dirty="0">
                <a:solidFill>
                  <a:schemeClr val="accent2"/>
                </a:solidFill>
                <a:cs typeface="Arial" pitchFamily="34" charset="0"/>
              </a:rPr>
              <a:t>~</a:t>
            </a:r>
            <a:r>
              <a:rPr lang="en-US" sz="2500" dirty="0">
                <a:cs typeface="Arial" pitchFamily="34" charset="0"/>
              </a:rPr>
              <a:t>  d/</a:t>
            </a:r>
            <a:r>
              <a:rPr lang="en-US" sz="2500" dirty="0" err="1">
                <a:cs typeface="Arial" pitchFamily="34" charset="0"/>
              </a:rPr>
              <a:t>d</a:t>
            </a:r>
            <a:r>
              <a:rPr lang="en-US" sz="2500" baseline="-25000" dirty="0" err="1">
                <a:cs typeface="Arial" pitchFamily="34" charset="0"/>
              </a:rPr>
              <a:t>min</a:t>
            </a:r>
            <a:r>
              <a:rPr lang="en-US" sz="2500" dirty="0">
                <a:cs typeface="Arial" pitchFamily="34" charset="0"/>
              </a:rPr>
              <a:t> ~ 0.1 mm/0.2 </a:t>
            </a:r>
            <a:r>
              <a:rPr lang="el-GR" sz="2500" dirty="0">
                <a:cs typeface="Arial" pitchFamily="34" charset="0"/>
              </a:rPr>
              <a:t>μ</a:t>
            </a:r>
            <a:r>
              <a:rPr lang="it-IT" sz="2500" dirty="0">
                <a:cs typeface="Arial" pitchFamily="34" charset="0"/>
              </a:rPr>
              <a:t>m </a:t>
            </a:r>
            <a:r>
              <a:rPr lang="en-US" sz="2500" dirty="0">
                <a:cs typeface="Arial" pitchFamily="34" charset="0"/>
              </a:rPr>
              <a:t>~ </a:t>
            </a:r>
            <a:r>
              <a:rPr lang="en-US" sz="2500" dirty="0">
                <a:solidFill>
                  <a:schemeClr val="accent2"/>
                </a:solidFill>
                <a:cs typeface="Arial" pitchFamily="34" charset="0"/>
              </a:rPr>
              <a:t>500</a:t>
            </a:r>
            <a:r>
              <a:rPr lang="it-IT" sz="2500" dirty="0">
                <a:cs typeface="Arial" pitchFamily="34" charset="0"/>
              </a:rPr>
              <a:t> </a:t>
            </a:r>
          </a:p>
          <a:p>
            <a:pPr>
              <a:lnSpc>
                <a:spcPct val="90000"/>
              </a:lnSpc>
            </a:pPr>
            <a:r>
              <a:rPr lang="el-GR" sz="2500" dirty="0">
                <a:cs typeface="Arial" pitchFamily="34" charset="0"/>
              </a:rPr>
              <a:t>→</a:t>
            </a:r>
            <a:r>
              <a:rPr lang="it-IT" sz="2500" dirty="0">
                <a:cs typeface="Arial" pitchFamily="34" charset="0"/>
              </a:rPr>
              <a:t> obiettivi a immersione (olio n = 1.55, </a:t>
            </a:r>
            <a:r>
              <a:rPr lang="el-GR" sz="2500" dirty="0">
                <a:cs typeface="Arial" pitchFamily="34" charset="0"/>
              </a:rPr>
              <a:t>λ</a:t>
            </a:r>
            <a:r>
              <a:rPr lang="it-IT" sz="2500" dirty="0">
                <a:cs typeface="Arial" pitchFamily="34" charset="0"/>
              </a:rPr>
              <a:t>’ = </a:t>
            </a:r>
            <a:r>
              <a:rPr lang="el-GR" sz="2500" dirty="0">
                <a:cs typeface="Arial" pitchFamily="34" charset="0"/>
              </a:rPr>
              <a:t>λ</a:t>
            </a:r>
            <a:r>
              <a:rPr lang="it-IT" sz="2500" dirty="0">
                <a:cs typeface="Arial" pitchFamily="34" charset="0"/>
              </a:rPr>
              <a:t>/n); UV, però lenti di SiO</a:t>
            </a:r>
            <a:r>
              <a:rPr lang="it-IT" sz="2500" baseline="-25000" dirty="0">
                <a:cs typeface="Arial" pitchFamily="34" charset="0"/>
              </a:rPr>
              <a:t>2</a:t>
            </a:r>
            <a:r>
              <a:rPr lang="it-IT" sz="2500" dirty="0">
                <a:cs typeface="Arial" pitchFamily="34" charset="0"/>
              </a:rPr>
              <a:t> e fotografia </a:t>
            </a:r>
            <a:r>
              <a:rPr lang="el-GR" sz="2500" dirty="0">
                <a:cs typeface="Arial" pitchFamily="34" charset="0"/>
              </a:rPr>
              <a:t>→</a:t>
            </a:r>
            <a:r>
              <a:rPr lang="it-IT" sz="2500" dirty="0">
                <a:cs typeface="Arial" pitchFamily="34" charset="0"/>
              </a:rPr>
              <a:t> microscopio elettronico, </a:t>
            </a:r>
            <a:r>
              <a:rPr lang="el-GR" sz="2500" dirty="0">
                <a:cs typeface="Arial" pitchFamily="34" charset="0"/>
              </a:rPr>
              <a:t>λ</a:t>
            </a:r>
            <a:r>
              <a:rPr lang="it-IT" sz="2500" dirty="0">
                <a:cs typeface="Arial" pitchFamily="34" charset="0"/>
              </a:rPr>
              <a:t> </a:t>
            </a:r>
            <a:r>
              <a:rPr lang="it-IT" sz="2500" dirty="0">
                <a:cs typeface="Arial" pitchFamily="34" charset="0"/>
                <a:sym typeface="Symbol" pitchFamily="18" charset="2"/>
              </a:rPr>
              <a:t> 1/(mv)    </a:t>
            </a:r>
            <a:r>
              <a:rPr lang="it-IT" sz="2000" dirty="0">
                <a:solidFill>
                  <a:srgbClr val="008000"/>
                </a:solidFill>
                <a:cs typeface="Arial" pitchFamily="34" charset="0"/>
                <a:sym typeface="Symbol" pitchFamily="18" charset="2"/>
              </a:rPr>
              <a:t>(vedi microfisica)</a:t>
            </a:r>
          </a:p>
        </p:txBody>
      </p:sp>
      <p:pic>
        <p:nvPicPr>
          <p:cNvPr id="362500" name="Picture 4" descr="img3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205038"/>
            <a:ext cx="6480175" cy="136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FD217CBB-5F8A-4A1F-93AB-A3A6C2EA5388}" type="slidenum">
              <a:rPr lang="en-US"/>
              <a:pPr/>
              <a:t>104</a:t>
            </a:fld>
            <a:endParaRPr lang="en-US"/>
          </a:p>
        </p:txBody>
      </p:sp>
      <p:sp>
        <p:nvSpPr>
          <p:cNvPr id="330754" name="Rectangle 2"/>
          <p:cNvSpPr>
            <a:spLocks noGrp="1" noChangeArrowheads="1"/>
          </p:cNvSpPr>
          <p:nvPr>
            <p:ph type="title"/>
          </p:nvPr>
        </p:nvSpPr>
        <p:spPr/>
        <p:txBody>
          <a:bodyPr/>
          <a:lstStyle/>
          <a:p>
            <a:r>
              <a:rPr lang="it-IT"/>
              <a:t>Polarizzazione della luce</a:t>
            </a:r>
          </a:p>
        </p:txBody>
      </p:sp>
      <p:sp>
        <p:nvSpPr>
          <p:cNvPr id="330755" name="Rectangle 3"/>
          <p:cNvSpPr>
            <a:spLocks noGrp="1" noChangeArrowheads="1"/>
          </p:cNvSpPr>
          <p:nvPr>
            <p:ph type="body" idx="1"/>
          </p:nvPr>
        </p:nvSpPr>
        <p:spPr/>
        <p:txBody>
          <a:bodyPr/>
          <a:lstStyle/>
          <a:p>
            <a:r>
              <a:rPr lang="it-IT" sz="2500"/>
              <a:t>le onde e.m. sono trasversali: si dimostra osservando la polarizzazione della luce,  ad es. se </a:t>
            </a:r>
            <a:r>
              <a:rPr lang="it-IT" sz="2500" b="1"/>
              <a:t>E</a:t>
            </a:r>
            <a:r>
              <a:rPr lang="it-IT" sz="2500"/>
              <a:t> oscilla // direzione fissa si ha polarizzazione lineare </a:t>
            </a:r>
          </a:p>
          <a:p>
            <a:endParaRPr lang="it-IT" sz="2500"/>
          </a:p>
          <a:p>
            <a:endParaRPr lang="it-IT" sz="2500"/>
          </a:p>
          <a:p>
            <a:endParaRPr lang="it-IT" sz="2500"/>
          </a:p>
          <a:p>
            <a:endParaRPr lang="it-IT" sz="2500"/>
          </a:p>
          <a:p>
            <a:endParaRPr lang="it-IT" sz="2500"/>
          </a:p>
          <a:p>
            <a:r>
              <a:rPr lang="it-IT" sz="2500"/>
              <a:t>polarizzazione: si ottiene con polaroids (catene allungate conduttrici in una direzione, assorbono una componente di </a:t>
            </a:r>
            <a:r>
              <a:rPr lang="it-IT" sz="2500" b="1"/>
              <a:t>E</a:t>
            </a:r>
            <a:r>
              <a:rPr lang="it-IT" sz="2500"/>
              <a:t>), riflessione, dicroismo, birifrangenza </a:t>
            </a:r>
          </a:p>
        </p:txBody>
      </p:sp>
      <p:pic>
        <p:nvPicPr>
          <p:cNvPr id="330756" name="Picture 4" descr="img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588" y="2403475"/>
            <a:ext cx="4313237" cy="205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F31507A8-50CC-4208-9B14-3C1243983060}" type="slidenum">
              <a:rPr lang="en-US"/>
              <a:pPr/>
              <a:t>105</a:t>
            </a:fld>
            <a:endParaRPr lang="en-US"/>
          </a:p>
        </p:txBody>
      </p:sp>
      <p:sp>
        <p:nvSpPr>
          <p:cNvPr id="331778" name="Rectangle 2"/>
          <p:cNvSpPr>
            <a:spLocks noGrp="1" noChangeArrowheads="1"/>
          </p:cNvSpPr>
          <p:nvPr>
            <p:ph type="title"/>
          </p:nvPr>
        </p:nvSpPr>
        <p:spPr/>
        <p:txBody>
          <a:bodyPr/>
          <a:lstStyle/>
          <a:p>
            <a:r>
              <a:rPr lang="it-IT"/>
              <a:t>Polarizzazione (2)</a:t>
            </a:r>
          </a:p>
        </p:txBody>
      </p:sp>
      <p:sp>
        <p:nvSpPr>
          <p:cNvPr id="331779" name="Rectangle 3"/>
          <p:cNvSpPr>
            <a:spLocks noGrp="1" noChangeArrowheads="1"/>
          </p:cNvSpPr>
          <p:nvPr>
            <p:ph type="body" idx="1"/>
          </p:nvPr>
        </p:nvSpPr>
        <p:spPr/>
        <p:txBody>
          <a:bodyPr/>
          <a:lstStyle/>
          <a:p>
            <a:r>
              <a:rPr lang="it-IT" sz="2600"/>
              <a:t>ad es. polarizz. per riflessione </a:t>
            </a:r>
          </a:p>
          <a:p>
            <a:pPr>
              <a:buFontTx/>
              <a:buNone/>
            </a:pPr>
            <a:r>
              <a:rPr lang="it-IT" sz="2600"/>
              <a:t>	</a:t>
            </a:r>
            <a:r>
              <a:rPr lang="it-IT" sz="2600">
                <a:solidFill>
                  <a:srgbClr val="A50021"/>
                </a:solidFill>
              </a:rPr>
              <a:t>n</a:t>
            </a:r>
            <a:r>
              <a:rPr lang="it-IT" sz="2600" baseline="-25000">
                <a:solidFill>
                  <a:srgbClr val="A50021"/>
                </a:solidFill>
              </a:rPr>
              <a:t>1</a:t>
            </a:r>
            <a:r>
              <a:rPr lang="it-IT" sz="2600">
                <a:solidFill>
                  <a:srgbClr val="A50021"/>
                </a:solidFill>
              </a:rPr>
              <a:t>sin</a:t>
            </a:r>
            <a:r>
              <a:rPr lang="el-GR" sz="2600">
                <a:solidFill>
                  <a:srgbClr val="A50021"/>
                </a:solidFill>
                <a:cs typeface="Arial" pitchFamily="34" charset="0"/>
              </a:rPr>
              <a:t>θ</a:t>
            </a:r>
            <a:r>
              <a:rPr lang="it-IT" sz="2600" baseline="-25000">
                <a:solidFill>
                  <a:srgbClr val="A50021"/>
                </a:solidFill>
                <a:cs typeface="Arial" pitchFamily="34" charset="0"/>
              </a:rPr>
              <a:t>1</a:t>
            </a:r>
            <a:r>
              <a:rPr lang="it-IT" sz="2600">
                <a:solidFill>
                  <a:srgbClr val="A50021"/>
                </a:solidFill>
                <a:cs typeface="Arial" pitchFamily="34" charset="0"/>
              </a:rPr>
              <a:t> = n</a:t>
            </a:r>
            <a:r>
              <a:rPr lang="it-IT" sz="2600" baseline="-25000">
                <a:solidFill>
                  <a:srgbClr val="A50021"/>
                </a:solidFill>
                <a:cs typeface="Arial" pitchFamily="34" charset="0"/>
              </a:rPr>
              <a:t>2</a:t>
            </a:r>
            <a:r>
              <a:rPr lang="it-IT" sz="2600">
                <a:solidFill>
                  <a:srgbClr val="A50021"/>
                </a:solidFill>
                <a:cs typeface="Arial" pitchFamily="34" charset="0"/>
              </a:rPr>
              <a:t>sin</a:t>
            </a:r>
            <a:r>
              <a:rPr lang="el-GR" sz="2600">
                <a:solidFill>
                  <a:srgbClr val="A50021"/>
                </a:solidFill>
                <a:cs typeface="Arial" pitchFamily="34" charset="0"/>
              </a:rPr>
              <a:t>θ</a:t>
            </a:r>
            <a:r>
              <a:rPr lang="it-IT" sz="2600" baseline="-25000">
                <a:solidFill>
                  <a:srgbClr val="A50021"/>
                </a:solidFill>
                <a:cs typeface="Arial" pitchFamily="34" charset="0"/>
              </a:rPr>
              <a:t>2</a:t>
            </a:r>
            <a:r>
              <a:rPr lang="it-IT" sz="2600">
                <a:solidFill>
                  <a:srgbClr val="A50021"/>
                </a:solidFill>
                <a:cs typeface="Arial" pitchFamily="34" charset="0"/>
              </a:rPr>
              <a:t> ;    </a:t>
            </a:r>
            <a:r>
              <a:rPr lang="el-GR" sz="2600">
                <a:solidFill>
                  <a:srgbClr val="A50021"/>
                </a:solidFill>
                <a:cs typeface="Arial" pitchFamily="34" charset="0"/>
              </a:rPr>
              <a:t>θ</a:t>
            </a:r>
            <a:r>
              <a:rPr lang="it-IT" sz="2600" baseline="-25000">
                <a:solidFill>
                  <a:srgbClr val="A50021"/>
                </a:solidFill>
                <a:cs typeface="Arial" pitchFamily="34" charset="0"/>
              </a:rPr>
              <a:t>r</a:t>
            </a:r>
            <a:r>
              <a:rPr lang="it-IT" sz="2600">
                <a:solidFill>
                  <a:srgbClr val="A50021"/>
                </a:solidFill>
                <a:cs typeface="Arial" pitchFamily="34" charset="0"/>
              </a:rPr>
              <a:t> = </a:t>
            </a:r>
            <a:r>
              <a:rPr lang="el-GR" sz="2600">
                <a:solidFill>
                  <a:srgbClr val="A50021"/>
                </a:solidFill>
                <a:cs typeface="Arial" pitchFamily="34" charset="0"/>
              </a:rPr>
              <a:t>θ</a:t>
            </a:r>
            <a:r>
              <a:rPr lang="it-IT" sz="2600" baseline="-25000">
                <a:solidFill>
                  <a:srgbClr val="A50021"/>
                </a:solidFill>
                <a:cs typeface="Arial" pitchFamily="34" charset="0"/>
              </a:rPr>
              <a:t>1</a:t>
            </a:r>
            <a:r>
              <a:rPr lang="it-IT" sz="2600">
                <a:cs typeface="Arial" pitchFamily="34" charset="0"/>
              </a:rPr>
              <a:t> </a:t>
            </a:r>
          </a:p>
          <a:p>
            <a:pPr>
              <a:buFontTx/>
              <a:buNone/>
            </a:pPr>
            <a:r>
              <a:rPr lang="it-IT" sz="2600">
                <a:cs typeface="Arial" pitchFamily="34" charset="0"/>
              </a:rPr>
              <a:t>	</a:t>
            </a:r>
            <a:r>
              <a:rPr lang="it-IT" sz="2600">
                <a:solidFill>
                  <a:srgbClr val="CC00FF"/>
                </a:solidFill>
                <a:cs typeface="Arial" pitchFamily="34" charset="0"/>
              </a:rPr>
              <a:t>se </a:t>
            </a:r>
            <a:r>
              <a:rPr lang="el-GR" sz="2600">
                <a:solidFill>
                  <a:srgbClr val="CC00FF"/>
                </a:solidFill>
                <a:cs typeface="Arial" pitchFamily="34" charset="0"/>
              </a:rPr>
              <a:t>α</a:t>
            </a:r>
            <a:r>
              <a:rPr lang="it-IT" sz="2600">
                <a:solidFill>
                  <a:srgbClr val="CC00FF"/>
                </a:solidFill>
                <a:cs typeface="Arial" pitchFamily="34" charset="0"/>
              </a:rPr>
              <a:t> = 90</a:t>
            </a:r>
            <a:r>
              <a:rPr lang="en-US" sz="2600">
                <a:solidFill>
                  <a:srgbClr val="CC00FF"/>
                </a:solidFill>
                <a:cs typeface="Arial" pitchFamily="34" charset="0"/>
              </a:rPr>
              <a:t>°,  </a:t>
            </a:r>
            <a:r>
              <a:rPr lang="el-GR" sz="2600">
                <a:solidFill>
                  <a:srgbClr val="CC00FF"/>
                </a:solidFill>
                <a:cs typeface="Arial" pitchFamily="34" charset="0"/>
              </a:rPr>
              <a:t>θ</a:t>
            </a:r>
            <a:r>
              <a:rPr lang="it-IT" sz="2600" baseline="-25000">
                <a:solidFill>
                  <a:srgbClr val="CC00FF"/>
                </a:solidFill>
                <a:cs typeface="Arial" pitchFamily="34" charset="0"/>
              </a:rPr>
              <a:t>2</a:t>
            </a:r>
            <a:r>
              <a:rPr lang="it-IT" sz="2600">
                <a:solidFill>
                  <a:srgbClr val="CC00FF"/>
                </a:solidFill>
                <a:cs typeface="Arial" pitchFamily="34" charset="0"/>
              </a:rPr>
              <a:t> = 90</a:t>
            </a:r>
            <a:r>
              <a:rPr lang="en-US" sz="2600">
                <a:solidFill>
                  <a:srgbClr val="CC00FF"/>
                </a:solidFill>
                <a:cs typeface="Arial" pitchFamily="34" charset="0"/>
              </a:rPr>
              <a:t>°–</a:t>
            </a:r>
            <a:r>
              <a:rPr lang="el-GR" sz="2600">
                <a:solidFill>
                  <a:srgbClr val="CC00FF"/>
                </a:solidFill>
                <a:cs typeface="Arial" pitchFamily="34" charset="0"/>
              </a:rPr>
              <a:t>θ</a:t>
            </a:r>
            <a:r>
              <a:rPr lang="it-IT" sz="2600" baseline="-25000">
                <a:solidFill>
                  <a:srgbClr val="CC00FF"/>
                </a:solidFill>
                <a:cs typeface="Arial" pitchFamily="34" charset="0"/>
              </a:rPr>
              <a:t>r</a:t>
            </a:r>
            <a:r>
              <a:rPr lang="en-US" sz="2600">
                <a:solidFill>
                  <a:srgbClr val="CC00FF"/>
                </a:solidFill>
                <a:cs typeface="Arial" pitchFamily="34" charset="0"/>
              </a:rPr>
              <a:t>    </a:t>
            </a:r>
          </a:p>
          <a:p>
            <a:pPr>
              <a:buFontTx/>
              <a:buNone/>
            </a:pPr>
            <a:r>
              <a:rPr lang="en-US" sz="2600">
                <a:solidFill>
                  <a:srgbClr val="CC00FF"/>
                </a:solidFill>
                <a:cs typeface="Arial" pitchFamily="34" charset="0"/>
              </a:rPr>
              <a:t>	sin</a:t>
            </a:r>
            <a:r>
              <a:rPr lang="el-GR" sz="2600">
                <a:solidFill>
                  <a:srgbClr val="CC00FF"/>
                </a:solidFill>
                <a:cs typeface="Arial" pitchFamily="34" charset="0"/>
              </a:rPr>
              <a:t>θ</a:t>
            </a:r>
            <a:r>
              <a:rPr lang="it-IT" sz="2600" baseline="-25000">
                <a:solidFill>
                  <a:srgbClr val="CC00FF"/>
                </a:solidFill>
                <a:cs typeface="Arial" pitchFamily="34" charset="0"/>
              </a:rPr>
              <a:t>2</a:t>
            </a:r>
            <a:r>
              <a:rPr lang="it-IT" sz="2600">
                <a:solidFill>
                  <a:srgbClr val="CC00FF"/>
                </a:solidFill>
                <a:cs typeface="Arial" pitchFamily="34" charset="0"/>
              </a:rPr>
              <a:t> = cos</a:t>
            </a:r>
            <a:r>
              <a:rPr lang="el-GR" sz="2600">
                <a:solidFill>
                  <a:srgbClr val="CC00FF"/>
                </a:solidFill>
                <a:cs typeface="Arial" pitchFamily="34" charset="0"/>
              </a:rPr>
              <a:t>θ</a:t>
            </a:r>
            <a:r>
              <a:rPr lang="it-IT" sz="2600" baseline="-25000">
                <a:solidFill>
                  <a:srgbClr val="CC00FF"/>
                </a:solidFill>
                <a:cs typeface="Arial" pitchFamily="34" charset="0"/>
              </a:rPr>
              <a:t>1</a:t>
            </a:r>
            <a:r>
              <a:rPr lang="it-IT" sz="2600">
                <a:cs typeface="Arial" pitchFamily="34" charset="0"/>
              </a:rPr>
              <a:t>                                                         d’altra parte se le onde e.m.                                   sono trasversali, l’onda riflessa,                                dovuta all’oscillazione nel mezzo 2, non può avere una componente nella direzione di propagazione → risulta polarizzata ┴ al piano del                        disegno per un angolo </a:t>
            </a:r>
            <a:r>
              <a:rPr lang="el-GR" sz="2600">
                <a:cs typeface="Arial" pitchFamily="34" charset="0"/>
              </a:rPr>
              <a:t>θ</a:t>
            </a:r>
            <a:r>
              <a:rPr lang="it-IT" sz="2600" baseline="-25000">
                <a:cs typeface="Arial" pitchFamily="34" charset="0"/>
              </a:rPr>
              <a:t>1</a:t>
            </a:r>
            <a:r>
              <a:rPr lang="it-IT" sz="2600">
                <a:cs typeface="Arial" pitchFamily="34" charset="0"/>
              </a:rPr>
              <a:t> = </a:t>
            </a:r>
            <a:r>
              <a:rPr lang="el-GR" sz="2600">
                <a:cs typeface="Arial" pitchFamily="34" charset="0"/>
              </a:rPr>
              <a:t>θ</a:t>
            </a:r>
            <a:r>
              <a:rPr lang="it-IT" sz="2600" baseline="-25000">
                <a:cs typeface="Arial" pitchFamily="34" charset="0"/>
              </a:rPr>
              <a:t>p</a:t>
            </a:r>
            <a:r>
              <a:rPr lang="it-IT" sz="2600">
                <a:cs typeface="Arial" pitchFamily="34" charset="0"/>
              </a:rPr>
              <a:t> </a:t>
            </a:r>
          </a:p>
          <a:p>
            <a:pPr>
              <a:buFontTx/>
              <a:buNone/>
            </a:pPr>
            <a:r>
              <a:rPr lang="it-IT" sz="2600">
                <a:cs typeface="Arial" pitchFamily="34" charset="0"/>
              </a:rPr>
              <a:t>	</a:t>
            </a:r>
            <a:r>
              <a:rPr lang="it-IT" sz="2600">
                <a:solidFill>
                  <a:srgbClr val="FF0000"/>
                </a:solidFill>
                <a:cs typeface="Arial" pitchFamily="34" charset="0"/>
              </a:rPr>
              <a:t>tg</a:t>
            </a:r>
            <a:r>
              <a:rPr lang="el-GR" sz="2600">
                <a:solidFill>
                  <a:srgbClr val="FF0000"/>
                </a:solidFill>
                <a:cs typeface="Arial" pitchFamily="34" charset="0"/>
              </a:rPr>
              <a:t>θ</a:t>
            </a:r>
            <a:r>
              <a:rPr lang="it-IT" sz="2600" baseline="-25000">
                <a:solidFill>
                  <a:srgbClr val="FF0000"/>
                </a:solidFill>
                <a:cs typeface="Arial" pitchFamily="34" charset="0"/>
              </a:rPr>
              <a:t>p</a:t>
            </a:r>
            <a:r>
              <a:rPr lang="it-IT" sz="2600">
                <a:cs typeface="Arial" pitchFamily="34" charset="0"/>
              </a:rPr>
              <a:t> = sin</a:t>
            </a:r>
            <a:r>
              <a:rPr lang="el-GR" sz="2600">
                <a:cs typeface="Arial" pitchFamily="34" charset="0"/>
              </a:rPr>
              <a:t>θ</a:t>
            </a:r>
            <a:r>
              <a:rPr lang="it-IT" sz="2600" baseline="-25000">
                <a:cs typeface="Arial" pitchFamily="34" charset="0"/>
              </a:rPr>
              <a:t>p</a:t>
            </a:r>
            <a:r>
              <a:rPr lang="it-IT" sz="2600">
                <a:cs typeface="Arial" pitchFamily="34" charset="0"/>
              </a:rPr>
              <a:t>/cos</a:t>
            </a:r>
            <a:r>
              <a:rPr lang="el-GR" sz="2600">
                <a:cs typeface="Arial" pitchFamily="34" charset="0"/>
              </a:rPr>
              <a:t>θ</a:t>
            </a:r>
            <a:r>
              <a:rPr lang="it-IT" sz="2600" baseline="-25000">
                <a:cs typeface="Arial" pitchFamily="34" charset="0"/>
              </a:rPr>
              <a:t>p</a:t>
            </a:r>
            <a:r>
              <a:rPr lang="it-IT" sz="2600">
                <a:cs typeface="Arial" pitchFamily="34" charset="0"/>
              </a:rPr>
              <a:t> = sin</a:t>
            </a:r>
            <a:r>
              <a:rPr lang="el-GR" sz="2600">
                <a:cs typeface="Arial" pitchFamily="34" charset="0"/>
              </a:rPr>
              <a:t>θ</a:t>
            </a:r>
            <a:r>
              <a:rPr lang="it-IT" sz="2600" baseline="-25000">
                <a:cs typeface="Arial" pitchFamily="34" charset="0"/>
              </a:rPr>
              <a:t>1</a:t>
            </a:r>
            <a:r>
              <a:rPr lang="it-IT" sz="2600">
                <a:cs typeface="Arial" pitchFamily="34" charset="0"/>
              </a:rPr>
              <a:t>/sin</a:t>
            </a:r>
            <a:r>
              <a:rPr lang="el-GR" sz="2600">
                <a:cs typeface="Arial" pitchFamily="34" charset="0"/>
              </a:rPr>
              <a:t>θ</a:t>
            </a:r>
            <a:r>
              <a:rPr lang="it-IT" sz="2600" baseline="-25000">
                <a:cs typeface="Arial" pitchFamily="34" charset="0"/>
              </a:rPr>
              <a:t>2</a:t>
            </a:r>
            <a:r>
              <a:rPr lang="it-IT" sz="2600">
                <a:cs typeface="Arial" pitchFamily="34" charset="0"/>
              </a:rPr>
              <a:t> = </a:t>
            </a:r>
            <a:r>
              <a:rPr lang="it-IT" sz="2600">
                <a:solidFill>
                  <a:srgbClr val="FF0000"/>
                </a:solidFill>
                <a:cs typeface="Arial" pitchFamily="34" charset="0"/>
              </a:rPr>
              <a:t>n</a:t>
            </a:r>
            <a:r>
              <a:rPr lang="it-IT" sz="2600" baseline="-25000">
                <a:solidFill>
                  <a:srgbClr val="FF0000"/>
                </a:solidFill>
                <a:cs typeface="Arial" pitchFamily="34" charset="0"/>
              </a:rPr>
              <a:t>2</a:t>
            </a:r>
            <a:r>
              <a:rPr lang="it-IT" sz="2600">
                <a:solidFill>
                  <a:srgbClr val="FF0000"/>
                </a:solidFill>
                <a:cs typeface="Arial" pitchFamily="34" charset="0"/>
              </a:rPr>
              <a:t>/n</a:t>
            </a:r>
            <a:r>
              <a:rPr lang="it-IT" sz="2600" baseline="-25000">
                <a:solidFill>
                  <a:srgbClr val="FF0000"/>
                </a:solidFill>
                <a:cs typeface="Arial" pitchFamily="34" charset="0"/>
              </a:rPr>
              <a:t>1</a:t>
            </a:r>
            <a:r>
              <a:rPr lang="it-IT" sz="2600">
                <a:cs typeface="Arial" pitchFamily="34" charset="0"/>
              </a:rPr>
              <a:t> </a:t>
            </a:r>
          </a:p>
          <a:p>
            <a:pPr>
              <a:buFontTx/>
              <a:buNone/>
            </a:pPr>
            <a:r>
              <a:rPr lang="it-IT" sz="2600">
                <a:cs typeface="Arial" pitchFamily="34" charset="0"/>
              </a:rPr>
              <a:t>	</a:t>
            </a:r>
            <a:r>
              <a:rPr lang="it-IT" sz="2600">
                <a:solidFill>
                  <a:srgbClr val="FF0000"/>
                </a:solidFill>
                <a:cs typeface="Arial" pitchFamily="34" charset="0"/>
              </a:rPr>
              <a:t>legge di Brewster</a:t>
            </a:r>
            <a:endParaRPr lang="el-GR">
              <a:solidFill>
                <a:srgbClr val="FF0000"/>
              </a:solidFill>
              <a:cs typeface="Arial" pitchFamily="34" charset="0"/>
            </a:endParaRPr>
          </a:p>
        </p:txBody>
      </p:sp>
      <p:pic>
        <p:nvPicPr>
          <p:cNvPr id="331780" name="Picture 4" descr="img3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052513"/>
            <a:ext cx="2846388" cy="2560637"/>
          </a:xfrm>
          <a:prstGeom prst="rect">
            <a:avLst/>
          </a:prstGeom>
          <a:noFill/>
          <a:extLst>
            <a:ext uri="{909E8E84-426E-40DD-AFC4-6F175D3DCCD1}">
              <a14:hiddenFill xmlns:a14="http://schemas.microsoft.com/office/drawing/2010/main">
                <a:solidFill>
                  <a:srgbClr val="FFFFFF"/>
                </a:solidFill>
              </a14:hiddenFill>
            </a:ext>
          </a:extLst>
        </p:spPr>
      </p:pic>
      <p:sp>
        <p:nvSpPr>
          <p:cNvPr id="331781" name="Text Box 5"/>
          <p:cNvSpPr txBox="1">
            <a:spLocks noChangeArrowheads="1"/>
          </p:cNvSpPr>
          <p:nvPr/>
        </p:nvSpPr>
        <p:spPr bwMode="auto">
          <a:xfrm>
            <a:off x="7286625" y="2127250"/>
            <a:ext cx="331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cs typeface="Arial" pitchFamily="34" charset="0"/>
              </a:rPr>
              <a:t>α</a:t>
            </a:r>
          </a:p>
        </p:txBody>
      </p:sp>
      <p:pic>
        <p:nvPicPr>
          <p:cNvPr id="3317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4581525"/>
            <a:ext cx="15621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F2E1AD00-4371-418C-8574-5C1E540B6477}" type="slidenum">
              <a:rPr lang="en-US"/>
              <a:pPr/>
              <a:t>106</a:t>
            </a:fld>
            <a:endParaRPr lang="en-US"/>
          </a:p>
        </p:txBody>
      </p:sp>
      <p:sp>
        <p:nvSpPr>
          <p:cNvPr id="363522" name="Rectangle 2"/>
          <p:cNvSpPr>
            <a:spLocks noGrp="1" noChangeArrowheads="1"/>
          </p:cNvSpPr>
          <p:nvPr>
            <p:ph type="title"/>
          </p:nvPr>
        </p:nvSpPr>
        <p:spPr/>
        <p:txBody>
          <a:bodyPr/>
          <a:lstStyle/>
          <a:p>
            <a:r>
              <a:rPr lang="it-IT"/>
              <a:t>Polarizzazione (3)</a:t>
            </a:r>
          </a:p>
        </p:txBody>
      </p:sp>
      <p:sp>
        <p:nvSpPr>
          <p:cNvPr id="363523" name="Rectangle 3"/>
          <p:cNvSpPr>
            <a:spLocks noGrp="1" noChangeArrowheads="1"/>
          </p:cNvSpPr>
          <p:nvPr>
            <p:ph type="body" idx="1"/>
          </p:nvPr>
        </p:nvSpPr>
        <p:spPr>
          <a:xfrm>
            <a:off x="250825" y="1052513"/>
            <a:ext cx="8713788" cy="5184775"/>
          </a:xfrm>
        </p:spPr>
        <p:txBody>
          <a:bodyPr/>
          <a:lstStyle/>
          <a:p>
            <a:r>
              <a:rPr lang="it-IT" sz="2600">
                <a:solidFill>
                  <a:srgbClr val="A50021"/>
                </a:solidFill>
              </a:rPr>
              <a:t>se un fascio di luce traversa un (o più) polaroid</a:t>
            </a:r>
            <a:r>
              <a:rPr lang="it-IT" sz="2600"/>
              <a:t>, solo una componente di </a:t>
            </a:r>
            <a:r>
              <a:rPr lang="it-IT" sz="2600" b="1"/>
              <a:t>E</a:t>
            </a:r>
            <a:r>
              <a:rPr lang="it-IT" sz="2600"/>
              <a:t> può passare, l’altra sarà assorbita </a:t>
            </a:r>
            <a:r>
              <a:rPr lang="it-IT" sz="2600">
                <a:solidFill>
                  <a:srgbClr val="A50021"/>
                </a:solidFill>
                <a:cs typeface="Arial" pitchFamily="34" charset="0"/>
              </a:rPr>
              <a:t>→ riduzione di ampiezza </a:t>
            </a:r>
            <a:r>
              <a:rPr lang="it-IT" sz="2600">
                <a:solidFill>
                  <a:srgbClr val="008000"/>
                </a:solidFill>
                <a:cs typeface="Arial" pitchFamily="34" charset="0"/>
              </a:rPr>
              <a:t>e di intensità</a:t>
            </a:r>
            <a:r>
              <a:rPr lang="it-IT" sz="2600">
                <a:cs typeface="Arial" pitchFamily="34" charset="0"/>
              </a:rPr>
              <a:t> </a:t>
            </a:r>
          </a:p>
          <a:p>
            <a:r>
              <a:rPr lang="it-IT" sz="2600">
                <a:solidFill>
                  <a:srgbClr val="008000"/>
                </a:solidFill>
                <a:cs typeface="Arial" pitchFamily="34" charset="0"/>
              </a:rPr>
              <a:t>legge di Malus</a:t>
            </a:r>
            <a:r>
              <a:rPr lang="it-IT" sz="2600">
                <a:cs typeface="Arial" pitchFamily="34" charset="0"/>
              </a:rPr>
              <a:t>, luce polarizzata linearmente in ingresso di ampiezza E</a:t>
            </a:r>
            <a:r>
              <a:rPr lang="it-IT" sz="2600" baseline="-25000">
                <a:cs typeface="Arial" pitchFamily="34" charset="0"/>
              </a:rPr>
              <a:t>0</a:t>
            </a:r>
            <a:r>
              <a:rPr lang="it-IT" sz="2600">
                <a:cs typeface="Arial" pitchFamily="34" charset="0"/>
              </a:rPr>
              <a:t>, intensità I</a:t>
            </a:r>
            <a:r>
              <a:rPr lang="it-IT" sz="2600" baseline="-25000">
                <a:cs typeface="Arial" pitchFamily="34" charset="0"/>
              </a:rPr>
              <a:t>0</a:t>
            </a:r>
            <a:r>
              <a:rPr lang="it-IT" sz="2600"/>
              <a:t> </a:t>
            </a:r>
          </a:p>
          <a:p>
            <a:pPr>
              <a:buFontTx/>
              <a:buNone/>
            </a:pPr>
            <a:r>
              <a:rPr lang="it-IT" sz="2600"/>
              <a:t>	E</a:t>
            </a:r>
            <a:r>
              <a:rPr lang="it-IT" sz="2600" baseline="-25000"/>
              <a:t>1</a:t>
            </a:r>
            <a:r>
              <a:rPr lang="it-IT" sz="2600"/>
              <a:t> = E</a:t>
            </a:r>
            <a:r>
              <a:rPr lang="it-IT" sz="2600" baseline="-25000"/>
              <a:t>0</a:t>
            </a:r>
            <a:r>
              <a:rPr lang="it-IT" sz="2600"/>
              <a:t>cos</a:t>
            </a:r>
            <a:r>
              <a:rPr lang="el-GR" sz="2600">
                <a:cs typeface="Arial" pitchFamily="34" charset="0"/>
              </a:rPr>
              <a:t>θ</a:t>
            </a:r>
            <a:r>
              <a:rPr lang="it-IT" sz="2600" baseline="-25000">
                <a:cs typeface="Arial" pitchFamily="34" charset="0"/>
              </a:rPr>
              <a:t>1</a:t>
            </a:r>
            <a:r>
              <a:rPr lang="it-IT" sz="2600">
                <a:cs typeface="Arial" pitchFamily="34" charset="0"/>
              </a:rPr>
              <a:t>              I</a:t>
            </a:r>
            <a:r>
              <a:rPr lang="it-IT" sz="2600" baseline="-25000">
                <a:cs typeface="Arial" pitchFamily="34" charset="0"/>
              </a:rPr>
              <a:t>1</a:t>
            </a:r>
            <a:r>
              <a:rPr lang="it-IT" sz="2600">
                <a:cs typeface="Arial" pitchFamily="34" charset="0"/>
              </a:rPr>
              <a:t> = I</a:t>
            </a:r>
            <a:r>
              <a:rPr lang="it-IT" sz="2600" baseline="-25000">
                <a:cs typeface="Arial" pitchFamily="34" charset="0"/>
              </a:rPr>
              <a:t>0</a:t>
            </a:r>
            <a:r>
              <a:rPr lang="it-IT" sz="2600">
                <a:cs typeface="Arial" pitchFamily="34" charset="0"/>
              </a:rPr>
              <a:t>cos</a:t>
            </a:r>
            <a:r>
              <a:rPr lang="it-IT" sz="2600" baseline="30000">
                <a:cs typeface="Arial" pitchFamily="34" charset="0"/>
              </a:rPr>
              <a:t>2</a:t>
            </a:r>
            <a:r>
              <a:rPr lang="el-GR" sz="2600">
                <a:cs typeface="Arial" pitchFamily="34" charset="0"/>
              </a:rPr>
              <a:t>θ</a:t>
            </a:r>
            <a:r>
              <a:rPr lang="it-IT" sz="2600" baseline="-25000">
                <a:cs typeface="Arial" pitchFamily="34" charset="0"/>
              </a:rPr>
              <a:t>1</a:t>
            </a:r>
            <a:r>
              <a:rPr lang="it-IT">
                <a:cs typeface="Arial" pitchFamily="34" charset="0"/>
              </a:rPr>
              <a:t> </a:t>
            </a:r>
          </a:p>
          <a:p>
            <a:pPr>
              <a:buFontTx/>
              <a:buNone/>
            </a:pPr>
            <a:r>
              <a:rPr lang="it-IT">
                <a:cs typeface="Arial" pitchFamily="34" charset="0"/>
              </a:rPr>
              <a:t>	</a:t>
            </a:r>
            <a:r>
              <a:rPr lang="it-IT" sz="2600">
                <a:cs typeface="Arial" pitchFamily="34" charset="0"/>
              </a:rPr>
              <a:t>dove </a:t>
            </a:r>
            <a:r>
              <a:rPr lang="el-GR" sz="2600">
                <a:cs typeface="Arial" pitchFamily="34" charset="0"/>
              </a:rPr>
              <a:t>θ</a:t>
            </a:r>
            <a:r>
              <a:rPr lang="it-IT" sz="2600" baseline="-25000">
                <a:cs typeface="Arial" pitchFamily="34" charset="0"/>
              </a:rPr>
              <a:t>1</a:t>
            </a:r>
            <a:r>
              <a:rPr lang="it-IT" sz="2600">
                <a:cs typeface="Arial" pitchFamily="34" charset="0"/>
              </a:rPr>
              <a:t> è l’angolo fra </a:t>
            </a:r>
            <a:r>
              <a:rPr lang="it-IT" sz="2600" b="1">
                <a:cs typeface="Arial" pitchFamily="34" charset="0"/>
              </a:rPr>
              <a:t>E</a:t>
            </a:r>
            <a:r>
              <a:rPr lang="it-IT" sz="2600">
                <a:cs typeface="Arial" pitchFamily="34" charset="0"/>
              </a:rPr>
              <a:t> e l’asse di trasmissione del polaroid, secondo cui la luce è polarizzata in uscita;</a:t>
            </a:r>
          </a:p>
          <a:p>
            <a:pPr>
              <a:buFontTx/>
              <a:buNone/>
            </a:pPr>
            <a:r>
              <a:rPr lang="it-IT" sz="2600">
                <a:cs typeface="Arial" pitchFamily="34" charset="0"/>
              </a:rPr>
              <a:t>	</a:t>
            </a:r>
            <a:r>
              <a:rPr lang="it-IT" sz="2600">
                <a:solidFill>
                  <a:schemeClr val="accent2"/>
                </a:solidFill>
                <a:cs typeface="Arial" pitchFamily="34" charset="0"/>
              </a:rPr>
              <a:t>se la luce non è polarizzata,</a:t>
            </a:r>
            <a:r>
              <a:rPr lang="it-IT" sz="2600">
                <a:cs typeface="Arial" pitchFamily="34" charset="0"/>
              </a:rPr>
              <a:t> </a:t>
            </a:r>
            <a:r>
              <a:rPr lang="el-GR" sz="2600">
                <a:cs typeface="Arial" pitchFamily="34" charset="0"/>
              </a:rPr>
              <a:t>θ</a:t>
            </a:r>
            <a:r>
              <a:rPr lang="it-IT" sz="2600" baseline="-25000">
                <a:cs typeface="Arial" pitchFamily="34" charset="0"/>
              </a:rPr>
              <a:t>1</a:t>
            </a:r>
            <a:r>
              <a:rPr lang="it-IT" sz="2600">
                <a:cs typeface="Arial" pitchFamily="34" charset="0"/>
              </a:rPr>
              <a:t> = 45</a:t>
            </a:r>
            <a:r>
              <a:rPr lang="en-US" sz="2600">
                <a:cs typeface="Arial" pitchFamily="34" charset="0"/>
              </a:rPr>
              <a:t>°,                      valor medio sul 1</a:t>
            </a:r>
            <a:r>
              <a:rPr lang="en-US" sz="2600" baseline="30000">
                <a:cs typeface="Arial" pitchFamily="34" charset="0"/>
              </a:rPr>
              <a:t>o</a:t>
            </a:r>
            <a:r>
              <a:rPr lang="en-US" sz="2600">
                <a:cs typeface="Arial" pitchFamily="34" charset="0"/>
              </a:rPr>
              <a:t> quadrante,</a:t>
            </a:r>
          </a:p>
          <a:p>
            <a:pPr>
              <a:buFontTx/>
              <a:buNone/>
            </a:pPr>
            <a:r>
              <a:rPr lang="en-US" sz="2600">
                <a:cs typeface="Arial" pitchFamily="34" charset="0"/>
              </a:rPr>
              <a:t>	E</a:t>
            </a:r>
            <a:r>
              <a:rPr lang="en-US" sz="2600" baseline="-25000">
                <a:cs typeface="Arial" pitchFamily="34" charset="0"/>
              </a:rPr>
              <a:t>1</a:t>
            </a:r>
            <a:r>
              <a:rPr lang="en-US" sz="2600">
                <a:cs typeface="Arial" pitchFamily="34" charset="0"/>
              </a:rPr>
              <a:t> = E</a:t>
            </a:r>
            <a:r>
              <a:rPr lang="en-US" sz="2600" baseline="-25000">
                <a:cs typeface="Arial" pitchFamily="34" charset="0"/>
              </a:rPr>
              <a:t>0</a:t>
            </a:r>
            <a:r>
              <a:rPr lang="en-US" sz="2600">
                <a:cs typeface="Arial" pitchFamily="34" charset="0"/>
              </a:rPr>
              <a:t>/√2</a:t>
            </a:r>
            <a:r>
              <a:rPr lang="it-IT" sz="2600">
                <a:cs typeface="Arial" pitchFamily="34" charset="0"/>
              </a:rPr>
              <a:t>                  I</a:t>
            </a:r>
            <a:r>
              <a:rPr lang="it-IT" sz="2600" baseline="-25000">
                <a:cs typeface="Arial" pitchFamily="34" charset="0"/>
              </a:rPr>
              <a:t>1</a:t>
            </a:r>
            <a:r>
              <a:rPr lang="it-IT" sz="2600">
                <a:cs typeface="Arial" pitchFamily="34" charset="0"/>
              </a:rPr>
              <a:t> = I</a:t>
            </a:r>
            <a:r>
              <a:rPr lang="it-IT" sz="2600" baseline="-25000">
                <a:cs typeface="Arial" pitchFamily="34" charset="0"/>
              </a:rPr>
              <a:t>0</a:t>
            </a:r>
            <a:r>
              <a:rPr lang="it-IT" sz="2600">
                <a:cs typeface="Arial" pitchFamily="34" charset="0"/>
              </a:rPr>
              <a:t>/2</a:t>
            </a:r>
            <a:endParaRPr lang="el-GR" sz="2600">
              <a:cs typeface="Arial" pitchFamily="34" charset="0"/>
            </a:endParaRPr>
          </a:p>
        </p:txBody>
      </p:sp>
      <p:pic>
        <p:nvPicPr>
          <p:cNvPr id="363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581525"/>
            <a:ext cx="147955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1961A6FE-053F-4E16-9475-8FA3D52B2A19}" type="slidenum">
              <a:rPr lang="en-US"/>
              <a:pPr/>
              <a:t>107</a:t>
            </a:fld>
            <a:endParaRPr lang="en-US"/>
          </a:p>
        </p:txBody>
      </p:sp>
      <p:sp>
        <p:nvSpPr>
          <p:cNvPr id="364546" name="Rectangle 2"/>
          <p:cNvSpPr>
            <a:spLocks noGrp="1" noChangeArrowheads="1"/>
          </p:cNvSpPr>
          <p:nvPr>
            <p:ph type="title"/>
          </p:nvPr>
        </p:nvSpPr>
        <p:spPr/>
        <p:txBody>
          <a:bodyPr/>
          <a:lstStyle/>
          <a:p>
            <a:r>
              <a:rPr lang="it-IT"/>
              <a:t>Polarizzazione (4)</a:t>
            </a:r>
          </a:p>
        </p:txBody>
      </p:sp>
      <p:sp>
        <p:nvSpPr>
          <p:cNvPr id="364547" name="Rectangle 3"/>
          <p:cNvSpPr>
            <a:spLocks noGrp="1" noChangeArrowheads="1"/>
          </p:cNvSpPr>
          <p:nvPr>
            <p:ph type="body" idx="1"/>
          </p:nvPr>
        </p:nvSpPr>
        <p:spPr>
          <a:xfrm>
            <a:off x="179388" y="908050"/>
            <a:ext cx="8640762" cy="5545138"/>
          </a:xfrm>
        </p:spPr>
        <p:txBody>
          <a:bodyPr/>
          <a:lstStyle/>
          <a:p>
            <a:r>
              <a:rPr lang="it-IT" sz="2500"/>
              <a:t>con due polaroid in                                                       serie, il 2</a:t>
            </a:r>
            <a:r>
              <a:rPr lang="it-IT" sz="2500" baseline="30000"/>
              <a:t>o</a:t>
            </a:r>
            <a:r>
              <a:rPr lang="it-IT" sz="2500"/>
              <a:t> vede la                                                         luce passata dal 1</a:t>
            </a:r>
            <a:r>
              <a:rPr lang="it-IT" sz="2500" baseline="30000"/>
              <a:t>o</a:t>
            </a:r>
            <a:r>
              <a:rPr lang="it-IT" sz="2500"/>
              <a:t>                                                            e basterà applicare                                                       due volte la legge                                                             di Malus </a:t>
            </a:r>
          </a:p>
          <a:p>
            <a:r>
              <a:rPr lang="it-IT" sz="2500"/>
              <a:t>con questo sistema                                                           è possibile studiare                                                         </a:t>
            </a:r>
            <a:r>
              <a:rPr lang="it-IT" sz="2400"/>
              <a:t>ad es.</a:t>
            </a:r>
            <a:r>
              <a:rPr lang="it-IT" sz="2500"/>
              <a:t> una soluzione                                                      otticamente attiva                                                       posta fra P</a:t>
            </a:r>
            <a:r>
              <a:rPr lang="it-IT" sz="2500" baseline="-25000"/>
              <a:t>1</a:t>
            </a:r>
            <a:r>
              <a:rPr lang="it-IT" sz="2500"/>
              <a:t> e P</a:t>
            </a:r>
            <a:r>
              <a:rPr lang="it-IT" sz="2500" baseline="-25000"/>
              <a:t>2</a:t>
            </a:r>
            <a:r>
              <a:rPr lang="it-IT" sz="2500"/>
              <a:t> e                                                         misurarne la                                                         concentrazione </a:t>
            </a:r>
            <a:r>
              <a:rPr lang="it-IT" sz="2500">
                <a:sym typeface="Symbol" pitchFamily="18" charset="2"/>
              </a:rPr>
              <a:t>                                                                 angolo di cui ruota </a:t>
            </a:r>
            <a:r>
              <a:rPr lang="it-IT" sz="2500" b="1">
                <a:sym typeface="Symbol" pitchFamily="18" charset="2"/>
              </a:rPr>
              <a:t>E</a:t>
            </a:r>
            <a:endParaRPr lang="it-IT" sz="2500" b="1"/>
          </a:p>
        </p:txBody>
      </p:sp>
      <p:pic>
        <p:nvPicPr>
          <p:cNvPr id="364548" name="Picture 4" descr="img3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0" y="908050"/>
            <a:ext cx="5400675" cy="4189413"/>
          </a:xfrm>
          <a:prstGeom prst="rect">
            <a:avLst/>
          </a:prstGeom>
          <a:noFill/>
          <a:extLst>
            <a:ext uri="{909E8E84-426E-40DD-AFC4-6F175D3DCCD1}">
              <a14:hiddenFill xmlns:a14="http://schemas.microsoft.com/office/drawing/2010/main">
                <a:solidFill>
                  <a:srgbClr val="FFFFFF"/>
                </a:solidFill>
              </a14:hiddenFill>
            </a:ext>
          </a:extLst>
        </p:spPr>
      </p:pic>
      <p:sp>
        <p:nvSpPr>
          <p:cNvPr id="364549" name="Text Box 5"/>
          <p:cNvSpPr txBox="1">
            <a:spLocks noChangeArrowheads="1"/>
          </p:cNvSpPr>
          <p:nvPr/>
        </p:nvSpPr>
        <p:spPr bwMode="auto">
          <a:xfrm>
            <a:off x="3995738" y="3590925"/>
            <a:ext cx="1892300" cy="4429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300"/>
          </a:p>
        </p:txBody>
      </p:sp>
      <p:sp>
        <p:nvSpPr>
          <p:cNvPr id="364550" name="Text Box 6"/>
          <p:cNvSpPr txBox="1">
            <a:spLocks noChangeArrowheads="1"/>
          </p:cNvSpPr>
          <p:nvPr/>
        </p:nvSpPr>
        <p:spPr bwMode="auto">
          <a:xfrm>
            <a:off x="3492500" y="5589588"/>
            <a:ext cx="5381625" cy="6413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a:t>non    E</a:t>
            </a:r>
            <a:r>
              <a:rPr lang="it-IT" b="1" baseline="-25000"/>
              <a:t>0</a:t>
            </a:r>
            <a:r>
              <a:rPr lang="it-IT" b="1"/>
              <a:t>            E</a:t>
            </a:r>
            <a:r>
              <a:rPr lang="it-IT" b="1" baseline="-25000"/>
              <a:t>1</a:t>
            </a:r>
            <a:r>
              <a:rPr lang="it-IT" b="1"/>
              <a:t> = E</a:t>
            </a:r>
            <a:r>
              <a:rPr lang="it-IT" b="1" baseline="-25000"/>
              <a:t>0</a:t>
            </a:r>
            <a:r>
              <a:rPr lang="it-IT" b="1"/>
              <a:t>/</a:t>
            </a:r>
            <a:r>
              <a:rPr lang="it-IT" b="1">
                <a:latin typeface=""/>
              </a:rPr>
              <a:t>√2             E</a:t>
            </a:r>
            <a:r>
              <a:rPr lang="it-IT" b="1" baseline="-25000">
                <a:latin typeface=""/>
              </a:rPr>
              <a:t>2</a:t>
            </a:r>
            <a:r>
              <a:rPr lang="it-IT" b="1">
                <a:latin typeface=""/>
              </a:rPr>
              <a:t> = E</a:t>
            </a:r>
            <a:r>
              <a:rPr lang="it-IT" b="1" baseline="-25000">
                <a:latin typeface=""/>
              </a:rPr>
              <a:t>0</a:t>
            </a:r>
            <a:r>
              <a:rPr lang="it-IT" b="1">
                <a:latin typeface=""/>
              </a:rPr>
              <a:t>cos</a:t>
            </a:r>
            <a:r>
              <a:rPr lang="el-GR" b="1">
                <a:latin typeface=""/>
              </a:rPr>
              <a:t>θ</a:t>
            </a:r>
            <a:r>
              <a:rPr lang="it-IT" b="1" baseline="-25000">
                <a:latin typeface=""/>
              </a:rPr>
              <a:t>2</a:t>
            </a:r>
            <a:r>
              <a:rPr lang="it-IT" b="1">
                <a:latin typeface=""/>
              </a:rPr>
              <a:t>/√2</a:t>
            </a:r>
          </a:p>
          <a:p>
            <a:pPr algn="l"/>
            <a:r>
              <a:rPr lang="it-IT" b="1"/>
              <a:t> pol.    I</a:t>
            </a:r>
            <a:r>
              <a:rPr lang="it-IT" b="1" baseline="-25000"/>
              <a:t>0</a:t>
            </a:r>
            <a:r>
              <a:rPr lang="it-IT" b="1"/>
              <a:t>             I</a:t>
            </a:r>
            <a:r>
              <a:rPr lang="it-IT" b="1" baseline="-25000"/>
              <a:t>1</a:t>
            </a:r>
            <a:r>
              <a:rPr lang="it-IT" b="1"/>
              <a:t> = I</a:t>
            </a:r>
            <a:r>
              <a:rPr lang="it-IT" b="1" baseline="-25000"/>
              <a:t>0</a:t>
            </a:r>
            <a:r>
              <a:rPr lang="it-IT" b="1"/>
              <a:t>/</a:t>
            </a:r>
            <a:r>
              <a:rPr lang="it-IT" b="1">
                <a:latin typeface=""/>
              </a:rPr>
              <a:t>2                  I</a:t>
            </a:r>
            <a:r>
              <a:rPr lang="it-IT" b="1" baseline="-25000">
                <a:latin typeface=""/>
              </a:rPr>
              <a:t>2</a:t>
            </a:r>
            <a:r>
              <a:rPr lang="it-IT" b="1">
                <a:latin typeface=""/>
              </a:rPr>
              <a:t> = I</a:t>
            </a:r>
            <a:r>
              <a:rPr lang="it-IT" b="1" baseline="-25000">
                <a:latin typeface=""/>
              </a:rPr>
              <a:t>0</a:t>
            </a:r>
            <a:r>
              <a:rPr lang="it-IT" b="1">
                <a:latin typeface=""/>
              </a:rPr>
              <a:t>cos</a:t>
            </a:r>
            <a:r>
              <a:rPr lang="it-IT" b="1" baseline="30000">
                <a:latin typeface=""/>
              </a:rPr>
              <a:t>2</a:t>
            </a:r>
            <a:r>
              <a:rPr lang="el-GR" b="1">
                <a:latin typeface=""/>
              </a:rPr>
              <a:t>θ</a:t>
            </a:r>
            <a:r>
              <a:rPr lang="it-IT" b="1" baseline="-25000">
                <a:latin typeface=""/>
              </a:rPr>
              <a:t>2</a:t>
            </a:r>
            <a:r>
              <a:rPr lang="it-IT" b="1">
                <a:latin typeface=""/>
              </a:rPr>
              <a:t>/2</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9A4CD8ED-E5D3-4D1F-9218-E506EBC8BDEC}" type="slidenum">
              <a:rPr lang="en-US"/>
              <a:pPr/>
              <a:t>108</a:t>
            </a:fld>
            <a:endParaRPr lang="en-US"/>
          </a:p>
        </p:txBody>
      </p:sp>
      <p:sp>
        <p:nvSpPr>
          <p:cNvPr id="191491" name="Rectangle 3"/>
          <p:cNvSpPr>
            <a:spLocks noGrp="1" noChangeArrowheads="1"/>
          </p:cNvSpPr>
          <p:nvPr>
            <p:ph type="body" idx="1"/>
          </p:nvPr>
        </p:nvSpPr>
        <p:spPr>
          <a:xfrm>
            <a:off x="1403350" y="5157788"/>
            <a:ext cx="6481763" cy="792162"/>
          </a:xfrm>
          <a:ln w="28575">
            <a:solidFill>
              <a:srgbClr val="FF0000"/>
            </a:solidFill>
            <a:miter lim="800000"/>
            <a:headEnd/>
            <a:tailEnd/>
          </a:ln>
        </p:spPr>
        <p:txBody>
          <a:bodyPr/>
          <a:lstStyle/>
          <a:p>
            <a:pPr algn="ctr">
              <a:buFontTx/>
              <a:buNone/>
            </a:pPr>
            <a:r>
              <a:rPr lang="it-IT" sz="3600"/>
              <a:t>Fine di oscillazioni e onde</a:t>
            </a:r>
          </a:p>
        </p:txBody>
      </p:sp>
      <p:sp>
        <p:nvSpPr>
          <p:cNvPr id="191492" name="Text Box 4"/>
          <p:cNvSpPr txBox="1">
            <a:spLocks noChangeArrowheads="1"/>
          </p:cNvSpPr>
          <p:nvPr/>
        </p:nvSpPr>
        <p:spPr bwMode="auto">
          <a:xfrm>
            <a:off x="2771775" y="4221163"/>
            <a:ext cx="3744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b="1">
                <a:solidFill>
                  <a:srgbClr val="CC0099"/>
                </a:solidFill>
              </a:rPr>
              <a:t>Two cowboys marvelling at the</a:t>
            </a:r>
          </a:p>
          <a:p>
            <a:r>
              <a:rPr lang="it-IT" b="1">
                <a:solidFill>
                  <a:srgbClr val="CC0099"/>
                </a:solidFill>
              </a:rPr>
              <a:t>Doppler effect in a train whistle</a:t>
            </a:r>
            <a:endParaRPr lang="it-IT">
              <a:solidFill>
                <a:srgbClr val="CC0099"/>
              </a:solidFill>
            </a:endParaRPr>
          </a:p>
        </p:txBody>
      </p:sp>
      <p:pic>
        <p:nvPicPr>
          <p:cNvPr id="191493" name="Picture 5" descr="2 cowboys listening to the dppler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844675"/>
            <a:ext cx="2212975" cy="202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r>
              <a:rPr lang="en-US" smtClean="0"/>
              <a:t>fln mag 14</a:t>
            </a:r>
            <a:endParaRPr lang="en-US"/>
          </a:p>
        </p:txBody>
      </p:sp>
      <p:sp>
        <p:nvSpPr>
          <p:cNvPr id="17" name="Slide Number Placeholder 5"/>
          <p:cNvSpPr>
            <a:spLocks noGrp="1"/>
          </p:cNvSpPr>
          <p:nvPr>
            <p:ph type="sldNum" sz="quarter" idx="12"/>
          </p:nvPr>
        </p:nvSpPr>
        <p:spPr/>
        <p:txBody>
          <a:bodyPr/>
          <a:lstStyle/>
          <a:p>
            <a:fld id="{09EE8DF7-37C1-4817-8A03-E301CF84AAC7}" type="slidenum">
              <a:rPr lang="en-US"/>
              <a:pPr/>
              <a:t>11</a:t>
            </a:fld>
            <a:endParaRPr lang="en-US"/>
          </a:p>
        </p:txBody>
      </p:sp>
      <p:sp>
        <p:nvSpPr>
          <p:cNvPr id="370690" name="Rectangle 2"/>
          <p:cNvSpPr>
            <a:spLocks noGrp="1" noChangeArrowheads="1"/>
          </p:cNvSpPr>
          <p:nvPr>
            <p:ph type="title"/>
          </p:nvPr>
        </p:nvSpPr>
        <p:spPr/>
        <p:txBody>
          <a:bodyPr/>
          <a:lstStyle/>
          <a:p>
            <a:r>
              <a:rPr lang="it-IT"/>
              <a:t>Oscillazioni (cont)</a:t>
            </a:r>
          </a:p>
        </p:txBody>
      </p:sp>
      <p:graphicFrame>
        <p:nvGraphicFramePr>
          <p:cNvPr id="370691" name="Object 3"/>
          <p:cNvGraphicFramePr>
            <a:graphicFrameLocks noGrp="1" noChangeAspect="1"/>
          </p:cNvGraphicFramePr>
          <p:nvPr>
            <p:ph type="body" idx="1"/>
          </p:nvPr>
        </p:nvGraphicFramePr>
        <p:xfrm>
          <a:off x="2339975" y="1223963"/>
          <a:ext cx="4537075" cy="2452687"/>
        </p:xfrm>
        <a:graphic>
          <a:graphicData uri="http://schemas.openxmlformats.org/presentationml/2006/ole">
            <mc:AlternateContent xmlns:mc="http://schemas.openxmlformats.org/markup-compatibility/2006">
              <mc:Choice xmlns:v="urn:schemas-microsoft-com:vml" Requires="v">
                <p:oleObj spid="_x0000_s370761" name="Chart" r:id="rId3" imgW="4562475" imgH="2466975" progId="Excel.Chart.8">
                  <p:embed/>
                </p:oleObj>
              </mc:Choice>
              <mc:Fallback>
                <p:oleObj name="Chart" r:id="rId3" imgW="4562475" imgH="2466975"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223963"/>
                        <a:ext cx="4537075" cy="2452687"/>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370692" name="Object 4"/>
          <p:cNvGraphicFramePr>
            <a:graphicFrameLocks noChangeAspect="1"/>
          </p:cNvGraphicFramePr>
          <p:nvPr/>
        </p:nvGraphicFramePr>
        <p:xfrm>
          <a:off x="2339975" y="3860800"/>
          <a:ext cx="4562475" cy="2466975"/>
        </p:xfrm>
        <a:graphic>
          <a:graphicData uri="http://schemas.openxmlformats.org/presentationml/2006/ole">
            <mc:AlternateContent xmlns:mc="http://schemas.openxmlformats.org/markup-compatibility/2006">
              <mc:Choice xmlns:v="urn:schemas-microsoft-com:vml" Requires="v">
                <p:oleObj spid="_x0000_s370762" name="Chart" r:id="rId5" imgW="4562475" imgH="2466975" progId="Excel.Chart.8">
                  <p:embed/>
                </p:oleObj>
              </mc:Choice>
              <mc:Fallback>
                <p:oleObj name="Chart" r:id="rId5" imgW="4562475" imgH="2466975" progId="Excel.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3860800"/>
                        <a:ext cx="45624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0693" name="Text Box 5"/>
          <p:cNvSpPr txBox="1">
            <a:spLocks noChangeArrowheads="1"/>
          </p:cNvSpPr>
          <p:nvPr/>
        </p:nvSpPr>
        <p:spPr bwMode="auto">
          <a:xfrm>
            <a:off x="6429375" y="2492375"/>
            <a:ext cx="1955800"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cs typeface="Arial" pitchFamily="34" charset="0"/>
              </a:rPr>
              <a:t>ω</a:t>
            </a:r>
            <a:r>
              <a:rPr lang="it-IT" sz="2000">
                <a:cs typeface="Arial" pitchFamily="34" charset="0"/>
              </a:rPr>
              <a:t>t = 2</a:t>
            </a:r>
            <a:r>
              <a:rPr lang="el-GR" sz="2000">
                <a:cs typeface="Arial" pitchFamily="34" charset="0"/>
              </a:rPr>
              <a:t>π</a:t>
            </a:r>
            <a:r>
              <a:rPr lang="it-IT" sz="2000">
                <a:cs typeface="Arial" pitchFamily="34" charset="0"/>
              </a:rPr>
              <a:t>t/T (rad)</a:t>
            </a:r>
            <a:endParaRPr lang="el-GR" sz="2000">
              <a:cs typeface="Arial" pitchFamily="34" charset="0"/>
            </a:endParaRPr>
          </a:p>
        </p:txBody>
      </p:sp>
      <p:sp>
        <p:nvSpPr>
          <p:cNvPr id="370694" name="Text Box 6"/>
          <p:cNvSpPr txBox="1">
            <a:spLocks noChangeArrowheads="1"/>
          </p:cNvSpPr>
          <p:nvPr/>
        </p:nvSpPr>
        <p:spPr bwMode="auto">
          <a:xfrm>
            <a:off x="6372225" y="5157788"/>
            <a:ext cx="1955800"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cs typeface="Arial" pitchFamily="34" charset="0"/>
              </a:rPr>
              <a:t>ω</a:t>
            </a:r>
            <a:r>
              <a:rPr lang="it-IT" sz="2000">
                <a:cs typeface="Arial" pitchFamily="34" charset="0"/>
              </a:rPr>
              <a:t>t = 2</a:t>
            </a:r>
            <a:r>
              <a:rPr lang="el-GR" sz="2000">
                <a:cs typeface="Arial" pitchFamily="34" charset="0"/>
              </a:rPr>
              <a:t>π</a:t>
            </a:r>
            <a:r>
              <a:rPr lang="it-IT" sz="2000">
                <a:cs typeface="Arial" pitchFamily="34" charset="0"/>
              </a:rPr>
              <a:t>t/T (rad)</a:t>
            </a:r>
            <a:endParaRPr lang="el-GR" sz="2000">
              <a:cs typeface="Arial" pitchFamily="34" charset="0"/>
            </a:endParaRPr>
          </a:p>
        </p:txBody>
      </p:sp>
      <p:sp>
        <p:nvSpPr>
          <p:cNvPr id="370695" name="Line 7"/>
          <p:cNvSpPr>
            <a:spLocks noChangeShapeType="1"/>
          </p:cNvSpPr>
          <p:nvPr/>
        </p:nvSpPr>
        <p:spPr bwMode="auto">
          <a:xfrm>
            <a:off x="6588125" y="243998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0696" name="Line 8"/>
          <p:cNvSpPr>
            <a:spLocks noChangeShapeType="1"/>
          </p:cNvSpPr>
          <p:nvPr/>
        </p:nvSpPr>
        <p:spPr bwMode="auto">
          <a:xfrm>
            <a:off x="6675438" y="5102225"/>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0697" name="Text Box 9"/>
          <p:cNvSpPr txBox="1">
            <a:spLocks noChangeArrowheads="1"/>
          </p:cNvSpPr>
          <p:nvPr/>
        </p:nvSpPr>
        <p:spPr bwMode="auto">
          <a:xfrm>
            <a:off x="1873250" y="1550988"/>
            <a:ext cx="501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0698" name="Text Box 10"/>
          <p:cNvSpPr txBox="1">
            <a:spLocks noChangeArrowheads="1"/>
          </p:cNvSpPr>
          <p:nvPr/>
        </p:nvSpPr>
        <p:spPr bwMode="auto">
          <a:xfrm>
            <a:off x="1930400" y="2898775"/>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0699" name="Text Box 11"/>
          <p:cNvSpPr txBox="1">
            <a:spLocks noChangeArrowheads="1"/>
          </p:cNvSpPr>
          <p:nvPr/>
        </p:nvSpPr>
        <p:spPr bwMode="auto">
          <a:xfrm>
            <a:off x="1681163" y="4267200"/>
            <a:ext cx="77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+v</a:t>
            </a:r>
            <a:r>
              <a:rPr lang="it-IT" sz="2000" baseline="-25000"/>
              <a:t>max</a:t>
            </a:r>
          </a:p>
        </p:txBody>
      </p:sp>
      <p:sp>
        <p:nvSpPr>
          <p:cNvPr id="370700" name="Text Box 12"/>
          <p:cNvSpPr txBox="1">
            <a:spLocks noChangeArrowheads="1"/>
          </p:cNvSpPr>
          <p:nvPr/>
        </p:nvSpPr>
        <p:spPr bwMode="auto">
          <a:xfrm>
            <a:off x="1712913" y="5564188"/>
            <a:ext cx="70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-v</a:t>
            </a:r>
            <a:r>
              <a:rPr lang="it-IT" sz="2000" baseline="-25000"/>
              <a:t>max</a:t>
            </a:r>
          </a:p>
        </p:txBody>
      </p:sp>
      <p:sp>
        <p:nvSpPr>
          <p:cNvPr id="370701" name="Text Box 13"/>
          <p:cNvSpPr txBox="1">
            <a:spLocks noChangeArrowheads="1"/>
          </p:cNvSpPr>
          <p:nvPr/>
        </p:nvSpPr>
        <p:spPr bwMode="auto">
          <a:xfrm>
            <a:off x="1128713" y="2127250"/>
            <a:ext cx="54927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x(t)</a:t>
            </a:r>
          </a:p>
        </p:txBody>
      </p:sp>
      <p:sp>
        <p:nvSpPr>
          <p:cNvPr id="370702" name="Text Box 14"/>
          <p:cNvSpPr txBox="1">
            <a:spLocks noChangeArrowheads="1"/>
          </p:cNvSpPr>
          <p:nvPr/>
        </p:nvSpPr>
        <p:spPr bwMode="auto">
          <a:xfrm>
            <a:off x="1057275" y="4935538"/>
            <a:ext cx="54927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v(t)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smtClean="0"/>
              <a:t>fln mag 14</a:t>
            </a:r>
            <a:endParaRPr lang="en-US"/>
          </a:p>
        </p:txBody>
      </p:sp>
      <p:sp>
        <p:nvSpPr>
          <p:cNvPr id="14" name="Slide Number Placeholder 5"/>
          <p:cNvSpPr>
            <a:spLocks noGrp="1"/>
          </p:cNvSpPr>
          <p:nvPr>
            <p:ph type="sldNum" sz="quarter" idx="12"/>
          </p:nvPr>
        </p:nvSpPr>
        <p:spPr/>
        <p:txBody>
          <a:bodyPr/>
          <a:lstStyle/>
          <a:p>
            <a:fld id="{4E70D342-7B99-4BD4-9906-9D47D47A72AA}" type="slidenum">
              <a:rPr lang="en-US"/>
              <a:pPr/>
              <a:t>12</a:t>
            </a:fld>
            <a:endParaRPr lang="en-US"/>
          </a:p>
        </p:txBody>
      </p:sp>
      <p:sp>
        <p:nvSpPr>
          <p:cNvPr id="279554" name="Rectangle 2"/>
          <p:cNvSpPr>
            <a:spLocks noGrp="1" noChangeArrowheads="1"/>
          </p:cNvSpPr>
          <p:nvPr>
            <p:ph type="title"/>
          </p:nvPr>
        </p:nvSpPr>
        <p:spPr/>
        <p:txBody>
          <a:bodyPr/>
          <a:lstStyle/>
          <a:p>
            <a:r>
              <a:rPr lang="it-IT"/>
              <a:t>Oscillazioni (cont.)(*)</a:t>
            </a:r>
          </a:p>
        </p:txBody>
      </p:sp>
      <p:pic>
        <p:nvPicPr>
          <p:cNvPr id="279556" name="Picture 4" descr="img2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908050"/>
            <a:ext cx="7704138" cy="5416550"/>
          </a:xfrm>
          <a:prstGeom prst="rect">
            <a:avLst/>
          </a:prstGeom>
          <a:noFill/>
          <a:extLst>
            <a:ext uri="{909E8E84-426E-40DD-AFC4-6F175D3DCCD1}">
              <a14:hiddenFill xmlns:a14="http://schemas.microsoft.com/office/drawing/2010/main">
                <a:solidFill>
                  <a:srgbClr val="FFFFFF"/>
                </a:solidFill>
              </a14:hiddenFill>
            </a:ext>
          </a:extLst>
        </p:spPr>
      </p:pic>
      <p:sp>
        <p:nvSpPr>
          <p:cNvPr id="279557" name="Text Box 5"/>
          <p:cNvSpPr txBox="1">
            <a:spLocks noChangeArrowheads="1"/>
          </p:cNvSpPr>
          <p:nvPr/>
        </p:nvSpPr>
        <p:spPr bwMode="auto">
          <a:xfrm>
            <a:off x="8135938" y="908050"/>
            <a:ext cx="327025"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79559" name="Text Box 7"/>
          <p:cNvSpPr txBox="1">
            <a:spLocks noChangeArrowheads="1"/>
          </p:cNvSpPr>
          <p:nvPr/>
        </p:nvSpPr>
        <p:spPr bwMode="auto">
          <a:xfrm>
            <a:off x="2916238" y="5876925"/>
            <a:ext cx="487362" cy="27463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200" b="1"/>
              <a:t>max</a:t>
            </a:r>
          </a:p>
        </p:txBody>
      </p:sp>
      <p:sp>
        <p:nvSpPr>
          <p:cNvPr id="279560" name="Text Box 8"/>
          <p:cNvSpPr txBox="1">
            <a:spLocks noChangeArrowheads="1"/>
          </p:cNvSpPr>
          <p:nvPr/>
        </p:nvSpPr>
        <p:spPr bwMode="auto">
          <a:xfrm>
            <a:off x="2878138" y="4329113"/>
            <a:ext cx="487362" cy="27463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200" b="1"/>
              <a:t>max</a:t>
            </a:r>
          </a:p>
        </p:txBody>
      </p:sp>
      <p:sp>
        <p:nvSpPr>
          <p:cNvPr id="279561" name="Text Box 9"/>
          <p:cNvSpPr txBox="1">
            <a:spLocks noChangeArrowheads="1"/>
          </p:cNvSpPr>
          <p:nvPr/>
        </p:nvSpPr>
        <p:spPr bwMode="auto">
          <a:xfrm>
            <a:off x="3276600" y="4652963"/>
            <a:ext cx="184150"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279562" name="Text Box 10"/>
          <p:cNvSpPr txBox="1">
            <a:spLocks noChangeArrowheads="1"/>
          </p:cNvSpPr>
          <p:nvPr/>
        </p:nvSpPr>
        <p:spPr bwMode="auto">
          <a:xfrm>
            <a:off x="4030663" y="4149725"/>
            <a:ext cx="1841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279563" name="Text Box 11"/>
          <p:cNvSpPr txBox="1">
            <a:spLocks noChangeArrowheads="1"/>
          </p:cNvSpPr>
          <p:nvPr/>
        </p:nvSpPr>
        <p:spPr bwMode="auto">
          <a:xfrm>
            <a:off x="4427538" y="4508500"/>
            <a:ext cx="1841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279564" name="Text Box 12"/>
          <p:cNvSpPr txBox="1">
            <a:spLocks noChangeArrowheads="1"/>
          </p:cNvSpPr>
          <p:nvPr/>
        </p:nvSpPr>
        <p:spPr bwMode="auto">
          <a:xfrm>
            <a:off x="730250" y="4948238"/>
            <a:ext cx="184150" cy="27463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sz="1200"/>
          </a:p>
        </p:txBody>
      </p:sp>
      <p:sp>
        <p:nvSpPr>
          <p:cNvPr id="279565" name="Text Box 13"/>
          <p:cNvSpPr txBox="1">
            <a:spLocks noChangeArrowheads="1"/>
          </p:cNvSpPr>
          <p:nvPr/>
        </p:nvSpPr>
        <p:spPr bwMode="auto">
          <a:xfrm>
            <a:off x="5292725"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fln mag 14</a:t>
            </a:r>
            <a:endParaRPr lang="en-US"/>
          </a:p>
        </p:txBody>
      </p:sp>
      <p:sp>
        <p:nvSpPr>
          <p:cNvPr id="19" name="Slide Number Placeholder 5"/>
          <p:cNvSpPr>
            <a:spLocks noGrp="1"/>
          </p:cNvSpPr>
          <p:nvPr>
            <p:ph type="sldNum" sz="quarter" idx="12"/>
          </p:nvPr>
        </p:nvSpPr>
        <p:spPr/>
        <p:txBody>
          <a:bodyPr/>
          <a:lstStyle/>
          <a:p>
            <a:fld id="{6CEB0318-712C-40B2-9976-5AE2E26AFA6C}" type="slidenum">
              <a:rPr lang="en-US"/>
              <a:pPr/>
              <a:t>13</a:t>
            </a:fld>
            <a:endParaRPr lang="en-US"/>
          </a:p>
        </p:txBody>
      </p:sp>
      <p:sp>
        <p:nvSpPr>
          <p:cNvPr id="280578" name="Rectangle 2"/>
          <p:cNvSpPr>
            <a:spLocks noGrp="1" noChangeArrowheads="1"/>
          </p:cNvSpPr>
          <p:nvPr>
            <p:ph type="title"/>
          </p:nvPr>
        </p:nvSpPr>
        <p:spPr/>
        <p:txBody>
          <a:bodyPr/>
          <a:lstStyle/>
          <a:p>
            <a:r>
              <a:rPr lang="it-IT"/>
              <a:t>Pendolo semplice</a:t>
            </a:r>
          </a:p>
        </p:txBody>
      </p:sp>
      <p:sp>
        <p:nvSpPr>
          <p:cNvPr id="280579" name="Rectangle 3"/>
          <p:cNvSpPr>
            <a:spLocks noGrp="1" noChangeArrowheads="1"/>
          </p:cNvSpPr>
          <p:nvPr>
            <p:ph type="body" idx="1"/>
          </p:nvPr>
        </p:nvSpPr>
        <p:spPr>
          <a:xfrm>
            <a:off x="250825" y="1052513"/>
            <a:ext cx="8713788" cy="5184775"/>
          </a:xfrm>
        </p:spPr>
        <p:txBody>
          <a:bodyPr/>
          <a:lstStyle/>
          <a:p>
            <a:r>
              <a:rPr lang="it-IT" sz="2600"/>
              <a:t>mg cos</a:t>
            </a:r>
            <a:r>
              <a:rPr lang="el-GR" sz="2600">
                <a:cs typeface="Arial" pitchFamily="34" charset="0"/>
              </a:rPr>
              <a:t>θ</a:t>
            </a:r>
            <a:r>
              <a:rPr lang="it-IT" sz="2600">
                <a:cs typeface="Arial" pitchFamily="34" charset="0"/>
              </a:rPr>
              <a:t> = </a:t>
            </a:r>
            <a:r>
              <a:rPr lang="it-IT" sz="2600">
                <a:solidFill>
                  <a:srgbClr val="FF0066"/>
                </a:solidFill>
                <a:cs typeface="Arial" pitchFamily="34" charset="0"/>
              </a:rPr>
              <a:t>F</a:t>
            </a:r>
            <a:r>
              <a:rPr lang="it-IT" sz="2600">
                <a:cs typeface="Arial" pitchFamily="34" charset="0"/>
              </a:rPr>
              <a:t>    </a:t>
            </a:r>
            <a:r>
              <a:rPr lang="it-IT" sz="2000">
                <a:solidFill>
                  <a:srgbClr val="FF0066"/>
                </a:solidFill>
                <a:cs typeface="Arial" pitchFamily="34" charset="0"/>
              </a:rPr>
              <a:t>tensione del filo</a:t>
            </a:r>
          </a:p>
          <a:p>
            <a:r>
              <a:rPr lang="el-GR" sz="2600">
                <a:cs typeface="Arial" pitchFamily="34" charset="0"/>
              </a:rPr>
              <a:t>–</a:t>
            </a:r>
            <a:r>
              <a:rPr lang="it-IT" sz="2600">
                <a:cs typeface="Arial" pitchFamily="34" charset="0"/>
              </a:rPr>
              <a:t>mgsin</a:t>
            </a:r>
            <a:r>
              <a:rPr lang="el-GR" sz="2600">
                <a:cs typeface="Arial" pitchFamily="34" charset="0"/>
              </a:rPr>
              <a:t>θ</a:t>
            </a:r>
            <a:r>
              <a:rPr lang="it-IT" sz="2600">
                <a:cs typeface="Arial" pitchFamily="34" charset="0"/>
              </a:rPr>
              <a:t> = ma = mL</a:t>
            </a:r>
            <a:r>
              <a:rPr lang="el-GR" sz="2600">
                <a:cs typeface="Arial" pitchFamily="34" charset="0"/>
              </a:rPr>
              <a:t>α</a:t>
            </a:r>
            <a:endParaRPr lang="it-IT" sz="2600">
              <a:cs typeface="Arial" pitchFamily="34" charset="0"/>
            </a:endParaRPr>
          </a:p>
          <a:p>
            <a:r>
              <a:rPr lang="it-IT" sz="2600">
                <a:cs typeface="Arial" pitchFamily="34" charset="0"/>
              </a:rPr>
              <a:t>piccole oscill.: </a:t>
            </a:r>
            <a:r>
              <a:rPr lang="el-GR" sz="2600">
                <a:cs typeface="Arial" pitchFamily="34" charset="0"/>
              </a:rPr>
              <a:t>θ</a:t>
            </a:r>
            <a:r>
              <a:rPr lang="it-IT" sz="2600" baseline="-25000">
                <a:cs typeface="Arial" pitchFamily="34" charset="0"/>
              </a:rPr>
              <a:t>0</a:t>
            </a:r>
            <a:r>
              <a:rPr lang="it-IT" sz="2600">
                <a:cs typeface="Arial" pitchFamily="34" charset="0"/>
              </a:rPr>
              <a:t> piccolo </a:t>
            </a:r>
          </a:p>
          <a:p>
            <a:pPr>
              <a:buFontTx/>
              <a:buNone/>
            </a:pPr>
            <a:r>
              <a:rPr lang="it-IT" sz="2600">
                <a:cs typeface="Arial" pitchFamily="34" charset="0"/>
              </a:rPr>
              <a:t>	</a:t>
            </a:r>
            <a:r>
              <a:rPr lang="it-IT" sz="2600">
                <a:solidFill>
                  <a:srgbClr val="CC0000"/>
                </a:solidFill>
                <a:cs typeface="Arial" pitchFamily="34" charset="0"/>
              </a:rPr>
              <a:t>→ sin</a:t>
            </a:r>
            <a:r>
              <a:rPr lang="el-GR" sz="2600">
                <a:solidFill>
                  <a:srgbClr val="CC0000"/>
                </a:solidFill>
                <a:cs typeface="Arial" pitchFamily="34" charset="0"/>
              </a:rPr>
              <a:t>θ</a:t>
            </a:r>
            <a:r>
              <a:rPr lang="it-IT" sz="2600">
                <a:solidFill>
                  <a:srgbClr val="CC0000"/>
                </a:solidFill>
                <a:cs typeface="Arial" pitchFamily="34" charset="0"/>
              </a:rPr>
              <a:t> </a:t>
            </a:r>
            <a:r>
              <a:rPr lang="en-US" sz="2600">
                <a:solidFill>
                  <a:srgbClr val="CC0000"/>
                </a:solidFill>
                <a:cs typeface="Arial" pitchFamily="34" charset="0"/>
              </a:rPr>
              <a:t>~ </a:t>
            </a:r>
            <a:r>
              <a:rPr lang="el-GR" sz="2600">
                <a:solidFill>
                  <a:srgbClr val="CC0000"/>
                </a:solidFill>
                <a:cs typeface="Arial" pitchFamily="34" charset="0"/>
              </a:rPr>
              <a:t>θ</a:t>
            </a:r>
            <a:endParaRPr lang="it-IT" sz="2600">
              <a:solidFill>
                <a:srgbClr val="CC0000"/>
              </a:solidFill>
              <a:cs typeface="Arial" pitchFamily="34" charset="0"/>
            </a:endParaRPr>
          </a:p>
          <a:p>
            <a:r>
              <a:rPr lang="el-GR" sz="2600">
                <a:cs typeface="Arial" pitchFamily="34" charset="0"/>
              </a:rPr>
              <a:t>–</a:t>
            </a:r>
            <a:r>
              <a:rPr lang="it-IT" sz="2600">
                <a:cs typeface="Arial" pitchFamily="34" charset="0"/>
              </a:rPr>
              <a:t>g</a:t>
            </a:r>
            <a:r>
              <a:rPr lang="el-GR" sz="2600">
                <a:cs typeface="Arial" pitchFamily="34" charset="0"/>
              </a:rPr>
              <a:t>θ</a:t>
            </a:r>
            <a:r>
              <a:rPr lang="it-IT" sz="2600">
                <a:cs typeface="Arial" pitchFamily="34" charset="0"/>
              </a:rPr>
              <a:t> = L</a:t>
            </a:r>
            <a:r>
              <a:rPr lang="el-GR" sz="2600">
                <a:cs typeface="Arial" pitchFamily="34" charset="0"/>
              </a:rPr>
              <a:t>α</a:t>
            </a:r>
            <a:r>
              <a:rPr lang="it-IT" sz="2600">
                <a:cs typeface="Arial" pitchFamily="34" charset="0"/>
              </a:rPr>
              <a:t> (= Ld</a:t>
            </a:r>
            <a:r>
              <a:rPr lang="it-IT" sz="2600" baseline="30000">
                <a:cs typeface="Arial" pitchFamily="34" charset="0"/>
              </a:rPr>
              <a:t>2</a:t>
            </a:r>
            <a:r>
              <a:rPr lang="el-GR" sz="2600">
                <a:cs typeface="Arial" pitchFamily="34" charset="0"/>
              </a:rPr>
              <a:t>θ</a:t>
            </a:r>
            <a:r>
              <a:rPr lang="it-IT" sz="2600">
                <a:cs typeface="Arial" pitchFamily="34" charset="0"/>
              </a:rPr>
              <a:t>/dt</a:t>
            </a:r>
            <a:r>
              <a:rPr lang="it-IT" sz="2600" baseline="30000">
                <a:cs typeface="Arial" pitchFamily="34" charset="0"/>
              </a:rPr>
              <a:t>2</a:t>
            </a:r>
            <a:r>
              <a:rPr lang="it-IT" sz="2600">
                <a:cs typeface="Arial" pitchFamily="34" charset="0"/>
              </a:rPr>
              <a:t>)     </a:t>
            </a:r>
          </a:p>
          <a:p>
            <a:pPr>
              <a:buFontTx/>
              <a:buNone/>
            </a:pPr>
            <a:r>
              <a:rPr lang="it-IT" sz="2600">
                <a:cs typeface="Arial" pitchFamily="34" charset="0"/>
              </a:rPr>
              <a:t>	</a:t>
            </a:r>
            <a:r>
              <a:rPr lang="el-GR" sz="2600">
                <a:cs typeface="Arial" pitchFamily="34" charset="0"/>
              </a:rPr>
              <a:t>ω</a:t>
            </a:r>
            <a:r>
              <a:rPr lang="it-IT" sz="2600" baseline="30000">
                <a:cs typeface="Arial" pitchFamily="34" charset="0"/>
              </a:rPr>
              <a:t>2</a:t>
            </a:r>
            <a:r>
              <a:rPr lang="it-IT" sz="2600">
                <a:cs typeface="Arial" pitchFamily="34" charset="0"/>
              </a:rPr>
              <a:t> = g/L           T = 2</a:t>
            </a:r>
            <a:r>
              <a:rPr lang="el-GR" sz="2600">
                <a:cs typeface="Arial" pitchFamily="34" charset="0"/>
              </a:rPr>
              <a:t>π√</a:t>
            </a:r>
            <a:r>
              <a:rPr lang="it-IT" sz="2600">
                <a:cs typeface="Arial" pitchFamily="34" charset="0"/>
              </a:rPr>
              <a:t>L/g</a:t>
            </a:r>
          </a:p>
          <a:p>
            <a:pPr>
              <a:buFontTx/>
              <a:buNone/>
            </a:pPr>
            <a:r>
              <a:rPr lang="it-IT" sz="2600">
                <a:cs typeface="Arial" pitchFamily="34" charset="0"/>
              </a:rPr>
              <a:t>	indipendenti da </a:t>
            </a:r>
            <a:r>
              <a:rPr lang="el-GR" sz="2600">
                <a:cs typeface="Arial" pitchFamily="34" charset="0"/>
              </a:rPr>
              <a:t>θ</a:t>
            </a:r>
            <a:r>
              <a:rPr lang="it-IT" sz="2600" baseline="-25000">
                <a:cs typeface="Arial" pitchFamily="34" charset="0"/>
              </a:rPr>
              <a:t>0</a:t>
            </a:r>
            <a:r>
              <a:rPr lang="it-IT" sz="2600">
                <a:cs typeface="Arial" pitchFamily="34" charset="0"/>
              </a:rPr>
              <a:t>   </a:t>
            </a:r>
          </a:p>
          <a:p>
            <a:pPr>
              <a:buFontTx/>
              <a:buNone/>
            </a:pPr>
            <a:r>
              <a:rPr lang="it-IT" sz="2600">
                <a:cs typeface="Arial" pitchFamily="34" charset="0"/>
              </a:rPr>
              <a:t>	g = 4</a:t>
            </a:r>
            <a:r>
              <a:rPr lang="el-GR" sz="2600">
                <a:cs typeface="Arial" pitchFamily="34" charset="0"/>
              </a:rPr>
              <a:t>π</a:t>
            </a:r>
            <a:r>
              <a:rPr lang="it-IT" sz="2600" baseline="30000">
                <a:cs typeface="Arial" pitchFamily="34" charset="0"/>
              </a:rPr>
              <a:t>2</a:t>
            </a:r>
            <a:r>
              <a:rPr lang="it-IT" sz="2600">
                <a:cs typeface="Arial" pitchFamily="34" charset="0"/>
              </a:rPr>
              <a:t>L/T</a:t>
            </a:r>
            <a:r>
              <a:rPr lang="it-IT" sz="2600" baseline="30000">
                <a:cs typeface="Arial" pitchFamily="34" charset="0"/>
              </a:rPr>
              <a:t>2</a:t>
            </a:r>
            <a:r>
              <a:rPr lang="it-IT" sz="2600">
                <a:cs typeface="Arial" pitchFamily="34" charset="0"/>
              </a:rPr>
              <a:t>              </a:t>
            </a:r>
            <a:r>
              <a:rPr lang="it-IT" sz="2000">
                <a:solidFill>
                  <a:schemeClr val="accent2"/>
                </a:solidFill>
                <a:cs typeface="Arial" pitchFamily="34" charset="0"/>
              </a:rPr>
              <a:t>misurando L,T → g</a:t>
            </a:r>
            <a:r>
              <a:rPr lang="it-IT" sz="2600">
                <a:cs typeface="Arial" pitchFamily="34" charset="0"/>
              </a:rPr>
              <a:t>   </a:t>
            </a:r>
          </a:p>
          <a:p>
            <a:r>
              <a:rPr lang="it-IT" sz="2600">
                <a:solidFill>
                  <a:srgbClr val="008000"/>
                </a:solidFill>
                <a:cs typeface="Arial" pitchFamily="34" charset="0"/>
              </a:rPr>
              <a:t>(*)  [pendolo fisico:  m→</a:t>
            </a:r>
            <a:r>
              <a:rPr lang="it-IT" sz="2600">
                <a:solidFill>
                  <a:srgbClr val="008000"/>
                </a:solidFill>
                <a:latin typeface="Tahoma" pitchFamily="34" charset="0"/>
                <a:cs typeface="Arial" pitchFamily="34" charset="0"/>
              </a:rPr>
              <a:t>I</a:t>
            </a:r>
            <a:r>
              <a:rPr lang="it-IT" sz="2600">
                <a:solidFill>
                  <a:srgbClr val="008000"/>
                </a:solidFill>
                <a:cs typeface="Arial" pitchFamily="34" charset="0"/>
              </a:rPr>
              <a:t>;    </a:t>
            </a:r>
            <a:r>
              <a:rPr lang="it-IT" sz="2600" b="1">
                <a:solidFill>
                  <a:srgbClr val="008000"/>
                </a:solidFill>
                <a:cs typeface="Arial" pitchFamily="34" charset="0"/>
              </a:rPr>
              <a:t>P</a:t>
            </a:r>
            <a:r>
              <a:rPr lang="it-IT" sz="2600">
                <a:solidFill>
                  <a:srgbClr val="008000"/>
                </a:solidFill>
                <a:cs typeface="Arial" pitchFamily="34" charset="0"/>
              </a:rPr>
              <a:t> → </a:t>
            </a:r>
            <a:r>
              <a:rPr lang="it-IT" sz="2600" b="1">
                <a:solidFill>
                  <a:srgbClr val="008000"/>
                </a:solidFill>
                <a:cs typeface="Arial" pitchFamily="34" charset="0"/>
              </a:rPr>
              <a:t>M</a:t>
            </a:r>
            <a:r>
              <a:rPr lang="it-IT" sz="2600">
                <a:solidFill>
                  <a:srgbClr val="008000"/>
                </a:solidFill>
                <a:cs typeface="Arial" pitchFamily="34" charset="0"/>
              </a:rPr>
              <a:t>=</a:t>
            </a:r>
            <a:r>
              <a:rPr lang="it-IT" sz="2600" b="1">
                <a:solidFill>
                  <a:srgbClr val="008000"/>
                </a:solidFill>
                <a:cs typeface="Arial" pitchFamily="34" charset="0"/>
              </a:rPr>
              <a:t>L</a:t>
            </a:r>
            <a:r>
              <a:rPr lang="el-GR" sz="2600">
                <a:solidFill>
                  <a:srgbClr val="008000"/>
                </a:solidFill>
                <a:latin typeface="Dotum" pitchFamily="34" charset="-127"/>
                <a:ea typeface="Dotum" pitchFamily="34" charset="-127"/>
                <a:cs typeface="Arial" pitchFamily="34" charset="0"/>
              </a:rPr>
              <a:t>Λ</a:t>
            </a:r>
            <a:r>
              <a:rPr lang="it-IT" sz="2600" b="1">
                <a:solidFill>
                  <a:srgbClr val="008000"/>
                </a:solidFill>
                <a:latin typeface="Dotum" pitchFamily="34" charset="-127"/>
                <a:ea typeface="Dotum" pitchFamily="34" charset="-127"/>
                <a:cs typeface="Arial" pitchFamily="34" charset="0"/>
              </a:rPr>
              <a:t>p</a:t>
            </a:r>
            <a:r>
              <a:rPr lang="it-IT" sz="2600">
                <a:solidFill>
                  <a:srgbClr val="008000"/>
                </a:solidFill>
                <a:cs typeface="Arial" pitchFamily="34" charset="0"/>
              </a:rPr>
              <a:t>(m</a:t>
            </a:r>
            <a:r>
              <a:rPr lang="it-IT" sz="2600" b="1">
                <a:solidFill>
                  <a:srgbClr val="008000"/>
                </a:solidFill>
                <a:cs typeface="Arial" pitchFamily="34" charset="0"/>
              </a:rPr>
              <a:t>g)</a:t>
            </a:r>
            <a:r>
              <a:rPr lang="it-IT" sz="2600" b="1">
                <a:solidFill>
                  <a:srgbClr val="008000"/>
                </a:solidFill>
                <a:latin typeface="OpenSymbol" pitchFamily="2" charset="0"/>
                <a:cs typeface="Arial" pitchFamily="34" charset="0"/>
              </a:rPr>
              <a:t>   </a:t>
            </a:r>
          </a:p>
          <a:p>
            <a:pPr>
              <a:buFontTx/>
              <a:buNone/>
            </a:pPr>
            <a:r>
              <a:rPr lang="it-IT" sz="2600">
                <a:solidFill>
                  <a:srgbClr val="008000"/>
                </a:solidFill>
                <a:latin typeface="OpenSymbol" pitchFamily="2" charset="0"/>
                <a:cs typeface="Arial" pitchFamily="34" charset="0"/>
              </a:rPr>
              <a:t>	</a:t>
            </a:r>
            <a:r>
              <a:rPr lang="it-IT" sz="2600">
                <a:solidFill>
                  <a:srgbClr val="008000"/>
                </a:solidFill>
                <a:cs typeface="Arial" pitchFamily="34" charset="0"/>
              </a:rPr>
              <a:t>–mgLsin</a:t>
            </a:r>
            <a:r>
              <a:rPr lang="el-GR" sz="2600">
                <a:solidFill>
                  <a:srgbClr val="008000"/>
                </a:solidFill>
                <a:cs typeface="Arial" pitchFamily="34" charset="0"/>
              </a:rPr>
              <a:t>θ</a:t>
            </a:r>
            <a:r>
              <a:rPr lang="it-IT" sz="2600">
                <a:solidFill>
                  <a:srgbClr val="008000"/>
                </a:solidFill>
                <a:cs typeface="Arial" pitchFamily="34" charset="0"/>
              </a:rPr>
              <a:t> = </a:t>
            </a:r>
            <a:r>
              <a:rPr lang="it-IT" sz="2600">
                <a:solidFill>
                  <a:srgbClr val="008000"/>
                </a:solidFill>
                <a:latin typeface="Tahoma" pitchFamily="34" charset="0"/>
                <a:cs typeface="Arial" pitchFamily="34" charset="0"/>
              </a:rPr>
              <a:t>I</a:t>
            </a:r>
            <a:r>
              <a:rPr lang="el-GR" sz="2600">
                <a:solidFill>
                  <a:srgbClr val="008000"/>
                </a:solidFill>
                <a:cs typeface="Arial" pitchFamily="34" charset="0"/>
              </a:rPr>
              <a:t>α</a:t>
            </a:r>
            <a:r>
              <a:rPr lang="it-IT" sz="2600">
                <a:solidFill>
                  <a:srgbClr val="008000"/>
                </a:solidFill>
                <a:cs typeface="Arial" pitchFamily="34" charset="0"/>
              </a:rPr>
              <a:t>;   </a:t>
            </a:r>
            <a:r>
              <a:rPr lang="el-GR" sz="2600">
                <a:solidFill>
                  <a:srgbClr val="008000"/>
                </a:solidFill>
                <a:cs typeface="Arial" pitchFamily="34" charset="0"/>
              </a:rPr>
              <a:t>–</a:t>
            </a:r>
            <a:r>
              <a:rPr lang="it-IT" sz="2600">
                <a:solidFill>
                  <a:srgbClr val="008000"/>
                </a:solidFill>
                <a:cs typeface="Arial" pitchFamily="34" charset="0"/>
              </a:rPr>
              <a:t>mgL</a:t>
            </a:r>
            <a:r>
              <a:rPr lang="el-GR" sz="2600">
                <a:solidFill>
                  <a:srgbClr val="008000"/>
                </a:solidFill>
                <a:cs typeface="Arial" pitchFamily="34" charset="0"/>
              </a:rPr>
              <a:t>θ</a:t>
            </a:r>
            <a:r>
              <a:rPr lang="it-IT" sz="2600">
                <a:solidFill>
                  <a:srgbClr val="008000"/>
                </a:solidFill>
                <a:cs typeface="Arial" pitchFamily="34" charset="0"/>
              </a:rPr>
              <a:t> = </a:t>
            </a:r>
            <a:r>
              <a:rPr lang="it-IT" sz="2600">
                <a:solidFill>
                  <a:srgbClr val="008000"/>
                </a:solidFill>
                <a:latin typeface="Tahoma" pitchFamily="34" charset="0"/>
                <a:cs typeface="Arial" pitchFamily="34" charset="0"/>
              </a:rPr>
              <a:t>I</a:t>
            </a:r>
            <a:r>
              <a:rPr lang="el-GR" sz="2600">
                <a:solidFill>
                  <a:srgbClr val="008000"/>
                </a:solidFill>
                <a:cs typeface="Arial" pitchFamily="34" charset="0"/>
              </a:rPr>
              <a:t>α</a:t>
            </a:r>
            <a:r>
              <a:rPr lang="it-IT" sz="2600">
                <a:solidFill>
                  <a:srgbClr val="008000"/>
                </a:solidFill>
                <a:cs typeface="Arial" pitchFamily="34" charset="0"/>
              </a:rPr>
              <a:t>;      T = 2</a:t>
            </a:r>
            <a:r>
              <a:rPr lang="el-GR" sz="2600">
                <a:solidFill>
                  <a:srgbClr val="008000"/>
                </a:solidFill>
                <a:cs typeface="Arial" pitchFamily="34" charset="0"/>
              </a:rPr>
              <a:t>π√</a:t>
            </a:r>
            <a:r>
              <a:rPr lang="it-IT" sz="2600">
                <a:solidFill>
                  <a:srgbClr val="008000"/>
                </a:solidFill>
                <a:cs typeface="Arial" pitchFamily="34" charset="0"/>
              </a:rPr>
              <a:t>mgL/</a:t>
            </a:r>
            <a:r>
              <a:rPr lang="it-IT" sz="2600">
                <a:solidFill>
                  <a:srgbClr val="008000"/>
                </a:solidFill>
                <a:latin typeface="Tahoma" pitchFamily="34" charset="0"/>
                <a:cs typeface="Arial" pitchFamily="34" charset="0"/>
              </a:rPr>
              <a:t>I</a:t>
            </a:r>
            <a:endParaRPr lang="it-IT" sz="2600">
              <a:solidFill>
                <a:srgbClr val="008000"/>
              </a:solidFill>
              <a:cs typeface="Arial" pitchFamily="34" charset="0"/>
            </a:endParaRPr>
          </a:p>
          <a:p>
            <a:pPr>
              <a:buFontTx/>
              <a:buNone/>
            </a:pPr>
            <a:r>
              <a:rPr lang="it-IT" sz="2600">
                <a:solidFill>
                  <a:srgbClr val="008000"/>
                </a:solidFill>
                <a:cs typeface="Arial" pitchFamily="34" charset="0"/>
              </a:rPr>
              <a:t>	con L distanza del baricentro dal centro di sospensione]</a:t>
            </a:r>
            <a:endParaRPr lang="el-GR" sz="2600">
              <a:solidFill>
                <a:srgbClr val="008000"/>
              </a:solidFill>
              <a:cs typeface="Arial" pitchFamily="34" charset="0"/>
            </a:endParaRPr>
          </a:p>
        </p:txBody>
      </p:sp>
      <p:pic>
        <p:nvPicPr>
          <p:cNvPr id="280580" name="Picture 4" descr="img2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1052513"/>
            <a:ext cx="3478213" cy="2663825"/>
          </a:xfrm>
          <a:prstGeom prst="rect">
            <a:avLst/>
          </a:prstGeom>
          <a:noFill/>
          <a:extLst>
            <a:ext uri="{909E8E84-426E-40DD-AFC4-6F175D3DCCD1}">
              <a14:hiddenFill xmlns:a14="http://schemas.microsoft.com/office/drawing/2010/main">
                <a:solidFill>
                  <a:srgbClr val="FFFFFF"/>
                </a:solidFill>
              </a14:hiddenFill>
            </a:ext>
          </a:extLst>
        </p:spPr>
      </p:pic>
      <p:sp>
        <p:nvSpPr>
          <p:cNvPr id="280581" name="Line 5"/>
          <p:cNvSpPr>
            <a:spLocks noChangeShapeType="1"/>
          </p:cNvSpPr>
          <p:nvPr/>
        </p:nvSpPr>
        <p:spPr bwMode="auto">
          <a:xfrm flipH="1">
            <a:off x="900113" y="1628775"/>
            <a:ext cx="288925" cy="35877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2" name="Line 6"/>
          <p:cNvSpPr>
            <a:spLocks noChangeShapeType="1"/>
          </p:cNvSpPr>
          <p:nvPr/>
        </p:nvSpPr>
        <p:spPr bwMode="auto">
          <a:xfrm flipH="1">
            <a:off x="2268538" y="1628775"/>
            <a:ext cx="288925" cy="35877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3" name="Line 7"/>
          <p:cNvSpPr>
            <a:spLocks noChangeShapeType="1"/>
          </p:cNvSpPr>
          <p:nvPr/>
        </p:nvSpPr>
        <p:spPr bwMode="auto">
          <a:xfrm flipH="1">
            <a:off x="3059113" y="1628775"/>
            <a:ext cx="288925" cy="35877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4" name="Text Box 8"/>
          <p:cNvSpPr txBox="1">
            <a:spLocks noChangeArrowheads="1"/>
          </p:cNvSpPr>
          <p:nvPr/>
        </p:nvSpPr>
        <p:spPr bwMode="auto">
          <a:xfrm>
            <a:off x="2771775" y="3429000"/>
            <a:ext cx="1944688" cy="5016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500"/>
          </a:p>
        </p:txBody>
      </p:sp>
      <p:sp>
        <p:nvSpPr>
          <p:cNvPr id="280585" name="Text Box 9"/>
          <p:cNvSpPr txBox="1">
            <a:spLocks noChangeArrowheads="1"/>
          </p:cNvSpPr>
          <p:nvPr/>
        </p:nvSpPr>
        <p:spPr bwMode="auto">
          <a:xfrm>
            <a:off x="539750" y="4437063"/>
            <a:ext cx="1965325" cy="441325"/>
          </a:xfrm>
          <a:prstGeom prst="rect">
            <a:avLst/>
          </a:prstGeom>
          <a:noFill/>
          <a:ln w="28575">
            <a:solidFill>
              <a:srgbClr val="CC33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100"/>
          </a:p>
        </p:txBody>
      </p:sp>
      <p:sp>
        <p:nvSpPr>
          <p:cNvPr id="280586" name="Text Box 10"/>
          <p:cNvSpPr txBox="1">
            <a:spLocks noChangeArrowheads="1"/>
          </p:cNvSpPr>
          <p:nvPr/>
        </p:nvSpPr>
        <p:spPr bwMode="auto">
          <a:xfrm>
            <a:off x="7885113" y="2781300"/>
            <a:ext cx="719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i="1">
                <a:solidFill>
                  <a:srgbClr val="CC3300"/>
                </a:solidFill>
              </a:rPr>
              <a:t>max</a:t>
            </a:r>
          </a:p>
        </p:txBody>
      </p:sp>
      <p:sp>
        <p:nvSpPr>
          <p:cNvPr id="280587" name="Text Box 11"/>
          <p:cNvSpPr txBox="1">
            <a:spLocks noChangeArrowheads="1"/>
          </p:cNvSpPr>
          <p:nvPr/>
        </p:nvSpPr>
        <p:spPr bwMode="auto">
          <a:xfrm>
            <a:off x="5500688" y="1963738"/>
            <a:ext cx="33972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b="1">
                <a:solidFill>
                  <a:schemeClr val="accent2"/>
                </a:solidFill>
              </a:rPr>
              <a:t>F</a:t>
            </a:r>
          </a:p>
        </p:txBody>
      </p:sp>
      <p:sp>
        <p:nvSpPr>
          <p:cNvPr id="280588" name="Line 12"/>
          <p:cNvSpPr>
            <a:spLocks noChangeShapeType="1"/>
          </p:cNvSpPr>
          <p:nvPr/>
        </p:nvSpPr>
        <p:spPr bwMode="auto">
          <a:xfrm>
            <a:off x="5613400" y="1989138"/>
            <a:ext cx="179388" cy="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89" name="Line 13"/>
          <p:cNvSpPr>
            <a:spLocks noChangeShapeType="1"/>
          </p:cNvSpPr>
          <p:nvPr/>
        </p:nvSpPr>
        <p:spPr bwMode="auto">
          <a:xfrm>
            <a:off x="4102100" y="3500438"/>
            <a:ext cx="431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590" name="Text Box 14"/>
          <p:cNvSpPr txBox="1">
            <a:spLocks noChangeArrowheads="1"/>
          </p:cNvSpPr>
          <p:nvPr/>
        </p:nvSpPr>
        <p:spPr bwMode="auto">
          <a:xfrm>
            <a:off x="2700338" y="2060575"/>
            <a:ext cx="1655762" cy="501650"/>
          </a:xfrm>
          <a:prstGeom prst="rect">
            <a:avLst/>
          </a:prstGeom>
          <a:noFill/>
          <a:ln w="28575">
            <a:solidFill>
              <a:srgbClr val="008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500"/>
          </a:p>
        </p:txBody>
      </p:sp>
      <p:sp>
        <p:nvSpPr>
          <p:cNvPr id="280591" name="Text Box 15"/>
          <p:cNvSpPr txBox="1">
            <a:spLocks noChangeArrowheads="1"/>
          </p:cNvSpPr>
          <p:nvPr/>
        </p:nvSpPr>
        <p:spPr bwMode="auto">
          <a:xfrm>
            <a:off x="827088" y="6237288"/>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8000"/>
                </a:solidFill>
              </a:rPr>
              <a:t>(*) paragrafo facoltativo</a:t>
            </a:r>
          </a:p>
        </p:txBody>
      </p:sp>
      <p:sp>
        <p:nvSpPr>
          <p:cNvPr id="280592" name="Line 16"/>
          <p:cNvSpPr>
            <a:spLocks noChangeShapeType="1"/>
          </p:cNvSpPr>
          <p:nvPr/>
        </p:nvSpPr>
        <p:spPr bwMode="auto">
          <a:xfrm>
            <a:off x="6726238" y="5394325"/>
            <a:ext cx="863600" cy="0"/>
          </a:xfrm>
          <a:prstGeom prst="line">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7BF52205-0835-4072-BD64-A9644920314A}" type="slidenum">
              <a:rPr lang="en-US"/>
              <a:pPr/>
              <a:t>14</a:t>
            </a:fld>
            <a:endParaRPr lang="en-US"/>
          </a:p>
        </p:txBody>
      </p:sp>
      <p:sp>
        <p:nvSpPr>
          <p:cNvPr id="291842" name="Rectangle 2"/>
          <p:cNvSpPr>
            <a:spLocks noGrp="1" noChangeArrowheads="1"/>
          </p:cNvSpPr>
          <p:nvPr>
            <p:ph type="title"/>
          </p:nvPr>
        </p:nvSpPr>
        <p:spPr/>
        <p:txBody>
          <a:bodyPr/>
          <a:lstStyle/>
          <a:p>
            <a:r>
              <a:rPr lang="it-IT"/>
              <a:t>Angoli piccoli </a:t>
            </a:r>
            <a:r>
              <a:rPr lang="it-IT" sz="2000"/>
              <a:t>(*)</a:t>
            </a:r>
          </a:p>
        </p:txBody>
      </p:sp>
      <p:sp>
        <p:nvSpPr>
          <p:cNvPr id="291843" name="Rectangle 3"/>
          <p:cNvSpPr>
            <a:spLocks noGrp="1" noChangeArrowheads="1"/>
          </p:cNvSpPr>
          <p:nvPr>
            <p:ph type="body" idx="1"/>
          </p:nvPr>
        </p:nvSpPr>
        <p:spPr>
          <a:xfrm>
            <a:off x="179388" y="1052513"/>
            <a:ext cx="2592387" cy="5545137"/>
          </a:xfrm>
        </p:spPr>
        <p:txBody>
          <a:bodyPr/>
          <a:lstStyle/>
          <a:p>
            <a:pPr>
              <a:buFontTx/>
              <a:buNone/>
            </a:pPr>
            <a:r>
              <a:rPr lang="el-GR" sz="2200">
                <a:solidFill>
                  <a:srgbClr val="FF0066"/>
                </a:solidFill>
                <a:cs typeface="Arial" pitchFamily="34" charset="0"/>
              </a:rPr>
              <a:t>θ</a:t>
            </a:r>
            <a:r>
              <a:rPr lang="it-IT" sz="2200">
                <a:solidFill>
                  <a:srgbClr val="FF0066"/>
                </a:solidFill>
                <a:cs typeface="Arial" pitchFamily="34" charset="0"/>
              </a:rPr>
              <a:t>=90</a:t>
            </a:r>
            <a:r>
              <a:rPr lang="en-US" sz="2200">
                <a:solidFill>
                  <a:srgbClr val="FF0066"/>
                </a:solidFill>
                <a:cs typeface="Arial" pitchFamily="34" charset="0"/>
              </a:rPr>
              <a:t>°= 1.5708 rad</a:t>
            </a:r>
          </a:p>
          <a:p>
            <a:pPr>
              <a:buFontTx/>
              <a:buNone/>
            </a:pPr>
            <a:r>
              <a:rPr lang="en-US" sz="2200">
                <a:solidFill>
                  <a:srgbClr val="FF0066"/>
                </a:solidFill>
                <a:cs typeface="Arial" pitchFamily="34" charset="0"/>
              </a:rPr>
              <a:t>sin</a:t>
            </a:r>
            <a:r>
              <a:rPr lang="el-GR" sz="2200">
                <a:solidFill>
                  <a:srgbClr val="FF0066"/>
                </a:solidFill>
                <a:cs typeface="Arial" pitchFamily="34" charset="0"/>
              </a:rPr>
              <a:t>θ</a:t>
            </a:r>
            <a:r>
              <a:rPr lang="it-IT" sz="2200">
                <a:solidFill>
                  <a:srgbClr val="FF0066"/>
                </a:solidFill>
                <a:cs typeface="Arial" pitchFamily="34" charset="0"/>
              </a:rPr>
              <a:t>=1</a:t>
            </a:r>
          </a:p>
          <a:p>
            <a:pPr>
              <a:buFontTx/>
              <a:buNone/>
            </a:pPr>
            <a:r>
              <a:rPr lang="it-IT" sz="2000">
                <a:solidFill>
                  <a:srgbClr val="FF0066"/>
                </a:solidFill>
                <a:cs typeface="Arial" pitchFamily="34" charset="0"/>
              </a:rPr>
              <a:t>(sin</a:t>
            </a:r>
            <a:r>
              <a:rPr lang="el-GR" sz="2000">
                <a:solidFill>
                  <a:srgbClr val="FF0066"/>
                </a:solidFill>
                <a:cs typeface="Arial" pitchFamily="34" charset="0"/>
              </a:rPr>
              <a:t>θ–θ</a:t>
            </a:r>
            <a:r>
              <a:rPr lang="it-IT" sz="2000">
                <a:solidFill>
                  <a:srgbClr val="FF0066"/>
                </a:solidFill>
                <a:cs typeface="Arial" pitchFamily="34" charset="0"/>
              </a:rPr>
              <a:t>)/sin</a:t>
            </a:r>
            <a:r>
              <a:rPr lang="el-GR" sz="2000">
                <a:solidFill>
                  <a:srgbClr val="FF0066"/>
                </a:solidFill>
                <a:cs typeface="Arial" pitchFamily="34" charset="0"/>
              </a:rPr>
              <a:t>θ</a:t>
            </a:r>
            <a:r>
              <a:rPr lang="it-IT" sz="2000">
                <a:solidFill>
                  <a:srgbClr val="FF0066"/>
                </a:solidFill>
                <a:cs typeface="Arial" pitchFamily="34" charset="0"/>
              </a:rPr>
              <a:t>=–0.57</a:t>
            </a:r>
          </a:p>
          <a:p>
            <a:pPr>
              <a:spcBef>
                <a:spcPct val="0"/>
              </a:spcBef>
              <a:buFontTx/>
              <a:buNone/>
            </a:pPr>
            <a:endParaRPr lang="it-IT" sz="2200">
              <a:solidFill>
                <a:srgbClr val="FF0066"/>
              </a:solidFill>
              <a:cs typeface="Arial" pitchFamily="34" charset="0"/>
            </a:endParaRPr>
          </a:p>
          <a:p>
            <a:pPr>
              <a:buFontTx/>
              <a:buNone/>
            </a:pPr>
            <a:r>
              <a:rPr lang="el-GR" sz="2200">
                <a:solidFill>
                  <a:schemeClr val="accent2"/>
                </a:solidFill>
                <a:cs typeface="Arial" pitchFamily="34" charset="0"/>
              </a:rPr>
              <a:t>θ</a:t>
            </a:r>
            <a:r>
              <a:rPr lang="it-IT" sz="2200">
                <a:solidFill>
                  <a:schemeClr val="accent2"/>
                </a:solidFill>
                <a:cs typeface="Arial" pitchFamily="34" charset="0"/>
              </a:rPr>
              <a:t>=30</a:t>
            </a:r>
            <a:r>
              <a:rPr lang="en-US" sz="2200">
                <a:solidFill>
                  <a:schemeClr val="accent2"/>
                </a:solidFill>
                <a:cs typeface="Arial" pitchFamily="34" charset="0"/>
              </a:rPr>
              <a:t>°= 0.5236 rad</a:t>
            </a:r>
          </a:p>
          <a:p>
            <a:pPr>
              <a:buFontTx/>
              <a:buNone/>
            </a:pPr>
            <a:r>
              <a:rPr lang="en-US" sz="2200">
                <a:solidFill>
                  <a:schemeClr val="accent2"/>
                </a:solidFill>
                <a:cs typeface="Arial" pitchFamily="34" charset="0"/>
              </a:rPr>
              <a:t>sin</a:t>
            </a:r>
            <a:r>
              <a:rPr lang="el-GR" sz="2200">
                <a:solidFill>
                  <a:schemeClr val="accent2"/>
                </a:solidFill>
                <a:cs typeface="Arial" pitchFamily="34" charset="0"/>
              </a:rPr>
              <a:t>θ</a:t>
            </a:r>
            <a:r>
              <a:rPr lang="it-IT" sz="2200">
                <a:solidFill>
                  <a:schemeClr val="accent2"/>
                </a:solidFill>
                <a:cs typeface="Arial" pitchFamily="34" charset="0"/>
              </a:rPr>
              <a:t>=0.5</a:t>
            </a:r>
          </a:p>
          <a:p>
            <a:pPr>
              <a:buFontTx/>
              <a:buNone/>
            </a:pPr>
            <a:r>
              <a:rPr lang="it-IT" sz="2000">
                <a:solidFill>
                  <a:schemeClr val="accent2"/>
                </a:solidFill>
                <a:cs typeface="Arial" pitchFamily="34" charset="0"/>
              </a:rPr>
              <a:t>(sin</a:t>
            </a:r>
            <a:r>
              <a:rPr lang="el-GR" sz="2000">
                <a:solidFill>
                  <a:schemeClr val="accent2"/>
                </a:solidFill>
                <a:cs typeface="Arial" pitchFamily="34" charset="0"/>
              </a:rPr>
              <a:t>θ–θ</a:t>
            </a:r>
            <a:r>
              <a:rPr lang="it-IT" sz="2000">
                <a:solidFill>
                  <a:schemeClr val="accent2"/>
                </a:solidFill>
                <a:cs typeface="Arial" pitchFamily="34" charset="0"/>
              </a:rPr>
              <a:t>)/sin</a:t>
            </a:r>
            <a:r>
              <a:rPr lang="el-GR" sz="2000">
                <a:solidFill>
                  <a:schemeClr val="accent2"/>
                </a:solidFill>
                <a:cs typeface="Arial" pitchFamily="34" charset="0"/>
              </a:rPr>
              <a:t>θ</a:t>
            </a:r>
            <a:r>
              <a:rPr lang="it-IT" sz="2000">
                <a:solidFill>
                  <a:schemeClr val="accent2"/>
                </a:solidFill>
                <a:cs typeface="Arial" pitchFamily="34" charset="0"/>
              </a:rPr>
              <a:t>=–0.047</a:t>
            </a:r>
          </a:p>
          <a:p>
            <a:pPr>
              <a:spcBef>
                <a:spcPct val="0"/>
              </a:spcBef>
              <a:buFontTx/>
              <a:buNone/>
            </a:pPr>
            <a:endParaRPr lang="it-IT" sz="2000">
              <a:solidFill>
                <a:schemeClr val="accent2"/>
              </a:solidFill>
              <a:cs typeface="Arial" pitchFamily="34" charset="0"/>
            </a:endParaRPr>
          </a:p>
          <a:p>
            <a:pPr>
              <a:buFontTx/>
              <a:buNone/>
            </a:pPr>
            <a:r>
              <a:rPr lang="el-GR" sz="2200">
                <a:solidFill>
                  <a:srgbClr val="CC0000"/>
                </a:solidFill>
                <a:cs typeface="Arial" pitchFamily="34" charset="0"/>
              </a:rPr>
              <a:t>θ</a:t>
            </a:r>
            <a:r>
              <a:rPr lang="it-IT" sz="2200">
                <a:solidFill>
                  <a:srgbClr val="CC0000"/>
                </a:solidFill>
                <a:cs typeface="Arial" pitchFamily="34" charset="0"/>
              </a:rPr>
              <a:t>=3</a:t>
            </a:r>
            <a:r>
              <a:rPr lang="en-US" sz="2200">
                <a:solidFill>
                  <a:srgbClr val="CC0000"/>
                </a:solidFill>
                <a:cs typeface="Arial" pitchFamily="34" charset="0"/>
              </a:rPr>
              <a:t>°= 0.05236 rad</a:t>
            </a:r>
          </a:p>
          <a:p>
            <a:pPr>
              <a:buFontTx/>
              <a:buNone/>
            </a:pPr>
            <a:r>
              <a:rPr lang="en-US" sz="2200">
                <a:solidFill>
                  <a:srgbClr val="CC0000"/>
                </a:solidFill>
                <a:cs typeface="Arial" pitchFamily="34" charset="0"/>
              </a:rPr>
              <a:t>sin</a:t>
            </a:r>
            <a:r>
              <a:rPr lang="el-GR" sz="2200">
                <a:solidFill>
                  <a:srgbClr val="CC0000"/>
                </a:solidFill>
                <a:cs typeface="Arial" pitchFamily="34" charset="0"/>
              </a:rPr>
              <a:t>θ</a:t>
            </a:r>
            <a:r>
              <a:rPr lang="it-IT" sz="2200">
                <a:solidFill>
                  <a:srgbClr val="CC0000"/>
                </a:solidFill>
                <a:cs typeface="Arial" pitchFamily="34" charset="0"/>
              </a:rPr>
              <a:t>=0.05234</a:t>
            </a:r>
          </a:p>
          <a:p>
            <a:pPr>
              <a:buFontTx/>
              <a:buNone/>
            </a:pPr>
            <a:r>
              <a:rPr lang="it-IT" sz="2200">
                <a:solidFill>
                  <a:srgbClr val="008000"/>
                </a:solidFill>
                <a:cs typeface="Arial" pitchFamily="34" charset="0"/>
              </a:rPr>
              <a:t>tg</a:t>
            </a:r>
            <a:r>
              <a:rPr lang="el-GR" sz="2200">
                <a:solidFill>
                  <a:srgbClr val="008000"/>
                </a:solidFill>
                <a:cs typeface="Arial" pitchFamily="34" charset="0"/>
              </a:rPr>
              <a:t>θ</a:t>
            </a:r>
            <a:r>
              <a:rPr lang="it-IT" sz="2200">
                <a:solidFill>
                  <a:srgbClr val="008000"/>
                </a:solidFill>
                <a:cs typeface="Arial" pitchFamily="34" charset="0"/>
              </a:rPr>
              <a:t>=0.05241</a:t>
            </a:r>
            <a:endParaRPr lang="el-GR" sz="2200">
              <a:solidFill>
                <a:srgbClr val="008000"/>
              </a:solidFill>
              <a:cs typeface="Arial" pitchFamily="34" charset="0"/>
            </a:endParaRPr>
          </a:p>
          <a:p>
            <a:pPr>
              <a:buFontTx/>
              <a:buNone/>
            </a:pPr>
            <a:r>
              <a:rPr lang="it-IT" sz="2000">
                <a:solidFill>
                  <a:srgbClr val="CC0000"/>
                </a:solidFill>
                <a:cs typeface="Arial" pitchFamily="34" charset="0"/>
              </a:rPr>
              <a:t>(sin</a:t>
            </a:r>
            <a:r>
              <a:rPr lang="el-GR" sz="2000">
                <a:solidFill>
                  <a:srgbClr val="CC0000"/>
                </a:solidFill>
                <a:cs typeface="Arial" pitchFamily="34" charset="0"/>
              </a:rPr>
              <a:t>θ–θ</a:t>
            </a:r>
            <a:r>
              <a:rPr lang="it-IT" sz="2000">
                <a:solidFill>
                  <a:srgbClr val="CC0000"/>
                </a:solidFill>
                <a:cs typeface="Arial" pitchFamily="34" charset="0"/>
              </a:rPr>
              <a:t>)/sin</a:t>
            </a:r>
            <a:r>
              <a:rPr lang="el-GR" sz="2000">
                <a:solidFill>
                  <a:srgbClr val="CC0000"/>
                </a:solidFill>
                <a:cs typeface="Arial" pitchFamily="34" charset="0"/>
              </a:rPr>
              <a:t>θ</a:t>
            </a:r>
            <a:r>
              <a:rPr lang="it-IT" sz="2000">
                <a:solidFill>
                  <a:srgbClr val="CC0000"/>
                </a:solidFill>
                <a:cs typeface="Arial" pitchFamily="34" charset="0"/>
              </a:rPr>
              <a:t> =          = –0.00046</a:t>
            </a:r>
          </a:p>
          <a:p>
            <a:pPr>
              <a:spcBef>
                <a:spcPct val="0"/>
              </a:spcBef>
              <a:buFontTx/>
              <a:buNone/>
            </a:pPr>
            <a:r>
              <a:rPr lang="it-IT" sz="2000">
                <a:solidFill>
                  <a:srgbClr val="008000"/>
                </a:solidFill>
                <a:cs typeface="Arial" pitchFamily="34" charset="0"/>
              </a:rPr>
              <a:t>(tg</a:t>
            </a:r>
            <a:r>
              <a:rPr lang="el-GR" sz="2000">
                <a:solidFill>
                  <a:srgbClr val="008000"/>
                </a:solidFill>
                <a:cs typeface="Arial" pitchFamily="34" charset="0"/>
              </a:rPr>
              <a:t>θ–θ</a:t>
            </a:r>
            <a:r>
              <a:rPr lang="it-IT" sz="2000">
                <a:solidFill>
                  <a:srgbClr val="008000"/>
                </a:solidFill>
                <a:cs typeface="Arial" pitchFamily="34" charset="0"/>
              </a:rPr>
              <a:t>)/tg</a:t>
            </a:r>
            <a:r>
              <a:rPr lang="el-GR" sz="2000">
                <a:solidFill>
                  <a:srgbClr val="008000"/>
                </a:solidFill>
                <a:cs typeface="Arial" pitchFamily="34" charset="0"/>
              </a:rPr>
              <a:t>θ</a:t>
            </a:r>
            <a:r>
              <a:rPr lang="it-IT" sz="2000">
                <a:solidFill>
                  <a:srgbClr val="008000"/>
                </a:solidFill>
                <a:cs typeface="Arial" pitchFamily="34" charset="0"/>
              </a:rPr>
              <a:t>=              = +0.00091</a:t>
            </a:r>
            <a:endParaRPr lang="el-GR" sz="2400">
              <a:solidFill>
                <a:srgbClr val="008000"/>
              </a:solidFill>
              <a:cs typeface="Arial" pitchFamily="34" charset="0"/>
            </a:endParaRPr>
          </a:p>
        </p:txBody>
      </p:sp>
      <p:sp>
        <p:nvSpPr>
          <p:cNvPr id="291844" name="Text Box 4"/>
          <p:cNvSpPr txBox="1">
            <a:spLocks noChangeArrowheads="1"/>
          </p:cNvSpPr>
          <p:nvPr/>
        </p:nvSpPr>
        <p:spPr bwMode="auto">
          <a:xfrm>
            <a:off x="5292725"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pic>
        <p:nvPicPr>
          <p:cNvPr id="291845" name="Picture 5" descr="img2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908050"/>
            <a:ext cx="6192838" cy="5184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58305A03-35DB-4277-94CF-E134BB26E2BD}" type="slidenum">
              <a:rPr lang="en-US"/>
              <a:pPr/>
              <a:t>15</a:t>
            </a:fld>
            <a:endParaRPr lang="en-US"/>
          </a:p>
        </p:txBody>
      </p:sp>
      <p:sp>
        <p:nvSpPr>
          <p:cNvPr id="282626" name="Rectangle 2"/>
          <p:cNvSpPr>
            <a:spLocks noGrp="1" noChangeArrowheads="1"/>
          </p:cNvSpPr>
          <p:nvPr>
            <p:ph type="title"/>
          </p:nvPr>
        </p:nvSpPr>
        <p:spPr/>
        <p:txBody>
          <a:bodyPr/>
          <a:lstStyle/>
          <a:p>
            <a:r>
              <a:rPr lang="it-IT"/>
              <a:t>Oscillazione e.m., applicazione</a:t>
            </a:r>
          </a:p>
        </p:txBody>
      </p:sp>
      <p:sp>
        <p:nvSpPr>
          <p:cNvPr id="282627" name="Rectangle 3"/>
          <p:cNvSpPr>
            <a:spLocks noGrp="1" noChangeArrowheads="1"/>
          </p:cNvSpPr>
          <p:nvPr>
            <p:ph type="body" idx="1"/>
          </p:nvPr>
        </p:nvSpPr>
        <p:spPr>
          <a:xfrm>
            <a:off x="179388" y="1125538"/>
            <a:ext cx="8640762" cy="5184775"/>
          </a:xfrm>
        </p:spPr>
        <p:txBody>
          <a:bodyPr/>
          <a:lstStyle/>
          <a:p>
            <a:pPr>
              <a:lnSpc>
                <a:spcPct val="90000"/>
              </a:lnSpc>
            </a:pPr>
            <a:r>
              <a:rPr lang="it-IT" sz="2600"/>
              <a:t>oscillazioni del circuito LC: </a:t>
            </a:r>
            <a:r>
              <a:rPr lang="it-IT" sz="2600">
                <a:solidFill>
                  <a:srgbClr val="008000"/>
                </a:solidFill>
              </a:rPr>
              <a:t>energia di </a:t>
            </a:r>
            <a:r>
              <a:rPr lang="it-IT" sz="2600" b="1">
                <a:solidFill>
                  <a:srgbClr val="008000"/>
                </a:solidFill>
              </a:rPr>
              <a:t>E</a:t>
            </a:r>
            <a:r>
              <a:rPr lang="it-IT" sz="2600">
                <a:solidFill>
                  <a:srgbClr val="008000"/>
                </a:solidFill>
              </a:rPr>
              <a:t> confinata in C</a:t>
            </a:r>
            <a:r>
              <a:rPr lang="it-IT" sz="2600"/>
              <a:t>  </a:t>
            </a:r>
            <a:r>
              <a:rPr lang="it-IT" sz="2600">
                <a:cs typeface="Arial" pitchFamily="34" charset="0"/>
              </a:rPr>
              <a:t>↔ </a:t>
            </a:r>
            <a:r>
              <a:rPr lang="it-IT" sz="2600">
                <a:solidFill>
                  <a:srgbClr val="FF0066"/>
                </a:solidFill>
              </a:rPr>
              <a:t>energia di </a:t>
            </a:r>
            <a:r>
              <a:rPr lang="it-IT" sz="2600" b="1">
                <a:solidFill>
                  <a:srgbClr val="FF0066"/>
                </a:solidFill>
              </a:rPr>
              <a:t>B</a:t>
            </a:r>
            <a:r>
              <a:rPr lang="it-IT" sz="2600">
                <a:solidFill>
                  <a:srgbClr val="FF0066"/>
                </a:solidFill>
              </a:rPr>
              <a:t> confinata in L</a:t>
            </a:r>
          </a:p>
          <a:p>
            <a:pPr>
              <a:lnSpc>
                <a:spcPct val="90000"/>
              </a:lnSpc>
            </a:pPr>
            <a:r>
              <a:rPr lang="it-IT" sz="2600"/>
              <a:t>supponiamo di avere una regione dello spazio vuota in cui è presente un campo </a:t>
            </a:r>
            <a:r>
              <a:rPr lang="it-IT" sz="2600" b="1"/>
              <a:t>E</a:t>
            </a:r>
            <a:r>
              <a:rPr lang="it-IT" sz="2600"/>
              <a:t> (o </a:t>
            </a:r>
            <a:r>
              <a:rPr lang="it-IT" sz="2600" b="1"/>
              <a:t>B</a:t>
            </a:r>
            <a:r>
              <a:rPr lang="it-IT" sz="2600"/>
              <a:t>) oscillante, per le leggi dell’e.m. sarà indotto un campo </a:t>
            </a:r>
            <a:r>
              <a:rPr lang="it-IT" sz="2600" b="1"/>
              <a:t>B</a:t>
            </a:r>
            <a:r>
              <a:rPr lang="it-IT" sz="2600"/>
              <a:t> (o </a:t>
            </a:r>
            <a:r>
              <a:rPr lang="it-IT" sz="2600" b="1"/>
              <a:t>E</a:t>
            </a:r>
            <a:r>
              <a:rPr lang="it-IT" sz="2600"/>
              <a:t>) oscillante</a:t>
            </a:r>
          </a:p>
          <a:p>
            <a:pPr>
              <a:lnSpc>
                <a:spcPct val="90000"/>
              </a:lnSpc>
            </a:pPr>
            <a:r>
              <a:rPr lang="it-IT" sz="2600"/>
              <a:t>qualitativamente, questi campi oscillanti generano onde e.m. che si propagano nello spazio con velocità  c = 1/</a:t>
            </a:r>
            <a:r>
              <a:rPr lang="it-IT" sz="2600">
                <a:latin typeface=""/>
              </a:rPr>
              <a:t>√(</a:t>
            </a:r>
            <a:r>
              <a:rPr lang="el-GR" sz="2600">
                <a:cs typeface="Arial" pitchFamily="34" charset="0"/>
              </a:rPr>
              <a:t>ε</a:t>
            </a:r>
            <a:r>
              <a:rPr lang="it-IT" sz="2600" baseline="-25000">
                <a:cs typeface="Arial" pitchFamily="34" charset="0"/>
              </a:rPr>
              <a:t>0</a:t>
            </a:r>
            <a:r>
              <a:rPr lang="el-GR" sz="2600">
                <a:cs typeface="Arial" pitchFamily="34" charset="0"/>
              </a:rPr>
              <a:t>μ</a:t>
            </a:r>
            <a:r>
              <a:rPr lang="it-IT" sz="2600" baseline="-25000">
                <a:cs typeface="Arial" pitchFamily="34" charset="0"/>
              </a:rPr>
              <a:t>0</a:t>
            </a:r>
            <a:r>
              <a:rPr lang="it-IT" sz="2600">
                <a:cs typeface="Arial" pitchFamily="34" charset="0"/>
              </a:rPr>
              <a:t>), con la frequenza </a:t>
            </a:r>
            <a:r>
              <a:rPr lang="it-IT" sz="2600">
                <a:cs typeface="Arial" pitchFamily="34" charset="0"/>
                <a:sym typeface="Symbol" pitchFamily="18" charset="2"/>
              </a:rPr>
              <a:t> </a:t>
            </a:r>
            <a:r>
              <a:rPr lang="it-IT" sz="2600">
                <a:cs typeface="Arial" pitchFamily="34" charset="0"/>
              </a:rPr>
              <a:t>dell’oscillazione, con lunghezza d’onda </a:t>
            </a:r>
            <a:r>
              <a:rPr lang="el-GR" sz="2600">
                <a:cs typeface="Arial" pitchFamily="34" charset="0"/>
              </a:rPr>
              <a:t>λ</a:t>
            </a:r>
            <a:r>
              <a:rPr lang="it-IT" sz="2600">
                <a:cs typeface="Arial" pitchFamily="34" charset="0"/>
              </a:rPr>
              <a:t> = c/</a:t>
            </a:r>
            <a:r>
              <a:rPr lang="el-GR" sz="2600">
                <a:cs typeface="Arial" pitchFamily="34" charset="0"/>
                <a:sym typeface="Symbol" pitchFamily="18" charset="2"/>
              </a:rPr>
              <a:t></a:t>
            </a:r>
            <a:r>
              <a:rPr lang="it-IT" sz="2600">
                <a:cs typeface="Arial" pitchFamily="34" charset="0"/>
                <a:sym typeface="Symbol" pitchFamily="18" charset="2"/>
              </a:rPr>
              <a:t> e con densità di energia (vedi p. 55-58)</a:t>
            </a:r>
          </a:p>
          <a:p>
            <a:pPr>
              <a:lnSpc>
                <a:spcPct val="90000"/>
              </a:lnSpc>
              <a:spcBef>
                <a:spcPct val="40000"/>
              </a:spcBef>
              <a:buFontTx/>
              <a:buNone/>
            </a:pPr>
            <a:r>
              <a:rPr lang="it-IT" sz="2600">
                <a:cs typeface="Arial" pitchFamily="34" charset="0"/>
                <a:sym typeface="Symbol" pitchFamily="18" charset="2"/>
              </a:rPr>
              <a:t>	</a:t>
            </a:r>
            <a:r>
              <a:rPr lang="el-GR">
                <a:solidFill>
                  <a:srgbClr val="CC3300"/>
                </a:solidFill>
                <a:cs typeface="Arial" pitchFamily="34" charset="0"/>
              </a:rPr>
              <a:t>η</a:t>
            </a:r>
            <a:r>
              <a:rPr lang="it-IT" baseline="-25000">
                <a:solidFill>
                  <a:srgbClr val="CC3300"/>
                </a:solidFill>
                <a:cs typeface="Arial" pitchFamily="34" charset="0"/>
              </a:rPr>
              <a:t>e</a:t>
            </a:r>
            <a:r>
              <a:rPr lang="it-IT" sz="2600">
                <a:solidFill>
                  <a:srgbClr val="CC3300"/>
                </a:solidFill>
                <a:cs typeface="Arial" pitchFamily="34" charset="0"/>
                <a:sym typeface="Symbol" pitchFamily="18" charset="2"/>
              </a:rPr>
              <a:t>+ </a:t>
            </a:r>
            <a:r>
              <a:rPr lang="el-GR">
                <a:solidFill>
                  <a:srgbClr val="CC3300"/>
                </a:solidFill>
                <a:cs typeface="Arial" pitchFamily="34" charset="0"/>
              </a:rPr>
              <a:t>η</a:t>
            </a:r>
            <a:r>
              <a:rPr lang="it-IT" baseline="-25000">
                <a:solidFill>
                  <a:srgbClr val="CC3300"/>
                </a:solidFill>
                <a:cs typeface="Arial" pitchFamily="34" charset="0"/>
              </a:rPr>
              <a:t>m</a:t>
            </a:r>
            <a:r>
              <a:rPr lang="it-IT" sz="2600">
                <a:solidFill>
                  <a:srgbClr val="CC3300"/>
                </a:solidFill>
                <a:cs typeface="Arial" pitchFamily="34" charset="0"/>
                <a:sym typeface="Symbol" pitchFamily="18" charset="2"/>
              </a:rPr>
              <a:t> = </a:t>
            </a:r>
            <a:r>
              <a:rPr lang="en-US" sz="2600">
                <a:solidFill>
                  <a:srgbClr val="CC3300"/>
                </a:solidFill>
                <a:cs typeface="Arial" pitchFamily="34" charset="0"/>
                <a:sym typeface="Symbol" pitchFamily="18" charset="2"/>
              </a:rPr>
              <a:t>½</a:t>
            </a:r>
            <a:r>
              <a:rPr lang="el-GR" sz="2600">
                <a:solidFill>
                  <a:srgbClr val="CC3300"/>
                </a:solidFill>
                <a:cs typeface="Arial" pitchFamily="34" charset="0"/>
                <a:sym typeface="Symbol" pitchFamily="18" charset="2"/>
              </a:rPr>
              <a:t>ε</a:t>
            </a:r>
            <a:r>
              <a:rPr lang="it-IT" sz="2600" baseline="-25000">
                <a:solidFill>
                  <a:srgbClr val="CC3300"/>
                </a:solidFill>
                <a:cs typeface="Arial" pitchFamily="34" charset="0"/>
                <a:sym typeface="Symbol" pitchFamily="18" charset="2"/>
              </a:rPr>
              <a:t>0</a:t>
            </a:r>
            <a:r>
              <a:rPr lang="it-IT" sz="2600">
                <a:solidFill>
                  <a:srgbClr val="CC3300"/>
                </a:solidFill>
                <a:cs typeface="Arial" pitchFamily="34" charset="0"/>
                <a:sym typeface="Symbol" pitchFamily="18" charset="2"/>
              </a:rPr>
              <a:t>E</a:t>
            </a:r>
            <a:r>
              <a:rPr lang="it-IT" sz="2600" baseline="30000">
                <a:solidFill>
                  <a:srgbClr val="CC3300"/>
                </a:solidFill>
                <a:cs typeface="Arial" pitchFamily="34" charset="0"/>
                <a:sym typeface="Symbol" pitchFamily="18" charset="2"/>
              </a:rPr>
              <a:t>2</a:t>
            </a:r>
            <a:r>
              <a:rPr lang="it-IT" sz="2600">
                <a:solidFill>
                  <a:srgbClr val="CC3300"/>
                </a:solidFill>
                <a:cs typeface="Arial" pitchFamily="34" charset="0"/>
                <a:sym typeface="Symbol" pitchFamily="18" charset="2"/>
              </a:rPr>
              <a:t> + </a:t>
            </a:r>
            <a:r>
              <a:rPr lang="en-US" sz="2600">
                <a:solidFill>
                  <a:srgbClr val="CC3300"/>
                </a:solidFill>
                <a:cs typeface="Arial" pitchFamily="34" charset="0"/>
                <a:sym typeface="Symbol" pitchFamily="18" charset="2"/>
              </a:rPr>
              <a:t>½B</a:t>
            </a:r>
            <a:r>
              <a:rPr lang="en-US" sz="2600" baseline="30000">
                <a:solidFill>
                  <a:srgbClr val="CC3300"/>
                </a:solidFill>
                <a:cs typeface="Arial" pitchFamily="34" charset="0"/>
                <a:sym typeface="Symbol" pitchFamily="18" charset="2"/>
              </a:rPr>
              <a:t>2</a:t>
            </a:r>
            <a:r>
              <a:rPr lang="en-US" sz="2600">
                <a:solidFill>
                  <a:srgbClr val="CC3300"/>
                </a:solidFill>
                <a:cs typeface="Arial" pitchFamily="34" charset="0"/>
                <a:sym typeface="Symbol" pitchFamily="18" charset="2"/>
              </a:rPr>
              <a:t>/</a:t>
            </a:r>
            <a:r>
              <a:rPr lang="el-GR" sz="2600">
                <a:solidFill>
                  <a:srgbClr val="CC3300"/>
                </a:solidFill>
                <a:cs typeface="Arial" pitchFamily="34" charset="0"/>
                <a:sym typeface="Symbol" pitchFamily="18" charset="2"/>
              </a:rPr>
              <a:t>μ</a:t>
            </a:r>
            <a:r>
              <a:rPr lang="it-IT" sz="2600" baseline="-25000">
                <a:solidFill>
                  <a:srgbClr val="CC3300"/>
                </a:solidFill>
                <a:cs typeface="Arial" pitchFamily="34" charset="0"/>
                <a:sym typeface="Symbol" pitchFamily="18" charset="2"/>
              </a:rPr>
              <a:t>0</a:t>
            </a:r>
            <a:r>
              <a:rPr lang="it-IT" sz="2600">
                <a:solidFill>
                  <a:srgbClr val="CC3300"/>
                </a:solidFill>
                <a:cs typeface="Arial" pitchFamily="34" charset="0"/>
                <a:sym typeface="Symbol" pitchFamily="18" charset="2"/>
              </a:rPr>
              <a:t> = cost</a:t>
            </a:r>
          </a:p>
          <a:p>
            <a:pPr>
              <a:lnSpc>
                <a:spcPct val="90000"/>
              </a:lnSpc>
              <a:buFontTx/>
              <a:buNone/>
            </a:pPr>
            <a:r>
              <a:rPr lang="it-IT" sz="2600">
                <a:cs typeface="Arial" pitchFamily="34" charset="0"/>
                <a:sym typeface="Symbol" pitchFamily="18" charset="2"/>
              </a:rPr>
              <a:t>	</a:t>
            </a:r>
            <a:r>
              <a:rPr lang="it-IT" sz="2600">
                <a:solidFill>
                  <a:schemeClr val="hlink"/>
                </a:solidFill>
                <a:cs typeface="Arial" pitchFamily="34" charset="0"/>
                <a:sym typeface="Symbol" pitchFamily="18" charset="2"/>
              </a:rPr>
              <a:t>(mentre le oscillazioni sono confinate in una regione dello spazio, quindi hanno solo frequenza )</a:t>
            </a:r>
          </a:p>
        </p:txBody>
      </p:sp>
      <p:sp>
        <p:nvSpPr>
          <p:cNvPr id="282628" name="Line 4"/>
          <p:cNvSpPr>
            <a:spLocks noChangeShapeType="1"/>
          </p:cNvSpPr>
          <p:nvPr/>
        </p:nvSpPr>
        <p:spPr bwMode="auto">
          <a:xfrm>
            <a:off x="1619250" y="3846513"/>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1FD784E6-95DE-4647-BAB7-4016A2474DC8}" type="slidenum">
              <a:rPr lang="en-US"/>
              <a:pPr/>
              <a:t>16</a:t>
            </a:fld>
            <a:endParaRPr lang="en-US"/>
          </a:p>
        </p:txBody>
      </p:sp>
      <p:sp>
        <p:nvSpPr>
          <p:cNvPr id="283650" name="Rectangle 2"/>
          <p:cNvSpPr>
            <a:spLocks noGrp="1" noChangeArrowheads="1"/>
          </p:cNvSpPr>
          <p:nvPr>
            <p:ph type="title"/>
          </p:nvPr>
        </p:nvSpPr>
        <p:spPr/>
        <p:txBody>
          <a:bodyPr/>
          <a:lstStyle/>
          <a:p>
            <a:r>
              <a:rPr lang="it-IT"/>
              <a:t>Oscillazioni smorzate (*)</a:t>
            </a:r>
          </a:p>
        </p:txBody>
      </p:sp>
      <p:sp>
        <p:nvSpPr>
          <p:cNvPr id="283651" name="Rectangle 3"/>
          <p:cNvSpPr>
            <a:spLocks noGrp="1" noChangeArrowheads="1"/>
          </p:cNvSpPr>
          <p:nvPr>
            <p:ph type="body" idx="1"/>
          </p:nvPr>
        </p:nvSpPr>
        <p:spPr/>
        <p:txBody>
          <a:bodyPr/>
          <a:lstStyle/>
          <a:p>
            <a:r>
              <a:rPr lang="it-IT" sz="2600"/>
              <a:t>sistema massa-molla </a:t>
            </a:r>
            <a:r>
              <a:rPr lang="it-IT" sz="2600">
                <a:solidFill>
                  <a:srgbClr val="008000"/>
                </a:solidFill>
              </a:rPr>
              <a:t>con attrito</a:t>
            </a:r>
          </a:p>
          <a:p>
            <a:pPr>
              <a:buFontTx/>
              <a:buNone/>
            </a:pPr>
            <a:r>
              <a:rPr lang="it-IT" sz="2600"/>
              <a:t>	ma + </a:t>
            </a:r>
            <a:r>
              <a:rPr lang="el-GR" sz="2600">
                <a:solidFill>
                  <a:srgbClr val="FF0066"/>
                </a:solidFill>
                <a:cs typeface="Arial" pitchFamily="34" charset="0"/>
              </a:rPr>
              <a:t>γ</a:t>
            </a:r>
            <a:r>
              <a:rPr lang="it-IT" sz="2600">
                <a:solidFill>
                  <a:srgbClr val="FF0066"/>
                </a:solidFill>
                <a:cs typeface="Arial" pitchFamily="34" charset="0"/>
              </a:rPr>
              <a:t>v</a:t>
            </a:r>
            <a:r>
              <a:rPr lang="it-IT" sz="2600">
                <a:cs typeface="Arial" pitchFamily="34" charset="0"/>
              </a:rPr>
              <a:t> + kx = 0      </a:t>
            </a:r>
            <a:r>
              <a:rPr lang="it-IT" sz="2400">
                <a:solidFill>
                  <a:srgbClr val="FF0066"/>
                </a:solidFill>
                <a:cs typeface="Arial" pitchFamily="34" charset="0"/>
              </a:rPr>
              <a:t>termine </a:t>
            </a:r>
            <a:r>
              <a:rPr lang="it-IT" sz="2400">
                <a:solidFill>
                  <a:srgbClr val="FF0066"/>
                </a:solidFill>
                <a:cs typeface="Arial" pitchFamily="34" charset="0"/>
                <a:sym typeface="Symbol" pitchFamily="18" charset="2"/>
              </a:rPr>
              <a:t> v, attrito, smorzamento</a:t>
            </a:r>
            <a:r>
              <a:rPr lang="it-IT" sz="2600">
                <a:cs typeface="Arial" pitchFamily="34" charset="0"/>
                <a:sym typeface="Symbol" pitchFamily="18" charset="2"/>
              </a:rPr>
              <a:t>  </a:t>
            </a:r>
          </a:p>
          <a:p>
            <a:r>
              <a:rPr lang="en-US" sz="2600">
                <a:cs typeface="Arial" pitchFamily="34" charset="0"/>
                <a:sym typeface="Symbol" pitchFamily="18" charset="2"/>
              </a:rPr>
              <a:t>½mv</a:t>
            </a:r>
            <a:r>
              <a:rPr lang="en-US" sz="2600" baseline="30000">
                <a:cs typeface="Arial" pitchFamily="34" charset="0"/>
                <a:sym typeface="Symbol" pitchFamily="18" charset="2"/>
              </a:rPr>
              <a:t>2</a:t>
            </a:r>
            <a:r>
              <a:rPr lang="en-US" sz="2600">
                <a:cs typeface="Arial" pitchFamily="34" charset="0"/>
                <a:sym typeface="Symbol" pitchFamily="18" charset="2"/>
              </a:rPr>
              <a:t> + ½kx</a:t>
            </a:r>
            <a:r>
              <a:rPr lang="en-US" sz="2600" baseline="30000">
                <a:cs typeface="Arial" pitchFamily="34" charset="0"/>
                <a:sym typeface="Symbol" pitchFamily="18" charset="2"/>
              </a:rPr>
              <a:t>2 </a:t>
            </a:r>
            <a:r>
              <a:rPr lang="en-US" sz="2600">
                <a:cs typeface="Arial" pitchFamily="34" charset="0"/>
                <a:sym typeface="Symbol" pitchFamily="18" charset="2"/>
              </a:rPr>
              <a:t>= ½kA</a:t>
            </a:r>
            <a:r>
              <a:rPr lang="en-US" sz="2600" baseline="30000">
                <a:cs typeface="Arial" pitchFamily="34" charset="0"/>
                <a:sym typeface="Symbol" pitchFamily="18" charset="2"/>
              </a:rPr>
              <a:t>2</a:t>
            </a:r>
            <a:r>
              <a:rPr lang="en-US" sz="2600">
                <a:cs typeface="Arial" pitchFamily="34" charset="0"/>
                <a:sym typeface="Symbol" pitchFamily="18" charset="2"/>
              </a:rPr>
              <a:t>(t) &lt; ½kA</a:t>
            </a:r>
            <a:r>
              <a:rPr lang="en-US" sz="2600" baseline="-25000">
                <a:cs typeface="Arial" pitchFamily="34" charset="0"/>
                <a:sym typeface="Symbol" pitchFamily="18" charset="2"/>
              </a:rPr>
              <a:t>0</a:t>
            </a:r>
            <a:r>
              <a:rPr lang="en-US" sz="2600" baseline="30000">
                <a:cs typeface="Arial" pitchFamily="34" charset="0"/>
                <a:sym typeface="Symbol" pitchFamily="18" charset="2"/>
              </a:rPr>
              <a:t>2</a:t>
            </a:r>
            <a:r>
              <a:rPr lang="en-US" sz="2600">
                <a:cs typeface="Arial" pitchFamily="34" charset="0"/>
                <a:sym typeface="Symbol" pitchFamily="18" charset="2"/>
              </a:rPr>
              <a:t>   </a:t>
            </a:r>
          </a:p>
          <a:p>
            <a:pPr>
              <a:buFontTx/>
              <a:buNone/>
            </a:pPr>
            <a:r>
              <a:rPr lang="en-US" sz="2600">
                <a:cs typeface="Arial" pitchFamily="34" charset="0"/>
                <a:sym typeface="Symbol" pitchFamily="18" charset="2"/>
              </a:rPr>
              <a:t>	ad es. A(t) = A</a:t>
            </a:r>
            <a:r>
              <a:rPr lang="en-US" sz="2600" baseline="-25000">
                <a:cs typeface="Arial" pitchFamily="34" charset="0"/>
                <a:sym typeface="Symbol" pitchFamily="18" charset="2"/>
              </a:rPr>
              <a:t>0</a:t>
            </a:r>
            <a:r>
              <a:rPr lang="en-US" sz="2600">
                <a:cs typeface="Arial" pitchFamily="34" charset="0"/>
                <a:sym typeface="Symbol" pitchFamily="18" charset="2"/>
              </a:rPr>
              <a:t>exp(–</a:t>
            </a:r>
            <a:r>
              <a:rPr lang="el-GR" sz="2600">
                <a:cs typeface="Arial" pitchFamily="34" charset="0"/>
                <a:sym typeface="Symbol" pitchFamily="18" charset="2"/>
              </a:rPr>
              <a:t>γ</a:t>
            </a:r>
            <a:r>
              <a:rPr lang="it-IT" sz="2600">
                <a:cs typeface="Arial" pitchFamily="34" charset="0"/>
                <a:sym typeface="Symbol" pitchFamily="18" charset="2"/>
              </a:rPr>
              <a:t>t/(2m))</a:t>
            </a:r>
          </a:p>
          <a:p>
            <a:r>
              <a:rPr lang="it-IT" sz="2600">
                <a:cs typeface="Arial" pitchFamily="34" charset="0"/>
                <a:sym typeface="Symbol" pitchFamily="18" charset="2"/>
              </a:rPr>
              <a:t>se </a:t>
            </a:r>
            <a:r>
              <a:rPr lang="el-GR" sz="2600">
                <a:cs typeface="Arial" pitchFamily="34" charset="0"/>
                <a:sym typeface="Symbol" pitchFamily="18" charset="2"/>
              </a:rPr>
              <a:t>γ</a:t>
            </a:r>
            <a:r>
              <a:rPr lang="it-IT" sz="2600">
                <a:cs typeface="Arial" pitchFamily="34" charset="0"/>
                <a:sym typeface="Symbol" pitchFamily="18" charset="2"/>
              </a:rPr>
              <a:t>2√(km) il moto è aperiodico </a:t>
            </a:r>
          </a:p>
          <a:p>
            <a:pPr>
              <a:buFontTx/>
              <a:buNone/>
            </a:pPr>
            <a:r>
              <a:rPr lang="it-IT" sz="2600">
                <a:cs typeface="Arial" pitchFamily="34" charset="0"/>
                <a:sym typeface="Symbol" pitchFamily="18" charset="2"/>
              </a:rPr>
              <a:t>	se </a:t>
            </a:r>
            <a:r>
              <a:rPr lang="el-GR" sz="2600">
                <a:cs typeface="Arial" pitchFamily="34" charset="0"/>
                <a:sym typeface="Symbol" pitchFamily="18" charset="2"/>
              </a:rPr>
              <a:t>γ</a:t>
            </a:r>
            <a:r>
              <a:rPr lang="it-IT" sz="2600">
                <a:cs typeface="Arial" pitchFamily="34" charset="0"/>
                <a:sym typeface="Symbol" pitchFamily="18" charset="2"/>
              </a:rPr>
              <a:t>&lt;2√(km) oscillazione con A decrescente </a:t>
            </a:r>
          </a:p>
        </p:txBody>
      </p:sp>
      <p:pic>
        <p:nvPicPr>
          <p:cNvPr id="283652" name="Picture 4" descr="img2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40000">
            <a:off x="6156325" y="2055813"/>
            <a:ext cx="2519363" cy="1382712"/>
          </a:xfrm>
          <a:prstGeom prst="rect">
            <a:avLst/>
          </a:prstGeom>
          <a:noFill/>
          <a:extLst>
            <a:ext uri="{909E8E84-426E-40DD-AFC4-6F175D3DCCD1}">
              <a14:hiddenFill xmlns:a14="http://schemas.microsoft.com/office/drawing/2010/main">
                <a:solidFill>
                  <a:srgbClr val="FFFFFF"/>
                </a:solidFill>
              </a14:hiddenFill>
            </a:ext>
          </a:extLst>
        </p:spPr>
      </p:pic>
      <p:pic>
        <p:nvPicPr>
          <p:cNvPr id="283653" name="Picture 5" descr="img2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4005263"/>
            <a:ext cx="4452938" cy="2359025"/>
          </a:xfrm>
          <a:prstGeom prst="rect">
            <a:avLst/>
          </a:prstGeom>
          <a:noFill/>
          <a:extLst>
            <a:ext uri="{909E8E84-426E-40DD-AFC4-6F175D3DCCD1}">
              <a14:hiddenFill xmlns:a14="http://schemas.microsoft.com/office/drawing/2010/main">
                <a:solidFill>
                  <a:srgbClr val="FFFFFF"/>
                </a:solidFill>
              </a14:hiddenFill>
            </a:ext>
          </a:extLst>
        </p:spPr>
      </p:pic>
      <p:sp>
        <p:nvSpPr>
          <p:cNvPr id="283654" name="Text Box 6"/>
          <p:cNvSpPr txBox="1">
            <a:spLocks noChangeArrowheads="1"/>
          </p:cNvSpPr>
          <p:nvPr/>
        </p:nvSpPr>
        <p:spPr bwMode="auto">
          <a:xfrm>
            <a:off x="4787900" y="4005263"/>
            <a:ext cx="1317625"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83655" name="Text Box 7"/>
          <p:cNvSpPr txBox="1">
            <a:spLocks noChangeArrowheads="1"/>
          </p:cNvSpPr>
          <p:nvPr/>
        </p:nvSpPr>
        <p:spPr bwMode="auto">
          <a:xfrm>
            <a:off x="411163" y="630872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 facoltativo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51C561DC-C608-4CA3-8B06-AA0F31AFB719}" type="slidenum">
              <a:rPr lang="en-US"/>
              <a:pPr/>
              <a:t>17</a:t>
            </a:fld>
            <a:endParaRPr lang="en-US"/>
          </a:p>
        </p:txBody>
      </p:sp>
      <p:sp>
        <p:nvSpPr>
          <p:cNvPr id="284674" name="Rectangle 2"/>
          <p:cNvSpPr>
            <a:spLocks noGrp="1" noChangeArrowheads="1"/>
          </p:cNvSpPr>
          <p:nvPr>
            <p:ph type="title"/>
          </p:nvPr>
        </p:nvSpPr>
        <p:spPr/>
        <p:txBody>
          <a:bodyPr/>
          <a:lstStyle/>
          <a:p>
            <a:r>
              <a:rPr lang="it-IT"/>
              <a:t>Oscillazioni forzate, risonanza (*)</a:t>
            </a:r>
          </a:p>
        </p:txBody>
      </p:sp>
      <p:sp>
        <p:nvSpPr>
          <p:cNvPr id="284675" name="Rectangle 3"/>
          <p:cNvSpPr>
            <a:spLocks noGrp="1" noChangeArrowheads="1"/>
          </p:cNvSpPr>
          <p:nvPr>
            <p:ph type="body" idx="1"/>
          </p:nvPr>
        </p:nvSpPr>
        <p:spPr>
          <a:xfrm>
            <a:off x="323850" y="908050"/>
            <a:ext cx="8496300" cy="5184775"/>
          </a:xfrm>
        </p:spPr>
        <p:txBody>
          <a:bodyPr/>
          <a:lstStyle/>
          <a:p>
            <a:r>
              <a:rPr lang="it-IT" sz="2600"/>
              <a:t>sistema sottoposto ad una F esterna sinusoidale</a:t>
            </a:r>
          </a:p>
          <a:p>
            <a:pPr>
              <a:buFontTx/>
              <a:buNone/>
            </a:pPr>
            <a:r>
              <a:rPr lang="it-IT" sz="2600"/>
              <a:t>	ma + (</a:t>
            </a:r>
            <a:r>
              <a:rPr lang="el-GR" sz="2600">
                <a:cs typeface="Arial" pitchFamily="34" charset="0"/>
              </a:rPr>
              <a:t>γ</a:t>
            </a:r>
            <a:r>
              <a:rPr lang="it-IT" sz="2600">
                <a:cs typeface="Arial" pitchFamily="34" charset="0"/>
              </a:rPr>
              <a:t>v) + kx = F(t) = F</a:t>
            </a:r>
            <a:r>
              <a:rPr lang="it-IT" sz="2600" baseline="-25000">
                <a:cs typeface="Arial" pitchFamily="34" charset="0"/>
              </a:rPr>
              <a:t>e</a:t>
            </a:r>
            <a:r>
              <a:rPr lang="it-IT" sz="2600">
                <a:cs typeface="Arial" pitchFamily="34" charset="0"/>
              </a:rPr>
              <a:t>cos</a:t>
            </a:r>
            <a:r>
              <a:rPr lang="el-GR" sz="2600">
                <a:cs typeface="Arial" pitchFamily="34" charset="0"/>
              </a:rPr>
              <a:t>ω</a:t>
            </a:r>
            <a:r>
              <a:rPr lang="it-IT" sz="2600">
                <a:cs typeface="Arial" pitchFamily="34" charset="0"/>
              </a:rPr>
              <a:t>t</a:t>
            </a:r>
          </a:p>
          <a:p>
            <a:pPr>
              <a:buFontTx/>
              <a:buNone/>
            </a:pPr>
            <a:r>
              <a:rPr lang="it-IT" sz="2600">
                <a:cs typeface="Arial" pitchFamily="34" charset="0"/>
              </a:rPr>
              <a:t>	</a:t>
            </a:r>
            <a:r>
              <a:rPr lang="el-GR" sz="2600">
                <a:cs typeface="Arial" pitchFamily="34" charset="0"/>
              </a:rPr>
              <a:t>ω</a:t>
            </a:r>
            <a:r>
              <a:rPr lang="it-IT" sz="2600" baseline="-25000">
                <a:cs typeface="Arial" pitchFamily="34" charset="0"/>
              </a:rPr>
              <a:t>0</a:t>
            </a:r>
            <a:r>
              <a:rPr lang="it-IT" sz="2600">
                <a:cs typeface="Arial" pitchFamily="34" charset="0"/>
              </a:rPr>
              <a:t> =</a:t>
            </a:r>
            <a:r>
              <a:rPr lang="el-GR" sz="2600">
                <a:cs typeface="Arial" pitchFamily="34" charset="0"/>
              </a:rPr>
              <a:t>√</a:t>
            </a:r>
            <a:r>
              <a:rPr lang="it-IT" sz="2600">
                <a:cs typeface="Arial" pitchFamily="34" charset="0"/>
              </a:rPr>
              <a:t>(k/m)    </a:t>
            </a:r>
            <a:r>
              <a:rPr lang="el-GR" sz="2600">
                <a:cs typeface="Arial" pitchFamily="34" charset="0"/>
                <a:sym typeface="Symbol" pitchFamily="18" charset="2"/>
              </a:rPr>
              <a:t></a:t>
            </a:r>
            <a:r>
              <a:rPr lang="it-IT" sz="2600" baseline="-25000">
                <a:cs typeface="Arial" pitchFamily="34" charset="0"/>
                <a:sym typeface="Symbol" pitchFamily="18" charset="2"/>
              </a:rPr>
              <a:t>0</a:t>
            </a:r>
            <a:r>
              <a:rPr lang="it-IT" sz="2600">
                <a:cs typeface="Arial" pitchFamily="34" charset="0"/>
                <a:sym typeface="Symbol" pitchFamily="18" charset="2"/>
              </a:rPr>
              <a:t> = </a:t>
            </a:r>
            <a:r>
              <a:rPr lang="el-GR" sz="2600">
                <a:cs typeface="Arial" pitchFamily="34" charset="0"/>
                <a:sym typeface="Symbol" pitchFamily="18" charset="2"/>
              </a:rPr>
              <a:t>ω</a:t>
            </a:r>
            <a:r>
              <a:rPr lang="it-IT" sz="2600" baseline="-25000">
                <a:cs typeface="Arial" pitchFamily="34" charset="0"/>
                <a:sym typeface="Symbol" pitchFamily="18" charset="2"/>
              </a:rPr>
              <a:t>0</a:t>
            </a:r>
            <a:r>
              <a:rPr lang="it-IT" sz="2600">
                <a:cs typeface="Arial" pitchFamily="34" charset="0"/>
                <a:sym typeface="Symbol" pitchFamily="18" charset="2"/>
              </a:rPr>
              <a:t>/2</a:t>
            </a:r>
            <a:r>
              <a:rPr lang="el-GR" sz="2600">
                <a:cs typeface="Arial" pitchFamily="34" charset="0"/>
                <a:sym typeface="Symbol" pitchFamily="18" charset="2"/>
              </a:rPr>
              <a:t>π</a:t>
            </a:r>
            <a:r>
              <a:rPr lang="it-IT" sz="2600">
                <a:cs typeface="Arial" pitchFamily="34" charset="0"/>
                <a:sym typeface="Symbol" pitchFamily="18" charset="2"/>
              </a:rPr>
              <a:t>      </a:t>
            </a:r>
            <a:r>
              <a:rPr lang="it-IT" sz="2000">
                <a:solidFill>
                  <a:srgbClr val="FF0066"/>
                </a:solidFill>
                <a:cs typeface="Arial" pitchFamily="34" charset="0"/>
                <a:sym typeface="Symbol" pitchFamily="18" charset="2"/>
              </a:rPr>
              <a:t>frequenza propria del sistema</a:t>
            </a:r>
            <a:r>
              <a:rPr lang="it-IT" sz="2600">
                <a:cs typeface="Arial" pitchFamily="34" charset="0"/>
                <a:sym typeface="Symbol" pitchFamily="18" charset="2"/>
              </a:rPr>
              <a:t>    </a:t>
            </a:r>
          </a:p>
          <a:p>
            <a:r>
              <a:rPr lang="it-IT" sz="2600">
                <a:cs typeface="Arial" pitchFamily="34" charset="0"/>
                <a:sym typeface="Symbol" pitchFamily="18" charset="2"/>
              </a:rPr>
              <a:t>se </a:t>
            </a:r>
            <a:r>
              <a:rPr lang="el-GR" sz="2600">
                <a:cs typeface="Arial" pitchFamily="34" charset="0"/>
                <a:sym typeface="Symbol" pitchFamily="18" charset="2"/>
              </a:rPr>
              <a:t>γ</a:t>
            </a:r>
            <a:r>
              <a:rPr lang="it-IT" sz="2600">
                <a:cs typeface="Arial" pitchFamily="34" charset="0"/>
                <a:sym typeface="Symbol" pitchFamily="18" charset="2"/>
              </a:rPr>
              <a:t>=0 il trasferimento di energia diventa </a:t>
            </a:r>
            <a:r>
              <a:rPr lang="el-GR" sz="2600">
                <a:cs typeface="Arial" pitchFamily="34" charset="0"/>
                <a:sym typeface="Symbol" pitchFamily="18" charset="2"/>
              </a:rPr>
              <a:t></a:t>
            </a:r>
            <a:r>
              <a:rPr lang="it-IT" sz="2600">
                <a:cs typeface="Arial" pitchFamily="34" charset="0"/>
                <a:sym typeface="Symbol" pitchFamily="18" charset="2"/>
              </a:rPr>
              <a:t> per </a:t>
            </a:r>
            <a:r>
              <a:rPr lang="el-GR" sz="2600">
                <a:cs typeface="Arial" pitchFamily="34" charset="0"/>
                <a:sym typeface="Symbol" pitchFamily="18" charset="2"/>
              </a:rPr>
              <a:t>ω</a:t>
            </a:r>
            <a:r>
              <a:rPr lang="it-IT" sz="2600">
                <a:cs typeface="Arial" pitchFamily="34" charset="0"/>
                <a:sym typeface="Symbol" pitchFamily="18" charset="2"/>
              </a:rPr>
              <a:t>=</a:t>
            </a:r>
            <a:r>
              <a:rPr lang="el-GR" sz="2600">
                <a:cs typeface="Arial" pitchFamily="34" charset="0"/>
                <a:sym typeface="Symbol" pitchFamily="18" charset="2"/>
              </a:rPr>
              <a:t>ω</a:t>
            </a:r>
            <a:r>
              <a:rPr lang="it-IT" sz="2600" baseline="-25000">
                <a:cs typeface="Arial" pitchFamily="34" charset="0"/>
                <a:sym typeface="Symbol" pitchFamily="18" charset="2"/>
              </a:rPr>
              <a:t>0   </a:t>
            </a:r>
            <a:r>
              <a:rPr lang="it-IT" sz="2600">
                <a:cs typeface="Arial" pitchFamily="34" charset="0"/>
                <a:sym typeface="Symbol" pitchFamily="18" charset="2"/>
              </a:rPr>
              <a:t>(in pratica si avrà una ‘rottura’)</a:t>
            </a:r>
          </a:p>
          <a:p>
            <a:r>
              <a:rPr lang="it-IT" sz="2600">
                <a:cs typeface="Arial" pitchFamily="34" charset="0"/>
                <a:sym typeface="Symbol" pitchFamily="18" charset="2"/>
              </a:rPr>
              <a:t>se </a:t>
            </a:r>
            <a:r>
              <a:rPr lang="el-GR" sz="2600">
                <a:cs typeface="Arial" pitchFamily="34" charset="0"/>
                <a:sym typeface="Symbol" pitchFamily="18" charset="2"/>
              </a:rPr>
              <a:t>γ</a:t>
            </a:r>
            <a:r>
              <a:rPr lang="it-IT" sz="2600">
                <a:cs typeface="Arial" pitchFamily="34" charset="0"/>
                <a:sym typeface="Symbol" pitchFamily="18" charset="2"/>
              </a:rPr>
              <a:t>0 il trasferimento di energia (potenza) è max per </a:t>
            </a:r>
            <a:r>
              <a:rPr lang="el-GR" sz="2600">
                <a:cs typeface="Arial" pitchFamily="34" charset="0"/>
                <a:sym typeface="Symbol" pitchFamily="18" charset="2"/>
              </a:rPr>
              <a:t>ω</a:t>
            </a:r>
            <a:r>
              <a:rPr lang="it-IT" sz="2600">
                <a:cs typeface="Arial" pitchFamily="34" charset="0"/>
                <a:sym typeface="Symbol" pitchFamily="18" charset="2"/>
              </a:rPr>
              <a:t>=</a:t>
            </a:r>
            <a:r>
              <a:rPr lang="el-GR" sz="2600">
                <a:cs typeface="Arial" pitchFamily="34" charset="0"/>
                <a:sym typeface="Symbol" pitchFamily="18" charset="2"/>
              </a:rPr>
              <a:t>ω</a:t>
            </a:r>
            <a:r>
              <a:rPr lang="it-IT" sz="2600" baseline="-25000">
                <a:cs typeface="Arial" pitchFamily="34" charset="0"/>
                <a:sym typeface="Symbol" pitchFamily="18" charset="2"/>
              </a:rPr>
              <a:t>0</a:t>
            </a:r>
            <a:r>
              <a:rPr lang="it-IT" sz="2600">
                <a:cs typeface="Arial" pitchFamily="34" charset="0"/>
                <a:sym typeface="Symbol" pitchFamily="18" charset="2"/>
              </a:rPr>
              <a:t> : es. assorb.                                                       di radiazione e.m.                                                       da parte di atomi e                                                 molelole  </a:t>
            </a:r>
            <a:endParaRPr lang="el-GR" sz="2600">
              <a:cs typeface="Arial" pitchFamily="34" charset="0"/>
              <a:sym typeface="Symbol" pitchFamily="18" charset="2"/>
            </a:endParaRPr>
          </a:p>
        </p:txBody>
      </p:sp>
      <p:pic>
        <p:nvPicPr>
          <p:cNvPr id="284676" name="Picture 4" descr="img2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00" y="3789363"/>
            <a:ext cx="4967288" cy="2376487"/>
          </a:xfrm>
          <a:prstGeom prst="rect">
            <a:avLst/>
          </a:prstGeom>
          <a:noFill/>
          <a:extLst>
            <a:ext uri="{909E8E84-426E-40DD-AFC4-6F175D3DCCD1}">
              <a14:hiddenFill xmlns:a14="http://schemas.microsoft.com/office/drawing/2010/main">
                <a:solidFill>
                  <a:srgbClr val="FFFFFF"/>
                </a:solidFill>
              </a14:hiddenFill>
            </a:ext>
          </a:extLst>
        </p:spPr>
      </p:pic>
      <p:sp>
        <p:nvSpPr>
          <p:cNvPr id="284677" name="Text Box 5"/>
          <p:cNvSpPr txBox="1">
            <a:spLocks noChangeArrowheads="1"/>
          </p:cNvSpPr>
          <p:nvPr/>
        </p:nvSpPr>
        <p:spPr bwMode="auto">
          <a:xfrm>
            <a:off x="411163" y="630872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t>(*) facoltativo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E5855EC8-0B20-4556-8C27-DE6C0944126E}" type="slidenum">
              <a:rPr lang="en-US"/>
              <a:pPr/>
              <a:t>18</a:t>
            </a:fld>
            <a:endParaRPr lang="en-US"/>
          </a:p>
        </p:txBody>
      </p:sp>
      <p:sp>
        <p:nvSpPr>
          <p:cNvPr id="386058" name="Rectangle 10"/>
          <p:cNvSpPr>
            <a:spLocks noGrp="1" noChangeArrowheads="1"/>
          </p:cNvSpPr>
          <p:nvPr>
            <p:ph type="title"/>
          </p:nvPr>
        </p:nvSpPr>
        <p:spPr>
          <a:noFill/>
          <a:ln/>
        </p:spPr>
        <p:txBody>
          <a:bodyPr/>
          <a:lstStyle/>
          <a:p>
            <a:r>
              <a:rPr lang="it-IT"/>
              <a:t>Oscillazioni, applicazione (*)</a:t>
            </a:r>
          </a:p>
        </p:txBody>
      </p:sp>
      <p:sp>
        <p:nvSpPr>
          <p:cNvPr id="386059" name="Rectangle 11"/>
          <p:cNvSpPr>
            <a:spLocks noGrp="1" noChangeArrowheads="1"/>
          </p:cNvSpPr>
          <p:nvPr>
            <p:ph type="body" idx="1"/>
          </p:nvPr>
        </p:nvSpPr>
        <p:spPr>
          <a:xfrm>
            <a:off x="179388" y="1052513"/>
            <a:ext cx="8713787" cy="5184775"/>
          </a:xfrm>
          <a:noFill/>
          <a:ln/>
        </p:spPr>
        <p:txBody>
          <a:bodyPr/>
          <a:lstStyle/>
          <a:p>
            <a:r>
              <a:rPr lang="it-IT" sz="2400"/>
              <a:t>molecola H</a:t>
            </a:r>
            <a:r>
              <a:rPr lang="it-IT" sz="2400" baseline="-25000"/>
              <a:t>2</a:t>
            </a:r>
            <a:r>
              <a:rPr lang="it-IT" sz="2400"/>
              <a:t>    </a:t>
            </a:r>
            <a:r>
              <a:rPr lang="el-GR" sz="2400">
                <a:cs typeface="Arial" pitchFamily="34" charset="0"/>
              </a:rPr>
              <a:t>ω</a:t>
            </a:r>
            <a:r>
              <a:rPr lang="it-IT" sz="2400">
                <a:cs typeface="Arial" pitchFamily="34" charset="0"/>
              </a:rPr>
              <a:t> = √(k/m) = </a:t>
            </a:r>
            <a:r>
              <a:rPr lang="it-IT" sz="2000">
                <a:cs typeface="Arial" pitchFamily="34" charset="0"/>
              </a:rPr>
              <a:t>√</a:t>
            </a:r>
            <a:r>
              <a:rPr lang="it-IT" sz="2000"/>
              <a:t>1.1</a:t>
            </a:r>
            <a:r>
              <a:rPr lang="en-US" sz="2000">
                <a:cs typeface="Arial" pitchFamily="34" charset="0"/>
              </a:rPr>
              <a:t>·</a:t>
            </a:r>
            <a:r>
              <a:rPr lang="it-IT" sz="2000"/>
              <a:t>10</a:t>
            </a:r>
            <a:r>
              <a:rPr lang="it-IT" sz="2000" baseline="30000"/>
              <a:t>-3</a:t>
            </a:r>
            <a:r>
              <a:rPr lang="it-IT" sz="2000"/>
              <a:t>/1.67</a:t>
            </a:r>
            <a:r>
              <a:rPr lang="en-US" sz="2000">
                <a:cs typeface="Arial" pitchFamily="34" charset="0"/>
              </a:rPr>
              <a:t>·10</a:t>
            </a:r>
            <a:r>
              <a:rPr lang="en-US" sz="2000" baseline="30000">
                <a:cs typeface="Arial" pitchFamily="34" charset="0"/>
              </a:rPr>
              <a:t>-27</a:t>
            </a:r>
            <a:r>
              <a:rPr lang="en-US" sz="2400">
                <a:cs typeface="Arial" pitchFamily="34" charset="0"/>
              </a:rPr>
              <a:t> ~ 0.8 10</a:t>
            </a:r>
            <a:r>
              <a:rPr lang="en-US" sz="2400" baseline="30000">
                <a:cs typeface="Arial" pitchFamily="34" charset="0"/>
              </a:rPr>
              <a:t>15 </a:t>
            </a:r>
            <a:r>
              <a:rPr lang="en-US" sz="2400">
                <a:cs typeface="Arial" pitchFamily="34" charset="0"/>
              </a:rPr>
              <a:t>rad/s </a:t>
            </a:r>
          </a:p>
          <a:p>
            <a:pPr>
              <a:buFontTx/>
              <a:buNone/>
            </a:pPr>
            <a:r>
              <a:rPr lang="it-IT" sz="2400"/>
              <a:t>	</a:t>
            </a:r>
            <a:r>
              <a:rPr lang="it-IT" sz="2400">
                <a:sym typeface="Symbol" pitchFamily="18" charset="2"/>
              </a:rPr>
              <a:t> = 1.3 10</a:t>
            </a:r>
            <a:r>
              <a:rPr lang="it-IT" sz="2400" baseline="30000">
                <a:sym typeface="Symbol" pitchFamily="18" charset="2"/>
              </a:rPr>
              <a:t>14</a:t>
            </a:r>
            <a:r>
              <a:rPr lang="it-IT" sz="2400">
                <a:sym typeface="Symbol" pitchFamily="18" charset="2"/>
              </a:rPr>
              <a:t> Hz</a:t>
            </a:r>
            <a:r>
              <a:rPr lang="it-IT" sz="2400"/>
              <a:t> </a:t>
            </a:r>
          </a:p>
          <a:p>
            <a:pPr>
              <a:buFontTx/>
              <a:buNone/>
            </a:pPr>
            <a:r>
              <a:rPr lang="it-IT" sz="2400"/>
              <a:t>	</a:t>
            </a:r>
            <a:r>
              <a:rPr lang="el-GR" sz="2400">
                <a:cs typeface="Arial" pitchFamily="34" charset="0"/>
              </a:rPr>
              <a:t>λ</a:t>
            </a:r>
            <a:r>
              <a:rPr lang="it-IT" sz="2400">
                <a:cs typeface="Arial" pitchFamily="34" charset="0"/>
              </a:rPr>
              <a:t> = c/</a:t>
            </a:r>
            <a:r>
              <a:rPr lang="el-GR" sz="2400">
                <a:cs typeface="Arial" pitchFamily="34" charset="0"/>
                <a:sym typeface="Symbol" pitchFamily="18" charset="2"/>
              </a:rPr>
              <a:t></a:t>
            </a:r>
            <a:r>
              <a:rPr lang="it-IT" sz="2400">
                <a:cs typeface="Arial" pitchFamily="34" charset="0"/>
                <a:sym typeface="Symbol" pitchFamily="18" charset="2"/>
              </a:rPr>
              <a:t> = 2.5 </a:t>
            </a:r>
            <a:r>
              <a:rPr lang="el-GR" sz="2400">
                <a:cs typeface="Arial" pitchFamily="34" charset="0"/>
                <a:sym typeface="Symbol" pitchFamily="18" charset="2"/>
              </a:rPr>
              <a:t>μ</a:t>
            </a:r>
            <a:r>
              <a:rPr lang="it-IT" sz="2400">
                <a:cs typeface="Arial" pitchFamily="34" charset="0"/>
                <a:sym typeface="Symbol" pitchFamily="18" charset="2"/>
              </a:rPr>
              <a:t>m                                                                    </a:t>
            </a:r>
          </a:p>
          <a:p>
            <a:pPr>
              <a:buFontTx/>
              <a:buNone/>
            </a:pPr>
            <a:r>
              <a:rPr lang="it-IT" sz="2400">
                <a:cs typeface="Arial" pitchFamily="34" charset="0"/>
                <a:sym typeface="Symbol" pitchFamily="18" charset="2"/>
              </a:rPr>
              <a:t>	</a:t>
            </a:r>
          </a:p>
          <a:p>
            <a:pPr>
              <a:buFontTx/>
              <a:buNone/>
            </a:pPr>
            <a:r>
              <a:rPr lang="it-IT" sz="2400">
                <a:cs typeface="Arial" pitchFamily="34" charset="0"/>
                <a:sym typeface="Symbol" pitchFamily="18" charset="2"/>
              </a:rPr>
              <a:t>	→ se si eccita H</a:t>
            </a:r>
            <a:r>
              <a:rPr lang="it-IT" sz="2400" baseline="-25000">
                <a:cs typeface="Arial" pitchFamily="34" charset="0"/>
                <a:sym typeface="Symbol" pitchFamily="18" charset="2"/>
              </a:rPr>
              <a:t>2</a:t>
            </a:r>
            <a:r>
              <a:rPr lang="it-IT" sz="2400">
                <a:cs typeface="Arial" pitchFamily="34" charset="0"/>
                <a:sym typeface="Symbol" pitchFamily="18" charset="2"/>
              </a:rPr>
              <a:t>                                                                con luce IR, si                                                               metterà ad oscill.,                                                         assorbirà energia                                                                    e posso ‘vederlo’  </a:t>
            </a:r>
          </a:p>
        </p:txBody>
      </p:sp>
      <p:pic>
        <p:nvPicPr>
          <p:cNvPr id="386060" name="Picture 12" descr="img2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138" y="1844675"/>
            <a:ext cx="5803900" cy="4446588"/>
          </a:xfrm>
          <a:prstGeom prst="rect">
            <a:avLst/>
          </a:prstGeom>
          <a:noFill/>
          <a:extLst>
            <a:ext uri="{909E8E84-426E-40DD-AFC4-6F175D3DCCD1}">
              <a14:hiddenFill xmlns:a14="http://schemas.microsoft.com/office/drawing/2010/main">
                <a:solidFill>
                  <a:srgbClr val="FFFFFF"/>
                </a:solidFill>
              </a14:hiddenFill>
            </a:ext>
          </a:extLst>
        </p:spPr>
      </p:pic>
      <p:sp>
        <p:nvSpPr>
          <p:cNvPr id="386061" name="Text Box 13"/>
          <p:cNvSpPr txBox="1">
            <a:spLocks noChangeArrowheads="1"/>
          </p:cNvSpPr>
          <p:nvPr/>
        </p:nvSpPr>
        <p:spPr bwMode="auto">
          <a:xfrm>
            <a:off x="3132138" y="5445125"/>
            <a:ext cx="668337" cy="82232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400"/>
          </a:p>
          <a:p>
            <a:endParaRPr lang="it-IT" sz="2400"/>
          </a:p>
        </p:txBody>
      </p:sp>
      <p:sp>
        <p:nvSpPr>
          <p:cNvPr id="386062" name="Text Box 14"/>
          <p:cNvSpPr txBox="1">
            <a:spLocks noChangeArrowheads="1"/>
          </p:cNvSpPr>
          <p:nvPr/>
        </p:nvSpPr>
        <p:spPr bwMode="auto">
          <a:xfrm>
            <a:off x="3276600" y="3716338"/>
            <a:ext cx="215900"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86063" name="Text Box 15"/>
          <p:cNvSpPr txBox="1">
            <a:spLocks noChangeArrowheads="1"/>
          </p:cNvSpPr>
          <p:nvPr/>
        </p:nvSpPr>
        <p:spPr bwMode="auto">
          <a:xfrm>
            <a:off x="755650"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06A1047A-EC54-49DD-BA7A-69499E6271E5}" type="slidenum">
              <a:rPr lang="en-US"/>
              <a:pPr/>
              <a:t>19</a:t>
            </a:fld>
            <a:endParaRPr lang="en-US"/>
          </a:p>
        </p:txBody>
      </p:sp>
      <p:sp>
        <p:nvSpPr>
          <p:cNvPr id="110594" name="Rectangle 2"/>
          <p:cNvSpPr>
            <a:spLocks noGrp="1" noChangeArrowheads="1"/>
          </p:cNvSpPr>
          <p:nvPr>
            <p:ph type="title"/>
          </p:nvPr>
        </p:nvSpPr>
        <p:spPr>
          <a:xfrm>
            <a:off x="1692275" y="5300663"/>
            <a:ext cx="5832475" cy="720725"/>
          </a:xfrm>
        </p:spPr>
        <p:txBody>
          <a:bodyPr/>
          <a:lstStyle/>
          <a:p>
            <a:r>
              <a:rPr lang="it-IT" sz="3400">
                <a:solidFill>
                  <a:schemeClr val="accent2"/>
                </a:solidFill>
              </a:rPr>
              <a:t>Ottica geometrica</a:t>
            </a:r>
          </a:p>
        </p:txBody>
      </p:sp>
      <p:pic>
        <p:nvPicPr>
          <p:cNvPr id="1106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628775"/>
            <a:ext cx="2674937"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60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930400"/>
            <a:ext cx="4895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fln mag 14</a:t>
            </a:r>
            <a:endParaRPr lang="en-US"/>
          </a:p>
        </p:txBody>
      </p:sp>
      <p:sp>
        <p:nvSpPr>
          <p:cNvPr id="5" name="Slide Number Placeholder 5"/>
          <p:cNvSpPr>
            <a:spLocks noGrp="1"/>
          </p:cNvSpPr>
          <p:nvPr>
            <p:ph type="sldNum" sz="quarter" idx="12"/>
          </p:nvPr>
        </p:nvSpPr>
        <p:spPr/>
        <p:txBody>
          <a:bodyPr/>
          <a:lstStyle/>
          <a:p>
            <a:fld id="{E6EAA7AA-ACBC-451B-A0B0-2B3D0F38C285}" type="slidenum">
              <a:rPr lang="en-US"/>
              <a:pPr/>
              <a:t>2</a:t>
            </a:fld>
            <a:endParaRPr lang="en-US"/>
          </a:p>
        </p:txBody>
      </p:sp>
      <p:sp>
        <p:nvSpPr>
          <p:cNvPr id="273411" name="Rectangle 3"/>
          <p:cNvSpPr>
            <a:spLocks noGrp="1" noChangeArrowheads="1"/>
          </p:cNvSpPr>
          <p:nvPr>
            <p:ph type="body" idx="1"/>
          </p:nvPr>
        </p:nvSpPr>
        <p:spPr>
          <a:xfrm>
            <a:off x="323850" y="1052513"/>
            <a:ext cx="8496300" cy="5329237"/>
          </a:xfrm>
        </p:spPr>
        <p:txBody>
          <a:bodyPr/>
          <a:lstStyle/>
          <a:p>
            <a:r>
              <a:rPr lang="it-IT" sz="2600"/>
              <a:t>Oscillazioni</a:t>
            </a:r>
          </a:p>
          <a:p>
            <a:pPr lvl="1"/>
            <a:r>
              <a:rPr lang="it-IT" sz="2200"/>
              <a:t>circuito LC, sistema massa-molla, pendolo semplice</a:t>
            </a:r>
          </a:p>
          <a:p>
            <a:pPr lvl="1"/>
            <a:r>
              <a:rPr lang="it-IT" sz="2200"/>
              <a:t>oscillazioni smorzate; oscillazioni forzate, risonanza</a:t>
            </a:r>
          </a:p>
          <a:p>
            <a:r>
              <a:rPr lang="it-IT" sz="2600"/>
              <a:t>Ottica geometrica</a:t>
            </a:r>
          </a:p>
          <a:p>
            <a:pPr lvl="1"/>
            <a:r>
              <a:rPr lang="it-IT" sz="2200"/>
              <a:t>riflessione, specchi</a:t>
            </a:r>
          </a:p>
          <a:p>
            <a:pPr lvl="1"/>
            <a:r>
              <a:rPr lang="it-IT" sz="2200"/>
              <a:t>rifrazione, fibre ottiche, diottri, lenti sottili, strumenti ottici</a:t>
            </a:r>
          </a:p>
          <a:p>
            <a:r>
              <a:rPr lang="it-IT" sz="2600"/>
              <a:t>Onde e ottica fisica</a:t>
            </a:r>
          </a:p>
          <a:p>
            <a:pPr lvl="1"/>
            <a:r>
              <a:rPr lang="it-IT" sz="2200"/>
              <a:t>generalità, frequenza, lunghezza d’onda, velocità, intensità e ampiezza, principio di sovrapposizione, onde stazionarie</a:t>
            </a:r>
          </a:p>
          <a:p>
            <a:pPr lvl="1"/>
            <a:r>
              <a:rPr lang="it-IT" sz="2200"/>
              <a:t>onde acustiche, livello d’intensità</a:t>
            </a:r>
          </a:p>
          <a:p>
            <a:pPr lvl="1"/>
            <a:r>
              <a:rPr lang="it-IT" sz="2200"/>
              <a:t>principio di Huygens, diffrazione</a:t>
            </a:r>
          </a:p>
          <a:p>
            <a:pPr lvl="1"/>
            <a:r>
              <a:rPr lang="it-IT" sz="2200"/>
              <a:t>interferenza della luce, reticolo di diffrazione, polarizzazione</a:t>
            </a:r>
          </a:p>
          <a:p>
            <a:pPr lvl="1"/>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9DAEACF3-42AA-44F1-8A3D-847F453244C8}" type="slidenum">
              <a:rPr lang="en-US"/>
              <a:pPr/>
              <a:t>20</a:t>
            </a:fld>
            <a:endParaRPr lang="en-US"/>
          </a:p>
        </p:txBody>
      </p:sp>
      <p:sp>
        <p:nvSpPr>
          <p:cNvPr id="285698" name="Rectangle 2"/>
          <p:cNvSpPr>
            <a:spLocks noGrp="1" noChangeArrowheads="1"/>
          </p:cNvSpPr>
          <p:nvPr>
            <p:ph type="title"/>
          </p:nvPr>
        </p:nvSpPr>
        <p:spPr/>
        <p:txBody>
          <a:bodyPr/>
          <a:lstStyle/>
          <a:p>
            <a:r>
              <a:rPr lang="it-IT"/>
              <a:t>La luce</a:t>
            </a:r>
          </a:p>
        </p:txBody>
      </p:sp>
      <p:pic>
        <p:nvPicPr>
          <p:cNvPr id="285700" name="Picture 4" descr="img2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908050"/>
            <a:ext cx="5761038" cy="5326063"/>
          </a:xfrm>
          <a:prstGeom prst="rect">
            <a:avLst/>
          </a:prstGeom>
          <a:noFill/>
          <a:extLst>
            <a:ext uri="{909E8E84-426E-40DD-AFC4-6F175D3DCCD1}">
              <a14:hiddenFill xmlns:a14="http://schemas.microsoft.com/office/drawing/2010/main">
                <a:solidFill>
                  <a:srgbClr val="FFFFFF"/>
                </a:solidFill>
              </a14:hiddenFill>
            </a:ext>
          </a:extLst>
        </p:spPr>
      </p:pic>
      <p:sp>
        <p:nvSpPr>
          <p:cNvPr id="285701" name="Text Box 5"/>
          <p:cNvSpPr txBox="1">
            <a:spLocks noChangeArrowheads="1"/>
          </p:cNvSpPr>
          <p:nvPr/>
        </p:nvSpPr>
        <p:spPr bwMode="auto">
          <a:xfrm>
            <a:off x="6659563" y="2205038"/>
            <a:ext cx="1712912" cy="409575"/>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energia/(m</a:t>
            </a:r>
            <a:r>
              <a:rPr lang="it-IT" sz="2000" baseline="30000">
                <a:solidFill>
                  <a:srgbClr val="CC0000"/>
                </a:solidFill>
              </a:rPr>
              <a:t>2</a:t>
            </a:r>
            <a:r>
              <a:rPr lang="it-IT" sz="2000">
                <a:solidFill>
                  <a:srgbClr val="CC0000"/>
                </a:solidFill>
              </a:rPr>
              <a:t>s)</a:t>
            </a:r>
          </a:p>
        </p:txBody>
      </p:sp>
      <p:sp>
        <p:nvSpPr>
          <p:cNvPr id="285702" name="Text Box 6"/>
          <p:cNvSpPr txBox="1">
            <a:spLocks noChangeArrowheads="1"/>
          </p:cNvSpPr>
          <p:nvPr/>
        </p:nvSpPr>
        <p:spPr bwMode="auto">
          <a:xfrm>
            <a:off x="7092950" y="5516563"/>
            <a:ext cx="142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a:solidFill>
                  <a:srgbClr val="CC3399"/>
                </a:solidFill>
              </a:rPr>
              <a:t>*</a:t>
            </a:r>
            <a:r>
              <a:rPr lang="it-IT" sz="2000">
                <a:solidFill>
                  <a:srgbClr val="CC3399"/>
                </a:solidFill>
              </a:rPr>
              <a:t> nel vuoto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4C1A6627-66D1-4DB8-A125-5A6E510AEE7C}" type="slidenum">
              <a:rPr lang="en-US"/>
              <a:pPr/>
              <a:t>21</a:t>
            </a:fld>
            <a:endParaRPr lang="en-US"/>
          </a:p>
        </p:txBody>
      </p:sp>
      <p:sp>
        <p:nvSpPr>
          <p:cNvPr id="286722" name="Rectangle 2"/>
          <p:cNvSpPr>
            <a:spLocks noGrp="1" noChangeArrowheads="1"/>
          </p:cNvSpPr>
          <p:nvPr>
            <p:ph type="title"/>
          </p:nvPr>
        </p:nvSpPr>
        <p:spPr/>
        <p:txBody>
          <a:bodyPr/>
          <a:lstStyle/>
          <a:p>
            <a:r>
              <a:rPr lang="it-IT"/>
              <a:t>Luce visibile</a:t>
            </a:r>
          </a:p>
        </p:txBody>
      </p:sp>
      <p:pic>
        <p:nvPicPr>
          <p:cNvPr id="286724" name="Picture 4" descr="img2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981075"/>
            <a:ext cx="5113337" cy="3997325"/>
          </a:xfrm>
          <a:prstGeom prst="rect">
            <a:avLst/>
          </a:prstGeom>
          <a:noFill/>
          <a:extLst>
            <a:ext uri="{909E8E84-426E-40DD-AFC4-6F175D3DCCD1}">
              <a14:hiddenFill xmlns:a14="http://schemas.microsoft.com/office/drawing/2010/main">
                <a:solidFill>
                  <a:srgbClr val="FFFFFF"/>
                </a:solidFill>
              </a14:hiddenFill>
            </a:ext>
          </a:extLst>
        </p:spPr>
      </p:pic>
      <p:pic>
        <p:nvPicPr>
          <p:cNvPr id="286725" name="Picture 5" descr="img2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3716338"/>
            <a:ext cx="4068762" cy="2532062"/>
          </a:xfrm>
          <a:prstGeom prst="rect">
            <a:avLst/>
          </a:prstGeom>
          <a:noFill/>
          <a:extLst>
            <a:ext uri="{909E8E84-426E-40DD-AFC4-6F175D3DCCD1}">
              <a14:hiddenFill xmlns:a14="http://schemas.microsoft.com/office/drawing/2010/main">
                <a:solidFill>
                  <a:srgbClr val="FFFFFF"/>
                </a:solidFill>
              </a14:hiddenFill>
            </a:ext>
          </a:extLst>
        </p:spPr>
      </p:pic>
      <p:sp>
        <p:nvSpPr>
          <p:cNvPr id="286726" name="Text Box 6"/>
          <p:cNvSpPr txBox="1">
            <a:spLocks noChangeArrowheads="1"/>
          </p:cNvSpPr>
          <p:nvPr/>
        </p:nvSpPr>
        <p:spPr bwMode="auto">
          <a:xfrm>
            <a:off x="6003925" y="1651000"/>
            <a:ext cx="2522538" cy="1444625"/>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dirty="0"/>
              <a:t>legge di </a:t>
            </a:r>
            <a:r>
              <a:rPr lang="it-IT" sz="2200" dirty="0" err="1"/>
              <a:t>Wien</a:t>
            </a:r>
            <a:endParaRPr lang="it-IT" sz="2200" dirty="0"/>
          </a:p>
          <a:p>
            <a:r>
              <a:rPr lang="el-GR" sz="2200" dirty="0">
                <a:cs typeface="Arial" pitchFamily="34" charset="0"/>
              </a:rPr>
              <a:t>λ</a:t>
            </a:r>
            <a:r>
              <a:rPr lang="it-IT" sz="2200" dirty="0">
                <a:cs typeface="Arial" pitchFamily="34" charset="0"/>
              </a:rPr>
              <a:t> = 2.898 mm/T(K)</a:t>
            </a:r>
          </a:p>
          <a:p>
            <a:endParaRPr lang="it-IT" sz="2200" dirty="0">
              <a:cs typeface="Arial" pitchFamily="34" charset="0"/>
            </a:endParaRPr>
          </a:p>
          <a:p>
            <a:r>
              <a:rPr lang="it-IT" sz="2200" dirty="0" err="1">
                <a:cs typeface="Arial" pitchFamily="34" charset="0"/>
              </a:rPr>
              <a:t>T</a:t>
            </a:r>
            <a:r>
              <a:rPr lang="it-IT" sz="2200" baseline="-25000" dirty="0" err="1">
                <a:cs typeface="Arial" pitchFamily="34" charset="0"/>
              </a:rPr>
              <a:t>sup</a:t>
            </a:r>
            <a:r>
              <a:rPr lang="it-IT" sz="2200" baseline="-25000" dirty="0">
                <a:cs typeface="Arial" pitchFamily="34" charset="0"/>
              </a:rPr>
              <a:t>. sole</a:t>
            </a:r>
            <a:r>
              <a:rPr lang="it-IT" sz="2200" dirty="0">
                <a:cs typeface="Arial" pitchFamily="34" charset="0"/>
              </a:rPr>
              <a:t> ≈ </a:t>
            </a:r>
            <a:r>
              <a:rPr lang="it-IT" sz="2200" dirty="0" smtClean="0">
                <a:cs typeface="Arial" pitchFamily="34" charset="0"/>
              </a:rPr>
              <a:t>5800 </a:t>
            </a:r>
            <a:r>
              <a:rPr lang="it-IT" sz="2200" dirty="0">
                <a:cs typeface="Arial" pitchFamily="34" charset="0"/>
              </a:rPr>
              <a:t>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Visione</a:t>
            </a:r>
            <a:r>
              <a:rPr lang="en-US" dirty="0" smtClean="0"/>
              <a:t> UV (</a:t>
            </a:r>
            <a:r>
              <a:rPr lang="en-US" dirty="0" err="1" smtClean="0"/>
              <a:t>renne</a:t>
            </a:r>
            <a:r>
              <a:rPr lang="en-US" dirty="0" smtClean="0"/>
              <a:t>)</a:t>
            </a:r>
            <a:endParaRPr lang="en-GB" dirty="0"/>
          </a:p>
        </p:txBody>
      </p:sp>
      <p:sp>
        <p:nvSpPr>
          <p:cNvPr id="3" name="Content Placeholder 2"/>
          <p:cNvSpPr>
            <a:spLocks noGrp="1"/>
          </p:cNvSpPr>
          <p:nvPr>
            <p:ph idx="1"/>
          </p:nvPr>
        </p:nvSpPr>
        <p:spPr>
          <a:xfrm>
            <a:off x="251520" y="1052513"/>
            <a:ext cx="8712968" cy="5184775"/>
          </a:xfrm>
        </p:spPr>
        <p:txBody>
          <a:bodyPr/>
          <a:lstStyle/>
          <a:p>
            <a:r>
              <a:rPr lang="en-GB" dirty="0"/>
              <a:t>Reindeer are thought to be the only mammals that can see ultraviolet light. A study conducted by researchers from the University College London in 2011 revealed that reindeer can see light with wavelengths as low as 320 nm, considerably below the human threshold of 400 nm. It is thought that this ability helps them to </a:t>
            </a:r>
            <a:r>
              <a:rPr lang="en-GB" dirty="0" smtClean="0"/>
              <a:t>                                  survive in </a:t>
            </a:r>
            <a:r>
              <a:rPr lang="en-GB" dirty="0"/>
              <a:t>the Arctic, </a:t>
            </a:r>
            <a:r>
              <a:rPr lang="en-GB" dirty="0" smtClean="0"/>
              <a:t>because                                                                   many objects that </a:t>
            </a:r>
            <a:r>
              <a:rPr lang="en-GB" dirty="0"/>
              <a:t>blend into </a:t>
            </a:r>
            <a:r>
              <a:rPr lang="en-GB" dirty="0" smtClean="0"/>
              <a:t>                                             the landscape in </a:t>
            </a:r>
            <a:r>
              <a:rPr lang="en-GB" dirty="0"/>
              <a:t>normally </a:t>
            </a:r>
            <a:r>
              <a:rPr lang="en-GB" dirty="0" smtClean="0"/>
              <a:t>                                               visible light</a:t>
            </a:r>
            <a:r>
              <a:rPr lang="en-GB" dirty="0"/>
              <a:t>, such as urine </a:t>
            </a:r>
            <a:r>
              <a:rPr lang="en-GB" dirty="0" smtClean="0"/>
              <a:t>                                                                and </a:t>
            </a:r>
            <a:r>
              <a:rPr lang="en-GB" dirty="0"/>
              <a:t>fur, </a:t>
            </a:r>
            <a:r>
              <a:rPr lang="en-GB" dirty="0" smtClean="0"/>
              <a:t>produce </a:t>
            </a:r>
            <a:r>
              <a:rPr lang="en-GB" dirty="0"/>
              <a:t>sharp contrasts in ultraviolet.[22]</a:t>
            </a:r>
          </a:p>
        </p:txBody>
      </p:sp>
      <p:sp>
        <p:nvSpPr>
          <p:cNvPr id="4" name="Footer Placeholder 3"/>
          <p:cNvSpPr>
            <a:spLocks noGrp="1"/>
          </p:cNvSpPr>
          <p:nvPr>
            <p:ph type="ftr" sz="quarter" idx="11"/>
          </p:nvPr>
        </p:nvSpPr>
        <p:spPr/>
        <p:txBody>
          <a:bodyPr/>
          <a:lstStyle/>
          <a:p>
            <a:r>
              <a:rPr lang="en-US" smtClean="0"/>
              <a:t>fln mag 14</a:t>
            </a:r>
            <a:endParaRPr lang="en-US" dirty="0"/>
          </a:p>
        </p:txBody>
      </p:sp>
      <p:sp>
        <p:nvSpPr>
          <p:cNvPr id="5" name="Slide Number Placeholder 4"/>
          <p:cNvSpPr>
            <a:spLocks noGrp="1"/>
          </p:cNvSpPr>
          <p:nvPr>
            <p:ph type="sldNum" sz="quarter" idx="12"/>
          </p:nvPr>
        </p:nvSpPr>
        <p:spPr/>
        <p:txBody>
          <a:bodyPr/>
          <a:lstStyle/>
          <a:p>
            <a:fld id="{8298E7CC-C160-439B-9BB7-2CB581520FFE}" type="slidenum">
              <a:rPr lang="en-US" smtClean="0"/>
              <a:pPr/>
              <a:t>22</a:t>
            </a:fld>
            <a:endParaRPr lang="en-US" dirty="0"/>
          </a:p>
        </p:txBody>
      </p:sp>
      <p:pic>
        <p:nvPicPr>
          <p:cNvPr id="378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789024"/>
            <a:ext cx="2615184" cy="196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52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ADF7ACDB-6790-4942-83AB-5D56A9CAA51C}" type="slidenum">
              <a:rPr lang="en-US"/>
              <a:pPr/>
              <a:t>23</a:t>
            </a:fld>
            <a:endParaRPr lang="en-US"/>
          </a:p>
        </p:txBody>
      </p:sp>
      <p:sp>
        <p:nvSpPr>
          <p:cNvPr id="287746" name="Rectangle 2"/>
          <p:cNvSpPr>
            <a:spLocks noGrp="1" noChangeArrowheads="1"/>
          </p:cNvSpPr>
          <p:nvPr>
            <p:ph type="title"/>
          </p:nvPr>
        </p:nvSpPr>
        <p:spPr/>
        <p:txBody>
          <a:bodyPr/>
          <a:lstStyle/>
          <a:p>
            <a:r>
              <a:rPr lang="it-IT"/>
              <a:t>Spettro delle onde e.m. (*)</a:t>
            </a:r>
          </a:p>
        </p:txBody>
      </p:sp>
      <p:sp>
        <p:nvSpPr>
          <p:cNvPr id="287747" name="Rectangle 3"/>
          <p:cNvSpPr>
            <a:spLocks noGrp="1" noChangeArrowheads="1"/>
          </p:cNvSpPr>
          <p:nvPr>
            <p:ph type="body" idx="1"/>
          </p:nvPr>
        </p:nvSpPr>
        <p:spPr/>
        <p:txBody>
          <a:bodyPr/>
          <a:lstStyle/>
          <a:p>
            <a:endParaRPr lang="it-IT"/>
          </a:p>
        </p:txBody>
      </p:sp>
      <p:pic>
        <p:nvPicPr>
          <p:cNvPr id="287748" name="Picture 4" descr="img2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908050"/>
            <a:ext cx="8496300" cy="5457825"/>
          </a:xfrm>
          <a:prstGeom prst="rect">
            <a:avLst/>
          </a:prstGeom>
          <a:noFill/>
          <a:extLst>
            <a:ext uri="{909E8E84-426E-40DD-AFC4-6F175D3DCCD1}">
              <a14:hiddenFill xmlns:a14="http://schemas.microsoft.com/office/drawing/2010/main">
                <a:solidFill>
                  <a:srgbClr val="FFFFFF"/>
                </a:solidFill>
              </a14:hiddenFill>
            </a:ext>
          </a:extLst>
        </p:spPr>
      </p:pic>
      <p:sp>
        <p:nvSpPr>
          <p:cNvPr id="287749" name="Text Box 5"/>
          <p:cNvSpPr txBox="1">
            <a:spLocks noChangeArrowheads="1"/>
          </p:cNvSpPr>
          <p:nvPr/>
        </p:nvSpPr>
        <p:spPr bwMode="auto">
          <a:xfrm>
            <a:off x="5611813" y="6303963"/>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6B8F1613-D7D0-4779-8361-7EF601832232}" type="slidenum">
              <a:rPr lang="en-US"/>
              <a:pPr/>
              <a:t>24</a:t>
            </a:fld>
            <a:endParaRPr lang="en-US"/>
          </a:p>
        </p:txBody>
      </p:sp>
      <p:sp>
        <p:nvSpPr>
          <p:cNvPr id="288770" name="Rectangle 2"/>
          <p:cNvSpPr>
            <a:spLocks noGrp="1" noChangeArrowheads="1"/>
          </p:cNvSpPr>
          <p:nvPr>
            <p:ph type="title"/>
          </p:nvPr>
        </p:nvSpPr>
        <p:spPr/>
        <p:txBody>
          <a:bodyPr/>
          <a:lstStyle/>
          <a:p>
            <a:r>
              <a:rPr lang="it-IT"/>
              <a:t>Propagazione della luce</a:t>
            </a:r>
          </a:p>
        </p:txBody>
      </p:sp>
      <p:sp>
        <p:nvSpPr>
          <p:cNvPr id="288771" name="Rectangle 3"/>
          <p:cNvSpPr>
            <a:spLocks noGrp="1" noChangeArrowheads="1"/>
          </p:cNvSpPr>
          <p:nvPr>
            <p:ph type="body" idx="1"/>
          </p:nvPr>
        </p:nvSpPr>
        <p:spPr>
          <a:xfrm>
            <a:off x="250825" y="908050"/>
            <a:ext cx="8713788" cy="5400675"/>
          </a:xfrm>
        </p:spPr>
        <p:txBody>
          <a:bodyPr/>
          <a:lstStyle/>
          <a:p>
            <a:r>
              <a:rPr lang="it-IT" sz="2600"/>
              <a:t>nel vuoto (dalle eq. di Maxwell, e.m.), velocità dell’onda</a:t>
            </a:r>
          </a:p>
          <a:p>
            <a:pPr>
              <a:buFontTx/>
              <a:buNone/>
            </a:pPr>
            <a:r>
              <a:rPr lang="it-IT" sz="2600"/>
              <a:t>	</a:t>
            </a:r>
            <a:r>
              <a:rPr lang="it-IT" sz="2600">
                <a:solidFill>
                  <a:srgbClr val="FF0066"/>
                </a:solidFill>
              </a:rPr>
              <a:t>c = 1/</a:t>
            </a:r>
            <a:r>
              <a:rPr lang="it-IT" sz="2600">
                <a:solidFill>
                  <a:srgbClr val="FF0066"/>
                </a:solidFill>
                <a:latin typeface=""/>
              </a:rPr>
              <a:t>√(</a:t>
            </a:r>
            <a:r>
              <a:rPr lang="el-GR" sz="2600">
                <a:solidFill>
                  <a:srgbClr val="FF0066"/>
                </a:solidFill>
                <a:cs typeface="Arial" pitchFamily="34" charset="0"/>
              </a:rPr>
              <a:t>ε</a:t>
            </a:r>
            <a:r>
              <a:rPr lang="it-IT" sz="2600" baseline="-25000">
                <a:solidFill>
                  <a:srgbClr val="FF0066"/>
                </a:solidFill>
                <a:cs typeface="Arial" pitchFamily="34" charset="0"/>
              </a:rPr>
              <a:t>0</a:t>
            </a:r>
            <a:r>
              <a:rPr lang="el-GR" sz="2600">
                <a:solidFill>
                  <a:srgbClr val="FF0066"/>
                </a:solidFill>
                <a:cs typeface="Arial" pitchFamily="34" charset="0"/>
              </a:rPr>
              <a:t>μ</a:t>
            </a:r>
            <a:r>
              <a:rPr lang="it-IT" sz="2600" baseline="-25000">
                <a:solidFill>
                  <a:srgbClr val="FF0066"/>
                </a:solidFill>
                <a:cs typeface="Arial" pitchFamily="34" charset="0"/>
              </a:rPr>
              <a:t>0</a:t>
            </a:r>
            <a:r>
              <a:rPr lang="it-IT" sz="2600">
                <a:solidFill>
                  <a:srgbClr val="FF0066"/>
                </a:solidFill>
                <a:cs typeface="Arial" pitchFamily="34" charset="0"/>
              </a:rPr>
              <a:t>) = 299792458 m/s</a:t>
            </a:r>
          </a:p>
          <a:p>
            <a:pPr>
              <a:buFontTx/>
              <a:buNone/>
            </a:pPr>
            <a:r>
              <a:rPr lang="it-IT" sz="2600">
                <a:cs typeface="Arial" pitchFamily="34" charset="0"/>
              </a:rPr>
              <a:t>	massima velocità di un segnale</a:t>
            </a:r>
          </a:p>
          <a:p>
            <a:r>
              <a:rPr lang="it-IT" sz="2600">
                <a:solidFill>
                  <a:srgbClr val="A50021"/>
                </a:solidFill>
                <a:cs typeface="Arial" pitchFamily="34" charset="0"/>
              </a:rPr>
              <a:t>mezzi trasparenti omogenei e isotropi</a:t>
            </a:r>
          </a:p>
          <a:p>
            <a:pPr>
              <a:buFontTx/>
              <a:buNone/>
            </a:pPr>
            <a:r>
              <a:rPr lang="it-IT" sz="2600">
                <a:cs typeface="Arial" pitchFamily="34" charset="0"/>
              </a:rPr>
              <a:t>	</a:t>
            </a:r>
            <a:r>
              <a:rPr lang="el-GR" sz="2600">
                <a:cs typeface="Arial" pitchFamily="34" charset="0"/>
              </a:rPr>
              <a:t>ε</a:t>
            </a:r>
            <a:r>
              <a:rPr lang="it-IT" sz="2600">
                <a:cs typeface="Arial" pitchFamily="34" charset="0"/>
              </a:rPr>
              <a:t> = </a:t>
            </a:r>
            <a:r>
              <a:rPr lang="el-GR" sz="2600">
                <a:cs typeface="Arial" pitchFamily="34" charset="0"/>
              </a:rPr>
              <a:t>ε</a:t>
            </a:r>
            <a:r>
              <a:rPr lang="it-IT" sz="2600" baseline="-25000">
                <a:cs typeface="Arial" pitchFamily="34" charset="0"/>
              </a:rPr>
              <a:t>r</a:t>
            </a:r>
            <a:r>
              <a:rPr lang="el-GR" sz="2600">
                <a:cs typeface="Arial" pitchFamily="34" charset="0"/>
              </a:rPr>
              <a:t>ε</a:t>
            </a:r>
            <a:r>
              <a:rPr lang="it-IT" sz="2600" baseline="-25000">
                <a:cs typeface="Arial" pitchFamily="34" charset="0"/>
              </a:rPr>
              <a:t>0</a:t>
            </a:r>
            <a:r>
              <a:rPr lang="it-IT" sz="2600">
                <a:cs typeface="Arial" pitchFamily="34" charset="0"/>
              </a:rPr>
              <a:t>      </a:t>
            </a:r>
            <a:r>
              <a:rPr lang="el-GR" sz="2600">
                <a:cs typeface="Arial" pitchFamily="34" charset="0"/>
              </a:rPr>
              <a:t>ε</a:t>
            </a:r>
            <a:r>
              <a:rPr lang="it-IT" sz="2600" baseline="-25000">
                <a:cs typeface="Arial" pitchFamily="34" charset="0"/>
              </a:rPr>
              <a:t>r</a:t>
            </a:r>
            <a:r>
              <a:rPr lang="it-IT" sz="2600">
                <a:cs typeface="Arial" pitchFamily="34" charset="0"/>
              </a:rPr>
              <a:t> &gt; 1;         </a:t>
            </a:r>
            <a:r>
              <a:rPr lang="el-GR" sz="2600">
                <a:cs typeface="Arial" pitchFamily="34" charset="0"/>
              </a:rPr>
              <a:t>μ</a:t>
            </a:r>
            <a:r>
              <a:rPr lang="it-IT" sz="2600">
                <a:cs typeface="Arial" pitchFamily="34" charset="0"/>
              </a:rPr>
              <a:t> </a:t>
            </a:r>
            <a:r>
              <a:rPr lang="en-US" sz="2600">
                <a:cs typeface="Arial" pitchFamily="34" charset="0"/>
              </a:rPr>
              <a:t>~ </a:t>
            </a:r>
            <a:r>
              <a:rPr lang="el-GR" sz="2600">
                <a:cs typeface="Arial" pitchFamily="34" charset="0"/>
              </a:rPr>
              <a:t>μ</a:t>
            </a:r>
            <a:r>
              <a:rPr lang="it-IT" sz="2600" baseline="-25000">
                <a:cs typeface="Arial" pitchFamily="34" charset="0"/>
              </a:rPr>
              <a:t>0</a:t>
            </a:r>
            <a:r>
              <a:rPr lang="it-IT" sz="2600">
                <a:cs typeface="Arial" pitchFamily="34" charset="0"/>
              </a:rPr>
              <a:t>  </a:t>
            </a:r>
          </a:p>
          <a:p>
            <a:pPr>
              <a:buFontTx/>
              <a:buNone/>
            </a:pPr>
            <a:r>
              <a:rPr lang="it-IT" sz="2600">
                <a:cs typeface="Arial" pitchFamily="34" charset="0"/>
              </a:rPr>
              <a:t>	v = 1/√(</a:t>
            </a:r>
            <a:r>
              <a:rPr lang="el-GR" sz="2600">
                <a:cs typeface="Arial" pitchFamily="34" charset="0"/>
              </a:rPr>
              <a:t>ε</a:t>
            </a:r>
            <a:r>
              <a:rPr lang="it-IT" sz="2600" baseline="-25000">
                <a:cs typeface="Arial" pitchFamily="34" charset="0"/>
              </a:rPr>
              <a:t>r</a:t>
            </a:r>
            <a:r>
              <a:rPr lang="el-GR" sz="2600">
                <a:cs typeface="Arial" pitchFamily="34" charset="0"/>
              </a:rPr>
              <a:t>ε</a:t>
            </a:r>
            <a:r>
              <a:rPr lang="it-IT" sz="2600" baseline="-25000">
                <a:cs typeface="Arial" pitchFamily="34" charset="0"/>
              </a:rPr>
              <a:t>0</a:t>
            </a:r>
            <a:r>
              <a:rPr lang="el-GR" sz="2600">
                <a:cs typeface="Arial" pitchFamily="34" charset="0"/>
              </a:rPr>
              <a:t>μ</a:t>
            </a:r>
            <a:r>
              <a:rPr lang="it-IT" sz="2600" baseline="-25000">
                <a:cs typeface="Arial" pitchFamily="34" charset="0"/>
              </a:rPr>
              <a:t>0</a:t>
            </a:r>
            <a:r>
              <a:rPr lang="it-IT" sz="2600">
                <a:cs typeface="Arial" pitchFamily="34" charset="0"/>
              </a:rPr>
              <a:t>) = c/n      →   n = √</a:t>
            </a:r>
            <a:r>
              <a:rPr lang="el-GR" sz="2600">
                <a:cs typeface="Arial" pitchFamily="34" charset="0"/>
              </a:rPr>
              <a:t>ε</a:t>
            </a:r>
            <a:r>
              <a:rPr lang="it-IT" sz="2600" baseline="-25000">
                <a:cs typeface="Arial" pitchFamily="34" charset="0"/>
              </a:rPr>
              <a:t>r</a:t>
            </a:r>
            <a:r>
              <a:rPr lang="it-IT" sz="2600">
                <a:cs typeface="Arial" pitchFamily="34" charset="0"/>
              </a:rPr>
              <a:t>   </a:t>
            </a:r>
          </a:p>
          <a:p>
            <a:pPr>
              <a:buFontTx/>
              <a:buNone/>
            </a:pPr>
            <a:r>
              <a:rPr lang="it-IT" sz="2600">
                <a:cs typeface="Arial" pitchFamily="34" charset="0"/>
              </a:rPr>
              <a:t>	</a:t>
            </a:r>
            <a:r>
              <a:rPr lang="it-IT" sz="2600">
                <a:solidFill>
                  <a:srgbClr val="CC0000"/>
                </a:solidFill>
                <a:cs typeface="Arial" pitchFamily="34" charset="0"/>
              </a:rPr>
              <a:t>indice di rifrazione</a:t>
            </a:r>
          </a:p>
          <a:p>
            <a:pPr>
              <a:buFontTx/>
              <a:buNone/>
            </a:pPr>
            <a:r>
              <a:rPr lang="it-IT" sz="2600">
                <a:solidFill>
                  <a:srgbClr val="CC0000"/>
                </a:solidFill>
                <a:cs typeface="Arial" pitchFamily="34" charset="0"/>
              </a:rPr>
              <a:t>	n = c/v</a:t>
            </a:r>
            <a:r>
              <a:rPr lang="it-IT" sz="2600">
                <a:cs typeface="Arial" pitchFamily="34" charset="0"/>
              </a:rPr>
              <a:t>             n </a:t>
            </a:r>
            <a:r>
              <a:rPr lang="it-IT" sz="2600">
                <a:cs typeface="Arial" pitchFamily="34" charset="0"/>
                <a:sym typeface="Symbol" pitchFamily="18" charset="2"/>
              </a:rPr>
              <a:t> 1</a:t>
            </a:r>
          </a:p>
          <a:p>
            <a:r>
              <a:rPr lang="it-IT" sz="2600">
                <a:cs typeface="Arial" pitchFamily="34" charset="0"/>
                <a:sym typeface="Symbol" pitchFamily="18" charset="2"/>
              </a:rPr>
              <a:t>mezzi assorbenti, metalli:                                             sono parzialmente riflettenti                                 (mentre parte dell’energia è                               assorbita entro 1-2 </a:t>
            </a:r>
            <a:r>
              <a:rPr lang="el-GR" sz="2600">
                <a:cs typeface="Arial" pitchFamily="34" charset="0"/>
                <a:sym typeface="Symbol" pitchFamily="18" charset="2"/>
              </a:rPr>
              <a:t>λ</a:t>
            </a:r>
            <a:r>
              <a:rPr lang="it-IT" sz="2600">
                <a:cs typeface="Arial" pitchFamily="34" charset="0"/>
                <a:sym typeface="Symbol" pitchFamily="18" charset="2"/>
              </a:rPr>
              <a:t>)</a:t>
            </a:r>
            <a:endParaRPr lang="el-GR" sz="2600">
              <a:cs typeface="Arial" pitchFamily="34" charset="0"/>
              <a:sym typeface="Symbol" pitchFamily="18" charset="2"/>
            </a:endParaRPr>
          </a:p>
        </p:txBody>
      </p:sp>
      <p:pic>
        <p:nvPicPr>
          <p:cNvPr id="288772" name="Picture 4" descr="img2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00" y="4149725"/>
            <a:ext cx="3529013" cy="2181225"/>
          </a:xfrm>
          <a:prstGeom prst="rect">
            <a:avLst/>
          </a:prstGeom>
          <a:noFill/>
          <a:extLst>
            <a:ext uri="{909E8E84-426E-40DD-AFC4-6F175D3DCCD1}">
              <a14:hiddenFill xmlns:a14="http://schemas.microsoft.com/office/drawing/2010/main">
                <a:solidFill>
                  <a:srgbClr val="FFFFFF"/>
                </a:solidFill>
              </a14:hiddenFill>
            </a:ext>
          </a:extLst>
        </p:spPr>
      </p:pic>
      <p:sp>
        <p:nvSpPr>
          <p:cNvPr id="288774" name="Text Box 6"/>
          <p:cNvSpPr txBox="1">
            <a:spLocks noChangeArrowheads="1"/>
          </p:cNvSpPr>
          <p:nvPr/>
        </p:nvSpPr>
        <p:spPr bwMode="auto">
          <a:xfrm>
            <a:off x="539750" y="4318000"/>
            <a:ext cx="1257300" cy="395288"/>
          </a:xfrm>
          <a:prstGeom prst="rect">
            <a:avLst/>
          </a:prstGeom>
          <a:noFill/>
          <a:ln w="2857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88776" name="Freeform 8"/>
          <p:cNvSpPr>
            <a:spLocks/>
          </p:cNvSpPr>
          <p:nvPr/>
        </p:nvSpPr>
        <p:spPr bwMode="auto">
          <a:xfrm>
            <a:off x="7092950" y="4797425"/>
            <a:ext cx="527050" cy="71438"/>
          </a:xfrm>
          <a:custGeom>
            <a:avLst/>
            <a:gdLst>
              <a:gd name="T0" fmla="*/ 0 w 393"/>
              <a:gd name="T1" fmla="*/ 62 h 71"/>
              <a:gd name="T2" fmla="*/ 55 w 393"/>
              <a:gd name="T3" fmla="*/ 16 h 71"/>
              <a:gd name="T4" fmla="*/ 110 w 393"/>
              <a:gd name="T5" fmla="*/ 71 h 71"/>
              <a:gd name="T6" fmla="*/ 211 w 393"/>
              <a:gd name="T7" fmla="*/ 16 h 71"/>
              <a:gd name="T8" fmla="*/ 329 w 393"/>
              <a:gd name="T9" fmla="*/ 25 h 71"/>
              <a:gd name="T10" fmla="*/ 393 w 393"/>
              <a:gd name="T11" fmla="*/ 43 h 71"/>
            </a:gdLst>
            <a:ahLst/>
            <a:cxnLst>
              <a:cxn ang="0">
                <a:pos x="T0" y="T1"/>
              </a:cxn>
              <a:cxn ang="0">
                <a:pos x="T2" y="T3"/>
              </a:cxn>
              <a:cxn ang="0">
                <a:pos x="T4" y="T5"/>
              </a:cxn>
              <a:cxn ang="0">
                <a:pos x="T6" y="T7"/>
              </a:cxn>
              <a:cxn ang="0">
                <a:pos x="T8" y="T9"/>
              </a:cxn>
              <a:cxn ang="0">
                <a:pos x="T10" y="T11"/>
              </a:cxn>
            </a:cxnLst>
            <a:rect l="0" t="0" r="r" b="b"/>
            <a:pathLst>
              <a:path w="393" h="71">
                <a:moveTo>
                  <a:pt x="0" y="62"/>
                </a:moveTo>
                <a:cubicBezTo>
                  <a:pt x="13" y="21"/>
                  <a:pt x="8" y="0"/>
                  <a:pt x="55" y="16"/>
                </a:cubicBezTo>
                <a:cubicBezTo>
                  <a:pt x="67" y="51"/>
                  <a:pt x="75" y="59"/>
                  <a:pt x="110" y="71"/>
                </a:cubicBezTo>
                <a:cubicBezTo>
                  <a:pt x="178" y="49"/>
                  <a:pt x="157" y="51"/>
                  <a:pt x="211" y="16"/>
                </a:cubicBezTo>
                <a:cubicBezTo>
                  <a:pt x="257" y="46"/>
                  <a:pt x="278" y="42"/>
                  <a:pt x="329" y="25"/>
                </a:cubicBezTo>
                <a:cubicBezTo>
                  <a:pt x="388" y="35"/>
                  <a:pt x="371" y="21"/>
                  <a:pt x="393" y="43"/>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777" name="Line 9"/>
          <p:cNvSpPr>
            <a:spLocks noChangeShapeType="1"/>
          </p:cNvSpPr>
          <p:nvPr/>
        </p:nvSpPr>
        <p:spPr bwMode="auto">
          <a:xfrm>
            <a:off x="1692275" y="3357563"/>
            <a:ext cx="9350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778" name="Line 10"/>
          <p:cNvSpPr>
            <a:spLocks noChangeShapeType="1"/>
          </p:cNvSpPr>
          <p:nvPr/>
        </p:nvSpPr>
        <p:spPr bwMode="auto">
          <a:xfrm>
            <a:off x="1692275" y="1446213"/>
            <a:ext cx="719138"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3" name="Straight Connector 2"/>
          <p:cNvCxnSpPr/>
          <p:nvPr/>
        </p:nvCxnSpPr>
        <p:spPr bwMode="auto">
          <a:xfrm>
            <a:off x="5436096" y="3358468"/>
            <a:ext cx="14401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F2153CB8-ABA5-47D9-BB06-AC75C2441240}" type="slidenum">
              <a:rPr lang="en-US"/>
              <a:pPr/>
              <a:t>25</a:t>
            </a:fld>
            <a:endParaRPr lang="en-US"/>
          </a:p>
        </p:txBody>
      </p:sp>
      <p:sp>
        <p:nvSpPr>
          <p:cNvPr id="289794" name="Rectangle 2"/>
          <p:cNvSpPr>
            <a:spLocks noGrp="1" noChangeArrowheads="1"/>
          </p:cNvSpPr>
          <p:nvPr>
            <p:ph type="title"/>
          </p:nvPr>
        </p:nvSpPr>
        <p:spPr/>
        <p:txBody>
          <a:bodyPr/>
          <a:lstStyle/>
          <a:p>
            <a:r>
              <a:rPr lang="it-IT"/>
              <a:t>Condizioni dell’ottica geometrica </a:t>
            </a:r>
          </a:p>
        </p:txBody>
      </p:sp>
      <p:sp>
        <p:nvSpPr>
          <p:cNvPr id="289795" name="Rectangle 3"/>
          <p:cNvSpPr>
            <a:spLocks noGrp="1" noChangeArrowheads="1"/>
          </p:cNvSpPr>
          <p:nvPr>
            <p:ph type="body" idx="1"/>
          </p:nvPr>
        </p:nvSpPr>
        <p:spPr>
          <a:xfrm>
            <a:off x="323528" y="980728"/>
            <a:ext cx="8496300" cy="5184775"/>
          </a:xfrm>
          <a:ln/>
          <a:extLst>
            <a:ext uri="{91240B29-F687-4F45-9708-019B960494DF}">
              <a14:hiddenLine xmlns:a14="http://schemas.microsoft.com/office/drawing/2010/main" w="9525">
                <a:solidFill>
                  <a:srgbClr val="FF0000"/>
                </a:solidFill>
                <a:miter lim="800000"/>
                <a:headEnd/>
                <a:tailEnd/>
              </a14:hiddenLine>
            </a:ext>
          </a:extLst>
        </p:spPr>
        <p:txBody>
          <a:bodyPr/>
          <a:lstStyle/>
          <a:p>
            <a:r>
              <a:rPr lang="it-IT" dirty="0"/>
              <a:t>limite per </a:t>
            </a:r>
            <a:r>
              <a:rPr lang="el-GR" dirty="0">
                <a:cs typeface="Arial" pitchFamily="34" charset="0"/>
              </a:rPr>
              <a:t>λ</a:t>
            </a:r>
            <a:r>
              <a:rPr lang="it-IT" dirty="0">
                <a:cs typeface="Arial" pitchFamily="34" charset="0"/>
              </a:rPr>
              <a:t> </a:t>
            </a:r>
            <a:r>
              <a:rPr lang="el-GR" dirty="0">
                <a:cs typeface="Arial" pitchFamily="34" charset="0"/>
              </a:rPr>
              <a:t>→</a:t>
            </a:r>
            <a:r>
              <a:rPr lang="it-IT" dirty="0">
                <a:cs typeface="Arial" pitchFamily="34" charset="0"/>
              </a:rPr>
              <a:t> 0              </a:t>
            </a:r>
            <a:r>
              <a:rPr lang="it-IT" dirty="0">
                <a:solidFill>
                  <a:srgbClr val="CC3399"/>
                </a:solidFill>
                <a:cs typeface="Arial" pitchFamily="34" charset="0"/>
              </a:rPr>
              <a:t>(dimensioni di ostacoli, disomogeneità etc., d &gt;&gt; </a:t>
            </a:r>
            <a:r>
              <a:rPr lang="el-GR" dirty="0">
                <a:solidFill>
                  <a:srgbClr val="CC3399"/>
                </a:solidFill>
                <a:cs typeface="Arial" pitchFamily="34" charset="0"/>
              </a:rPr>
              <a:t>λ</a:t>
            </a:r>
            <a:r>
              <a:rPr lang="it-IT" dirty="0">
                <a:solidFill>
                  <a:srgbClr val="CC3399"/>
                </a:solidFill>
                <a:cs typeface="Arial" pitchFamily="34" charset="0"/>
              </a:rPr>
              <a:t>)</a:t>
            </a:r>
            <a:r>
              <a:rPr lang="it-IT" dirty="0">
                <a:cs typeface="Arial" pitchFamily="34" charset="0"/>
              </a:rPr>
              <a:t> </a:t>
            </a:r>
          </a:p>
          <a:p>
            <a:pPr>
              <a:spcBef>
                <a:spcPct val="40000"/>
              </a:spcBef>
            </a:pPr>
            <a:r>
              <a:rPr lang="it-IT" dirty="0">
                <a:solidFill>
                  <a:srgbClr val="008000"/>
                </a:solidFill>
                <a:cs typeface="Arial" pitchFamily="34" charset="0"/>
              </a:rPr>
              <a:t>si considera la propagazione dei raggi luminosi</a:t>
            </a:r>
          </a:p>
          <a:p>
            <a:pPr>
              <a:spcBef>
                <a:spcPct val="35000"/>
              </a:spcBef>
            </a:pPr>
            <a:r>
              <a:rPr lang="it-IT" dirty="0">
                <a:solidFill>
                  <a:schemeClr val="accent2"/>
                </a:solidFill>
                <a:cs typeface="Arial" pitchFamily="34" charset="0"/>
              </a:rPr>
              <a:t>nei mezzi trasparenti omogenei e isotropi la luce si propaga in linea retta</a:t>
            </a:r>
          </a:p>
          <a:p>
            <a:pPr>
              <a:spcBef>
                <a:spcPct val="35000"/>
              </a:spcBef>
            </a:pPr>
            <a:r>
              <a:rPr lang="it-IT" dirty="0">
                <a:solidFill>
                  <a:srgbClr val="FF0000"/>
                </a:solidFill>
                <a:cs typeface="Arial" pitchFamily="34" charset="0"/>
              </a:rPr>
              <a:t>i raggi luminosi sono deviati da ostacoli, disomogeneità etc.</a:t>
            </a:r>
          </a:p>
          <a:p>
            <a:pPr>
              <a:buFontTx/>
              <a:buNone/>
            </a:pPr>
            <a:r>
              <a:rPr lang="it-IT" dirty="0">
                <a:cs typeface="Arial" pitchFamily="34" charset="0"/>
              </a:rPr>
              <a:t>	→ </a:t>
            </a:r>
            <a:r>
              <a:rPr lang="it-IT" dirty="0">
                <a:solidFill>
                  <a:srgbClr val="CC0000"/>
                </a:solidFill>
                <a:cs typeface="Arial" pitchFamily="34" charset="0"/>
              </a:rPr>
              <a:t>riflessione </a:t>
            </a:r>
            <a:r>
              <a:rPr lang="it-IT" dirty="0" smtClean="0">
                <a:solidFill>
                  <a:srgbClr val="CC0000"/>
                </a:solidFill>
                <a:cs typeface="Arial" pitchFamily="34" charset="0"/>
              </a:rPr>
              <a:t>(nello stesso mezzo) al confine </a:t>
            </a:r>
            <a:r>
              <a:rPr lang="it-IT" dirty="0">
                <a:solidFill>
                  <a:srgbClr val="CC0000"/>
                </a:solidFill>
                <a:cs typeface="Arial" pitchFamily="34" charset="0"/>
              </a:rPr>
              <a:t>fra mezzi diversi</a:t>
            </a:r>
          </a:p>
          <a:p>
            <a:pPr>
              <a:buFontTx/>
              <a:buNone/>
            </a:pPr>
            <a:r>
              <a:rPr lang="it-IT" dirty="0">
                <a:cs typeface="Arial" pitchFamily="34" charset="0"/>
              </a:rPr>
              <a:t>	→ </a:t>
            </a:r>
            <a:r>
              <a:rPr lang="it-IT" dirty="0">
                <a:solidFill>
                  <a:srgbClr val="CC3399"/>
                </a:solidFill>
                <a:cs typeface="Arial" pitchFamily="34" charset="0"/>
              </a:rPr>
              <a:t>rifrazione </a:t>
            </a:r>
            <a:r>
              <a:rPr lang="it-IT" dirty="0" smtClean="0">
                <a:solidFill>
                  <a:srgbClr val="CC3399"/>
                </a:solidFill>
                <a:cs typeface="Arial" pitchFamily="34" charset="0"/>
              </a:rPr>
              <a:t>(nel secondo mezzo) al </a:t>
            </a:r>
            <a:r>
              <a:rPr lang="it-IT" dirty="0">
                <a:solidFill>
                  <a:srgbClr val="CC3399"/>
                </a:solidFill>
                <a:cs typeface="Arial" pitchFamily="34" charset="0"/>
              </a:rPr>
              <a:t>passaggio fra mezzi diversi</a:t>
            </a:r>
          </a:p>
          <a:p>
            <a:endParaRPr lang="el-GR" dirty="0">
              <a:solidFill>
                <a:srgbClr val="CC3399"/>
              </a:solidFill>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200" y="3038063"/>
            <a:ext cx="1971675" cy="2600325"/>
          </a:xfrm>
        </p:spPr>
      </p:pic>
      <p:sp>
        <p:nvSpPr>
          <p:cNvPr id="4" name="Footer Placeholder 3"/>
          <p:cNvSpPr>
            <a:spLocks noGrp="1"/>
          </p:cNvSpPr>
          <p:nvPr>
            <p:ph type="ftr" sz="quarter" idx="11"/>
          </p:nvPr>
        </p:nvSpPr>
        <p:spPr/>
        <p:txBody>
          <a:bodyPr/>
          <a:lstStyle/>
          <a:p>
            <a:r>
              <a:rPr lang="en-US" smtClean="0"/>
              <a:t>fln mag 14</a:t>
            </a:r>
            <a:endParaRPr lang="en-US"/>
          </a:p>
        </p:txBody>
      </p:sp>
      <p:sp>
        <p:nvSpPr>
          <p:cNvPr id="5" name="Slide Number Placeholder 4"/>
          <p:cNvSpPr>
            <a:spLocks noGrp="1"/>
          </p:cNvSpPr>
          <p:nvPr>
            <p:ph type="sldNum" sz="quarter" idx="12"/>
          </p:nvPr>
        </p:nvSpPr>
        <p:spPr/>
        <p:txBody>
          <a:bodyPr/>
          <a:lstStyle/>
          <a:p>
            <a:fld id="{8298E7CC-C160-439B-9BB7-2CB581520FFE}" type="slidenum">
              <a:rPr lang="en-US" smtClean="0"/>
              <a:pPr/>
              <a:t>26</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455" y="548680"/>
            <a:ext cx="4318000" cy="5448300"/>
          </a:xfrm>
          <a:prstGeom prst="rect">
            <a:avLst/>
          </a:prstGeom>
        </p:spPr>
      </p:pic>
    </p:spTree>
    <p:extLst>
      <p:ext uri="{BB962C8B-B14F-4D97-AF65-F5344CB8AC3E}">
        <p14:creationId xmlns:p14="http://schemas.microsoft.com/office/powerpoint/2010/main" val="3797688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4F925078-A98F-456E-8462-742CED813EBD}" type="slidenum">
              <a:rPr lang="en-US"/>
              <a:pPr/>
              <a:t>27</a:t>
            </a:fld>
            <a:endParaRPr lang="en-US"/>
          </a:p>
        </p:txBody>
      </p:sp>
      <p:sp>
        <p:nvSpPr>
          <p:cNvPr id="290818" name="Rectangle 2"/>
          <p:cNvSpPr>
            <a:spLocks noGrp="1" noChangeArrowheads="1"/>
          </p:cNvSpPr>
          <p:nvPr>
            <p:ph type="title"/>
          </p:nvPr>
        </p:nvSpPr>
        <p:spPr/>
        <p:txBody>
          <a:bodyPr/>
          <a:lstStyle/>
          <a:p>
            <a:r>
              <a:rPr lang="it-IT"/>
              <a:t>Riflessione</a:t>
            </a:r>
          </a:p>
        </p:txBody>
      </p:sp>
      <p:sp>
        <p:nvSpPr>
          <p:cNvPr id="290819" name="Rectangle 3"/>
          <p:cNvSpPr>
            <a:spLocks noGrp="1" noChangeArrowheads="1"/>
          </p:cNvSpPr>
          <p:nvPr>
            <p:ph type="body" idx="1"/>
          </p:nvPr>
        </p:nvSpPr>
        <p:spPr>
          <a:xfrm>
            <a:off x="179388" y="4724400"/>
            <a:ext cx="8496300" cy="1800225"/>
          </a:xfrm>
        </p:spPr>
        <p:txBody>
          <a:bodyPr/>
          <a:lstStyle/>
          <a:p>
            <a:r>
              <a:rPr lang="it-IT" sz="2500"/>
              <a:t>leggi della riflessione</a:t>
            </a:r>
          </a:p>
          <a:p>
            <a:pPr lvl="1"/>
            <a:r>
              <a:rPr lang="it-IT" sz="2300"/>
              <a:t>r. incidente, normale, r. riflesso </a:t>
            </a:r>
            <a:r>
              <a:rPr lang="it-IT" sz="2300">
                <a:latin typeface="Castellar" pitchFamily="18" charset="0"/>
              </a:rPr>
              <a:t>C </a:t>
            </a:r>
            <a:r>
              <a:rPr lang="it-IT" sz="2300">
                <a:ea typeface="Batang" pitchFamily="18" charset="-127"/>
              </a:rPr>
              <a:t>stesso piano</a:t>
            </a:r>
          </a:p>
          <a:p>
            <a:pPr lvl="1"/>
            <a:r>
              <a:rPr lang="el-GR" sz="2300">
                <a:cs typeface="Arial" pitchFamily="34" charset="0"/>
              </a:rPr>
              <a:t>θ</a:t>
            </a:r>
            <a:r>
              <a:rPr lang="it-IT" sz="2300" baseline="-25000">
                <a:cs typeface="Arial" pitchFamily="34" charset="0"/>
              </a:rPr>
              <a:t>r</a:t>
            </a:r>
            <a:r>
              <a:rPr lang="it-IT" sz="2300">
                <a:cs typeface="Arial" pitchFamily="34" charset="0"/>
              </a:rPr>
              <a:t> = </a:t>
            </a:r>
            <a:r>
              <a:rPr lang="el-GR" sz="2300">
                <a:cs typeface="Arial" pitchFamily="34" charset="0"/>
              </a:rPr>
              <a:t>θ</a:t>
            </a:r>
            <a:r>
              <a:rPr lang="it-IT" sz="2300" baseline="-25000">
                <a:cs typeface="Arial" pitchFamily="34" charset="0"/>
              </a:rPr>
              <a:t>1</a:t>
            </a:r>
            <a:r>
              <a:rPr lang="it-IT" sz="2300">
                <a:ea typeface="Batang" pitchFamily="18" charset="-127"/>
              </a:rPr>
              <a:t>                         </a:t>
            </a:r>
          </a:p>
          <a:p>
            <a:pPr lvl="1"/>
            <a:r>
              <a:rPr lang="it-IT" sz="2300">
                <a:solidFill>
                  <a:srgbClr val="008000"/>
                </a:solidFill>
                <a:latin typeface="Tahoma" pitchFamily="34" charset="0"/>
                <a:cs typeface="Arial" pitchFamily="34" charset="0"/>
              </a:rPr>
              <a:t>I</a:t>
            </a:r>
            <a:r>
              <a:rPr lang="it-IT" sz="2300" baseline="-25000">
                <a:ea typeface="Batang" pitchFamily="18" charset="-127"/>
              </a:rPr>
              <a:t>inc.</a:t>
            </a:r>
            <a:r>
              <a:rPr lang="it-IT" sz="2300">
                <a:ea typeface="Batang" pitchFamily="18" charset="-127"/>
              </a:rPr>
              <a:t> = </a:t>
            </a:r>
            <a:r>
              <a:rPr lang="it-IT" sz="2300">
                <a:solidFill>
                  <a:srgbClr val="008000"/>
                </a:solidFill>
                <a:latin typeface="Tahoma" pitchFamily="34" charset="0"/>
                <a:cs typeface="Arial" pitchFamily="34" charset="0"/>
              </a:rPr>
              <a:t>I</a:t>
            </a:r>
            <a:r>
              <a:rPr lang="it-IT" sz="2300" baseline="-25000">
                <a:solidFill>
                  <a:srgbClr val="008000"/>
                </a:solidFill>
                <a:cs typeface="Arial" pitchFamily="34" charset="0"/>
              </a:rPr>
              <a:t>rifl.</a:t>
            </a:r>
            <a:r>
              <a:rPr lang="it-IT" sz="2300">
                <a:solidFill>
                  <a:srgbClr val="008000"/>
                </a:solidFill>
                <a:latin typeface="Tahoma" pitchFamily="34" charset="0"/>
                <a:cs typeface="Arial" pitchFamily="34" charset="0"/>
              </a:rPr>
              <a:t> + I</a:t>
            </a:r>
            <a:r>
              <a:rPr lang="it-IT" sz="2300" baseline="-25000">
                <a:solidFill>
                  <a:srgbClr val="008000"/>
                </a:solidFill>
                <a:cs typeface="Arial" pitchFamily="34" charset="0"/>
              </a:rPr>
              <a:t>trasm.</a:t>
            </a:r>
            <a:r>
              <a:rPr lang="it-IT" sz="2300">
                <a:solidFill>
                  <a:srgbClr val="008000"/>
                </a:solidFill>
                <a:cs typeface="Arial" pitchFamily="34" charset="0"/>
              </a:rPr>
              <a:t>                                  (cons. dell’energia)</a:t>
            </a:r>
          </a:p>
        </p:txBody>
      </p:sp>
      <p:pic>
        <p:nvPicPr>
          <p:cNvPr id="290820" name="Picture 4" descr="img2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981075"/>
            <a:ext cx="5327650" cy="3697288"/>
          </a:xfrm>
          <a:prstGeom prst="rect">
            <a:avLst/>
          </a:prstGeom>
          <a:noFill/>
          <a:extLst>
            <a:ext uri="{909E8E84-426E-40DD-AFC4-6F175D3DCCD1}">
              <a14:hiddenFill xmlns:a14="http://schemas.microsoft.com/office/drawing/2010/main">
                <a:solidFill>
                  <a:srgbClr val="FFFFFF"/>
                </a:solidFill>
              </a14:hiddenFill>
            </a:ext>
          </a:extLst>
        </p:spPr>
      </p:pic>
      <p:sp>
        <p:nvSpPr>
          <p:cNvPr id="290821" name="Line 5"/>
          <p:cNvSpPr>
            <a:spLocks noChangeShapeType="1"/>
          </p:cNvSpPr>
          <p:nvPr/>
        </p:nvSpPr>
        <p:spPr bwMode="auto">
          <a:xfrm flipV="1">
            <a:off x="4787900" y="2114550"/>
            <a:ext cx="1728788" cy="576263"/>
          </a:xfrm>
          <a:prstGeom prst="line">
            <a:avLst/>
          </a:prstGeom>
          <a:noFill/>
          <a:ln w="9525">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0823" name="Line 7"/>
          <p:cNvSpPr>
            <a:spLocks noChangeShapeType="1"/>
          </p:cNvSpPr>
          <p:nvPr/>
        </p:nvSpPr>
        <p:spPr bwMode="auto">
          <a:xfrm>
            <a:off x="5148263" y="537368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91287F8F-E15E-4001-A187-F370A1A215E5}" type="slidenum">
              <a:rPr lang="en-US"/>
              <a:pPr/>
              <a:t>28</a:t>
            </a:fld>
            <a:endParaRPr lang="en-US"/>
          </a:p>
        </p:txBody>
      </p:sp>
      <p:sp>
        <p:nvSpPr>
          <p:cNvPr id="292866" name="Rectangle 2"/>
          <p:cNvSpPr>
            <a:spLocks noGrp="1" noChangeArrowheads="1"/>
          </p:cNvSpPr>
          <p:nvPr>
            <p:ph type="title"/>
          </p:nvPr>
        </p:nvSpPr>
        <p:spPr/>
        <p:txBody>
          <a:bodyPr/>
          <a:lstStyle/>
          <a:p>
            <a:pPr algn="l"/>
            <a:r>
              <a:rPr lang="it-IT" dirty="0"/>
              <a:t>Riflessione, potere riflettente</a:t>
            </a:r>
          </a:p>
        </p:txBody>
      </p:sp>
      <p:sp>
        <p:nvSpPr>
          <p:cNvPr id="292867" name="Rectangle 3"/>
          <p:cNvSpPr>
            <a:spLocks noGrp="1" noChangeArrowheads="1"/>
          </p:cNvSpPr>
          <p:nvPr>
            <p:ph type="body" idx="1"/>
          </p:nvPr>
        </p:nvSpPr>
        <p:spPr>
          <a:xfrm>
            <a:off x="147361" y="1112328"/>
            <a:ext cx="8784976" cy="5184775"/>
          </a:xfrm>
        </p:spPr>
        <p:txBody>
          <a:bodyPr/>
          <a:lstStyle/>
          <a:p>
            <a:r>
              <a:rPr lang="it-IT" dirty="0"/>
              <a:t>R = </a:t>
            </a:r>
            <a:r>
              <a:rPr lang="it-IT" dirty="0">
                <a:latin typeface="Tahoma" pitchFamily="34" charset="0"/>
              </a:rPr>
              <a:t>I</a:t>
            </a:r>
            <a:r>
              <a:rPr lang="it-IT" b="1" baseline="-25000" dirty="0"/>
              <a:t>r</a:t>
            </a:r>
            <a:r>
              <a:rPr lang="it-IT" dirty="0"/>
              <a:t>/</a:t>
            </a:r>
            <a:r>
              <a:rPr lang="it-IT" dirty="0">
                <a:latin typeface="Tahoma" pitchFamily="34" charset="0"/>
              </a:rPr>
              <a:t>I</a:t>
            </a:r>
            <a:r>
              <a:rPr lang="it-IT" b="1" baseline="-25000" dirty="0"/>
              <a:t>i</a:t>
            </a:r>
            <a:r>
              <a:rPr lang="it-IT" dirty="0"/>
              <a:t> </a:t>
            </a:r>
            <a:r>
              <a:rPr lang="it-IT" dirty="0">
                <a:cs typeface="Arial" pitchFamily="34" charset="0"/>
              </a:rPr>
              <a:t>≤ 1     potere riflettente</a:t>
            </a:r>
          </a:p>
          <a:p>
            <a:r>
              <a:rPr lang="it-IT" dirty="0">
                <a:cs typeface="Arial" pitchFamily="34" charset="0"/>
              </a:rPr>
              <a:t>incidenza normale (</a:t>
            </a:r>
            <a:r>
              <a:rPr lang="el-GR" dirty="0">
                <a:cs typeface="Arial" pitchFamily="34" charset="0"/>
              </a:rPr>
              <a:t>θ</a:t>
            </a:r>
            <a:r>
              <a:rPr lang="it-IT" baseline="-25000" dirty="0">
                <a:cs typeface="Arial" pitchFamily="34" charset="0"/>
              </a:rPr>
              <a:t>1</a:t>
            </a:r>
            <a:r>
              <a:rPr lang="it-IT" dirty="0">
                <a:cs typeface="Arial" pitchFamily="34" charset="0"/>
              </a:rPr>
              <a:t> = 0)</a:t>
            </a:r>
            <a:r>
              <a:rPr lang="it-IT" dirty="0"/>
              <a:t>   </a:t>
            </a:r>
          </a:p>
          <a:p>
            <a:pPr lvl="1"/>
            <a:r>
              <a:rPr lang="it-IT" dirty="0"/>
              <a:t>aria-metallo, specchi,  </a:t>
            </a:r>
            <a:r>
              <a:rPr lang="it-IT" dirty="0" smtClean="0"/>
              <a:t>R(550 nm):  </a:t>
            </a:r>
            <a:r>
              <a:rPr lang="en-US" dirty="0">
                <a:cs typeface="Arial" pitchFamily="34" charset="0"/>
              </a:rPr>
              <a:t>~</a:t>
            </a:r>
            <a:r>
              <a:rPr lang="en-US" dirty="0" smtClean="0">
                <a:cs typeface="Arial" pitchFamily="34" charset="0"/>
              </a:rPr>
              <a:t>0.93(Ag</a:t>
            </a:r>
            <a:r>
              <a:rPr lang="en-US" dirty="0">
                <a:cs typeface="Arial" pitchFamily="34" charset="0"/>
              </a:rPr>
              <a:t>), ~</a:t>
            </a:r>
            <a:r>
              <a:rPr lang="en-US" dirty="0" smtClean="0">
                <a:cs typeface="Arial" pitchFamily="34" charset="0"/>
              </a:rPr>
              <a:t>0.92(Al</a:t>
            </a:r>
            <a:r>
              <a:rPr lang="en-US" dirty="0">
                <a:cs typeface="Arial" pitchFamily="34" charset="0"/>
              </a:rPr>
              <a:t>),  ~</a:t>
            </a:r>
            <a:r>
              <a:rPr lang="it-IT" dirty="0" smtClean="0"/>
              <a:t>0.85(Au),</a:t>
            </a:r>
            <a:r>
              <a:rPr lang="en-US" dirty="0" smtClean="0">
                <a:cs typeface="Arial" pitchFamily="34" charset="0"/>
              </a:rPr>
              <a:t> </a:t>
            </a:r>
            <a:r>
              <a:rPr lang="en-US" dirty="0">
                <a:cs typeface="Arial" pitchFamily="34" charset="0"/>
              </a:rPr>
              <a:t>~</a:t>
            </a:r>
            <a:r>
              <a:rPr lang="it-IT" dirty="0" smtClean="0"/>
              <a:t>0.56(Fe)   </a:t>
            </a:r>
            <a:r>
              <a:rPr lang="it-IT" dirty="0" smtClean="0"/>
              <a:t>(</a:t>
            </a:r>
            <a:r>
              <a:rPr lang="it-IT" dirty="0"/>
              <a:t>da un mezzo trasparente ad uno assorbente)</a:t>
            </a:r>
          </a:p>
          <a:p>
            <a:pPr lvl="1"/>
            <a:r>
              <a:rPr lang="it-IT" dirty="0"/>
              <a:t>mezzo trasparente 1 – mezzo trasparente 2</a:t>
            </a:r>
          </a:p>
          <a:p>
            <a:pPr lvl="1"/>
            <a:endParaRPr lang="it-IT" dirty="0"/>
          </a:p>
          <a:p>
            <a:pPr lvl="1"/>
            <a:endParaRPr lang="it-IT" dirty="0"/>
          </a:p>
          <a:p>
            <a:pPr lvl="1">
              <a:spcBef>
                <a:spcPct val="50000"/>
              </a:spcBef>
              <a:buFontTx/>
              <a:buNone/>
            </a:pPr>
            <a:r>
              <a:rPr lang="it-IT" dirty="0"/>
              <a:t>	ad es. aria-vetro, lenti: n</a:t>
            </a:r>
            <a:r>
              <a:rPr lang="it-IT" baseline="-25000" dirty="0"/>
              <a:t>1</a:t>
            </a:r>
            <a:r>
              <a:rPr lang="it-IT" dirty="0"/>
              <a:t> </a:t>
            </a:r>
            <a:r>
              <a:rPr lang="en-US" dirty="0">
                <a:cs typeface="Arial" pitchFamily="34" charset="0"/>
              </a:rPr>
              <a:t>~ 1, n</a:t>
            </a:r>
            <a:r>
              <a:rPr lang="en-US" baseline="-25000" dirty="0">
                <a:cs typeface="Arial" pitchFamily="34" charset="0"/>
              </a:rPr>
              <a:t>2</a:t>
            </a:r>
            <a:r>
              <a:rPr lang="en-US" dirty="0">
                <a:cs typeface="Arial" pitchFamily="34" charset="0"/>
              </a:rPr>
              <a:t> ~ 1.5, R ~ 0.04  (→ la </a:t>
            </a:r>
            <a:r>
              <a:rPr lang="en-US" dirty="0" err="1">
                <a:cs typeface="Arial" pitchFamily="34" charset="0"/>
              </a:rPr>
              <a:t>riflessione</a:t>
            </a:r>
            <a:r>
              <a:rPr lang="en-US" dirty="0">
                <a:cs typeface="Arial" pitchFamily="34" charset="0"/>
              </a:rPr>
              <a:t> </a:t>
            </a:r>
            <a:r>
              <a:rPr lang="en-US" b="1" dirty="0">
                <a:solidFill>
                  <a:srgbClr val="FF3300"/>
                </a:solidFill>
                <a:cs typeface="Arial" pitchFamily="34" charset="0"/>
              </a:rPr>
              <a:t>non</a:t>
            </a:r>
            <a:r>
              <a:rPr lang="en-US" dirty="0">
                <a:cs typeface="Arial" pitchFamily="34" charset="0"/>
              </a:rPr>
              <a:t> è </a:t>
            </a:r>
            <a:r>
              <a:rPr lang="en-US" dirty="0" err="1">
                <a:cs typeface="Arial" pitchFamily="34" charset="0"/>
              </a:rPr>
              <a:t>il</a:t>
            </a:r>
            <a:r>
              <a:rPr lang="en-US" dirty="0">
                <a:cs typeface="Arial" pitchFamily="34" charset="0"/>
              </a:rPr>
              <a:t> </a:t>
            </a:r>
            <a:r>
              <a:rPr lang="en-US" dirty="0" err="1">
                <a:cs typeface="Arial" pitchFamily="34" charset="0"/>
              </a:rPr>
              <a:t>fenomeno</a:t>
            </a:r>
            <a:r>
              <a:rPr lang="en-US" dirty="0">
                <a:cs typeface="Arial" pitchFamily="34" charset="0"/>
              </a:rPr>
              <a:t> </a:t>
            </a:r>
            <a:r>
              <a:rPr lang="en-US" dirty="0" err="1">
                <a:cs typeface="Arial" pitchFamily="34" charset="0"/>
              </a:rPr>
              <a:t>dominante</a:t>
            </a:r>
            <a:r>
              <a:rPr lang="en-US" dirty="0">
                <a:cs typeface="Arial" pitchFamily="34" charset="0"/>
              </a:rPr>
              <a:t>)</a:t>
            </a:r>
          </a:p>
          <a:p>
            <a:r>
              <a:rPr lang="en-US" dirty="0" err="1">
                <a:cs typeface="Arial" pitchFamily="34" charset="0"/>
              </a:rPr>
              <a:t>incidenza</a:t>
            </a:r>
            <a:r>
              <a:rPr lang="en-US" dirty="0">
                <a:cs typeface="Arial" pitchFamily="34" charset="0"/>
              </a:rPr>
              <a:t> </a:t>
            </a:r>
            <a:r>
              <a:rPr lang="en-US" dirty="0" err="1">
                <a:cs typeface="Arial" pitchFamily="34" charset="0"/>
              </a:rPr>
              <a:t>rasente</a:t>
            </a:r>
            <a:r>
              <a:rPr lang="en-US" dirty="0">
                <a:cs typeface="Arial" pitchFamily="34" charset="0"/>
              </a:rPr>
              <a:t> (</a:t>
            </a:r>
            <a:r>
              <a:rPr lang="el-GR" dirty="0">
                <a:cs typeface="Arial" pitchFamily="34" charset="0"/>
              </a:rPr>
              <a:t>θ</a:t>
            </a:r>
            <a:r>
              <a:rPr lang="it-IT" baseline="-25000" dirty="0">
                <a:cs typeface="Arial" pitchFamily="34" charset="0"/>
              </a:rPr>
              <a:t>1</a:t>
            </a:r>
            <a:r>
              <a:rPr lang="it-IT" dirty="0">
                <a:cs typeface="Arial" pitchFamily="34" charset="0"/>
              </a:rPr>
              <a:t> = 90</a:t>
            </a:r>
            <a:r>
              <a:rPr lang="en-US" dirty="0">
                <a:cs typeface="Arial" pitchFamily="34" charset="0"/>
              </a:rPr>
              <a:t>°) </a:t>
            </a:r>
          </a:p>
          <a:p>
            <a:pPr lvl="1"/>
            <a:r>
              <a:rPr lang="en-US" dirty="0">
                <a:cs typeface="Arial" pitchFamily="34" charset="0"/>
              </a:rPr>
              <a:t>R = 1	</a:t>
            </a:r>
          </a:p>
        </p:txBody>
      </p:sp>
      <p:graphicFrame>
        <p:nvGraphicFramePr>
          <p:cNvPr id="292868" name="Object 4"/>
          <p:cNvGraphicFramePr>
            <a:graphicFrameLocks noChangeAspect="1"/>
          </p:cNvGraphicFramePr>
          <p:nvPr>
            <p:extLst>
              <p:ext uri="{D42A27DB-BD31-4B8C-83A1-F6EECF244321}">
                <p14:modId xmlns:p14="http://schemas.microsoft.com/office/powerpoint/2010/main" val="3428742798"/>
              </p:ext>
            </p:extLst>
          </p:nvPr>
        </p:nvGraphicFramePr>
        <p:xfrm>
          <a:off x="1115616" y="3789040"/>
          <a:ext cx="3397250" cy="984250"/>
        </p:xfrm>
        <a:graphic>
          <a:graphicData uri="http://schemas.openxmlformats.org/presentationml/2006/ole">
            <mc:AlternateContent xmlns:mc="http://schemas.openxmlformats.org/markup-compatibility/2006">
              <mc:Choice xmlns:v="urn:schemas-microsoft-com:vml" Requires="v">
                <p:oleObj spid="_x0000_s292899" name="Equation" r:id="rId4" imgW="1752480" imgH="507960" progId="Equation.3">
                  <p:embed/>
                </p:oleObj>
              </mc:Choice>
              <mc:Fallback>
                <p:oleObj name="Equation" r:id="rId4" imgW="175248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789040"/>
                        <a:ext cx="3397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915" y="116632"/>
            <a:ext cx="2628900" cy="199139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AA0889A4-4966-49EE-AACE-438D7A59B213}" type="slidenum">
              <a:rPr lang="en-US"/>
              <a:pPr/>
              <a:t>29</a:t>
            </a:fld>
            <a:endParaRPr lang="en-US" dirty="0"/>
          </a:p>
        </p:txBody>
      </p:sp>
      <p:sp>
        <p:nvSpPr>
          <p:cNvPr id="294914" name="Rectangle 2"/>
          <p:cNvSpPr>
            <a:spLocks noGrp="1" noChangeArrowheads="1"/>
          </p:cNvSpPr>
          <p:nvPr>
            <p:ph type="title"/>
          </p:nvPr>
        </p:nvSpPr>
        <p:spPr/>
        <p:txBody>
          <a:bodyPr/>
          <a:lstStyle/>
          <a:p>
            <a:r>
              <a:rPr lang="it-IT"/>
              <a:t>Sistema ottico</a:t>
            </a:r>
          </a:p>
        </p:txBody>
      </p:sp>
      <p:sp>
        <p:nvSpPr>
          <p:cNvPr id="294915" name="Rectangle 3"/>
          <p:cNvSpPr>
            <a:spLocks noGrp="1" noChangeArrowheads="1"/>
          </p:cNvSpPr>
          <p:nvPr>
            <p:ph type="body" idx="1"/>
          </p:nvPr>
        </p:nvSpPr>
        <p:spPr/>
        <p:txBody>
          <a:bodyPr/>
          <a:lstStyle/>
          <a:p>
            <a:r>
              <a:rPr lang="it-IT" dirty="0"/>
              <a:t>fa corrispondere un’immagine ad un oggetto oppure viceversa: si propagano i raggi luminosi, reversibili </a:t>
            </a:r>
          </a:p>
          <a:p>
            <a:r>
              <a:rPr lang="it-IT" dirty="0">
                <a:solidFill>
                  <a:schemeClr val="accent2"/>
                </a:solidFill>
              </a:rPr>
              <a:t>stigmatico: ad un punto </a:t>
            </a:r>
            <a:r>
              <a:rPr lang="it-IT" i="1" dirty="0">
                <a:solidFill>
                  <a:schemeClr val="accent2"/>
                </a:solidFill>
              </a:rPr>
              <a:t>oggetto</a:t>
            </a:r>
            <a:r>
              <a:rPr lang="it-IT" dirty="0">
                <a:solidFill>
                  <a:schemeClr val="accent2"/>
                </a:solidFill>
              </a:rPr>
              <a:t> corrisponde un solo punto </a:t>
            </a:r>
            <a:r>
              <a:rPr lang="it-IT" i="1" dirty="0">
                <a:solidFill>
                  <a:schemeClr val="accent2"/>
                </a:solidFill>
              </a:rPr>
              <a:t>immagine</a:t>
            </a:r>
            <a:r>
              <a:rPr lang="it-IT" dirty="0">
                <a:solidFill>
                  <a:schemeClr val="accent2"/>
                </a:solidFill>
              </a:rPr>
              <a:t> (punti coniugati)</a:t>
            </a:r>
          </a:p>
          <a:p>
            <a:r>
              <a:rPr lang="it-IT" dirty="0">
                <a:solidFill>
                  <a:srgbClr val="CC0000"/>
                </a:solidFill>
              </a:rPr>
              <a:t>se il sistema è stigmatico, basta conoscere due raggi per trovare la corrispondenza</a:t>
            </a:r>
            <a:r>
              <a:rPr lang="it-IT" dirty="0"/>
              <a:t> (altri r. possono servire per verificare che la corrispondenza trovata è corretta)</a:t>
            </a:r>
          </a:p>
          <a:p>
            <a:r>
              <a:rPr lang="it-IT" dirty="0"/>
              <a:t>ad es. </a:t>
            </a:r>
            <a:r>
              <a:rPr lang="it-IT" dirty="0">
                <a:solidFill>
                  <a:srgbClr val="008000"/>
                </a:solidFill>
              </a:rPr>
              <a:t>riflessione: specchio piano, specchio sferico etc</a:t>
            </a:r>
            <a:r>
              <a:rPr lang="it-IT" dirty="0"/>
              <a:t>.; </a:t>
            </a:r>
            <a:r>
              <a:rPr lang="it-IT" dirty="0">
                <a:solidFill>
                  <a:srgbClr val="CC3399"/>
                </a:solidFill>
              </a:rPr>
              <a:t>rifrazione: lenti, microscopi etc</a:t>
            </a:r>
            <a:r>
              <a:rPr lang="it-IT" dirty="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smtClean="0"/>
              <a:t>fln mag 14</a:t>
            </a:r>
            <a:endParaRPr lang="en-US"/>
          </a:p>
        </p:txBody>
      </p:sp>
      <p:sp>
        <p:nvSpPr>
          <p:cNvPr id="6" name="Slide Number Placeholder 6"/>
          <p:cNvSpPr>
            <a:spLocks noGrp="1"/>
          </p:cNvSpPr>
          <p:nvPr>
            <p:ph type="sldNum" sz="quarter" idx="12"/>
          </p:nvPr>
        </p:nvSpPr>
        <p:spPr/>
        <p:txBody>
          <a:bodyPr/>
          <a:lstStyle/>
          <a:p>
            <a:fld id="{2A67E6F2-87E4-4242-A1BA-645E70F3F29B}" type="slidenum">
              <a:rPr lang="en-US"/>
              <a:pPr/>
              <a:t>3</a:t>
            </a:fld>
            <a:endParaRPr lang="en-US"/>
          </a:p>
        </p:txBody>
      </p:sp>
      <p:sp>
        <p:nvSpPr>
          <p:cNvPr id="109570" name="Rectangle 2"/>
          <p:cNvSpPr>
            <a:spLocks noGrp="1" noChangeArrowheads="1"/>
          </p:cNvSpPr>
          <p:nvPr>
            <p:ph type="title"/>
          </p:nvPr>
        </p:nvSpPr>
        <p:spPr>
          <a:xfrm>
            <a:off x="2484438" y="5084763"/>
            <a:ext cx="4248150" cy="720725"/>
          </a:xfrm>
        </p:spPr>
        <p:txBody>
          <a:bodyPr/>
          <a:lstStyle/>
          <a:p>
            <a:r>
              <a:rPr lang="it-IT" sz="3400">
                <a:solidFill>
                  <a:schemeClr val="accent2"/>
                </a:solidFill>
              </a:rPr>
              <a:t>Oscillazioni</a:t>
            </a:r>
          </a:p>
        </p:txBody>
      </p:sp>
      <p:pic>
        <p:nvPicPr>
          <p:cNvPr id="10958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549400"/>
            <a:ext cx="4608512"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883C857A-08A8-45C6-85EE-69D01C3D1668}" type="slidenum">
              <a:rPr lang="en-US"/>
              <a:pPr/>
              <a:t>30</a:t>
            </a:fld>
            <a:endParaRPr lang="en-US"/>
          </a:p>
        </p:txBody>
      </p:sp>
      <p:sp>
        <p:nvSpPr>
          <p:cNvPr id="295938" name="Rectangle 2"/>
          <p:cNvSpPr>
            <a:spLocks noGrp="1" noChangeArrowheads="1"/>
          </p:cNvSpPr>
          <p:nvPr>
            <p:ph type="title"/>
          </p:nvPr>
        </p:nvSpPr>
        <p:spPr/>
        <p:txBody>
          <a:bodyPr/>
          <a:lstStyle/>
          <a:p>
            <a:r>
              <a:rPr lang="it-IT"/>
              <a:t>Specchio piano</a:t>
            </a:r>
          </a:p>
        </p:txBody>
      </p:sp>
      <p:pic>
        <p:nvPicPr>
          <p:cNvPr id="295940" name="Picture 4" descr="img260"/>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124075" y="908050"/>
            <a:ext cx="5688013" cy="300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5941" name="Picture 5" descr="img2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4367213"/>
            <a:ext cx="3744912" cy="1954212"/>
          </a:xfrm>
          <a:prstGeom prst="rect">
            <a:avLst/>
          </a:prstGeom>
          <a:noFill/>
          <a:extLst>
            <a:ext uri="{909E8E84-426E-40DD-AFC4-6F175D3DCCD1}">
              <a14:hiddenFill xmlns:a14="http://schemas.microsoft.com/office/drawing/2010/main">
                <a:solidFill>
                  <a:srgbClr val="FFFFFF"/>
                </a:solidFill>
              </a14:hiddenFill>
            </a:ext>
          </a:extLst>
        </p:spPr>
      </p:pic>
      <p:pic>
        <p:nvPicPr>
          <p:cNvPr id="295942" name="Picture 6" descr="img2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363" y="4365625"/>
            <a:ext cx="3968750" cy="1897063"/>
          </a:xfrm>
          <a:prstGeom prst="rect">
            <a:avLst/>
          </a:prstGeom>
          <a:noFill/>
          <a:extLst>
            <a:ext uri="{909E8E84-426E-40DD-AFC4-6F175D3DCCD1}">
              <a14:hiddenFill xmlns:a14="http://schemas.microsoft.com/office/drawing/2010/main">
                <a:solidFill>
                  <a:srgbClr val="FFFFFF"/>
                </a:solidFill>
              </a14:hiddenFill>
            </a:ext>
          </a:extLst>
        </p:spPr>
      </p:pic>
      <p:sp>
        <p:nvSpPr>
          <p:cNvPr id="295943" name="Text Box 7"/>
          <p:cNvSpPr txBox="1">
            <a:spLocks noChangeArrowheads="1"/>
          </p:cNvSpPr>
          <p:nvPr/>
        </p:nvSpPr>
        <p:spPr bwMode="auto">
          <a:xfrm>
            <a:off x="323850" y="1171575"/>
            <a:ext cx="18335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costruzione</a:t>
            </a:r>
          </a:p>
          <a:p>
            <a:pPr algn="l"/>
            <a:r>
              <a:rPr lang="it-IT" sz="2000">
                <a:solidFill>
                  <a:srgbClr val="FF0000"/>
                </a:solidFill>
              </a:rPr>
              <a:t>dell’immagine:</a:t>
            </a:r>
          </a:p>
          <a:p>
            <a:pPr algn="l"/>
            <a:r>
              <a:rPr lang="it-IT" sz="2000">
                <a:solidFill>
                  <a:srgbClr val="FF0000"/>
                </a:solidFill>
              </a:rPr>
              <a:t>l’immagine è </a:t>
            </a:r>
          </a:p>
          <a:p>
            <a:pPr algn="l"/>
            <a:r>
              <a:rPr lang="it-IT" sz="2000">
                <a:solidFill>
                  <a:srgbClr val="FF0000"/>
                </a:solidFill>
              </a:rPr>
              <a:t>virtuale diritta, </a:t>
            </a:r>
          </a:p>
          <a:p>
            <a:pPr algn="l"/>
            <a:r>
              <a:rPr lang="it-IT" sz="2000">
                <a:solidFill>
                  <a:srgbClr val="FF0000"/>
                </a:solidFill>
              </a:rPr>
              <a:t>non vi passa </a:t>
            </a:r>
          </a:p>
          <a:p>
            <a:pPr algn="l"/>
            <a:r>
              <a:rPr lang="it-IT" sz="2000">
                <a:solidFill>
                  <a:srgbClr val="FF0000"/>
                </a:solidFill>
              </a:rPr>
              <a:t>energia</a:t>
            </a:r>
          </a:p>
        </p:txBody>
      </p:sp>
      <p:sp>
        <p:nvSpPr>
          <p:cNvPr id="295944" name="Text Box 8"/>
          <p:cNvSpPr txBox="1">
            <a:spLocks noChangeArrowheads="1"/>
          </p:cNvSpPr>
          <p:nvPr/>
        </p:nvSpPr>
        <p:spPr bwMode="auto">
          <a:xfrm>
            <a:off x="5364163" y="4005263"/>
            <a:ext cx="326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superficie ruvida, diffusione</a:t>
            </a:r>
          </a:p>
        </p:txBody>
      </p:sp>
      <p:sp>
        <p:nvSpPr>
          <p:cNvPr id="295945" name="Text Box 9"/>
          <p:cNvSpPr txBox="1">
            <a:spLocks noChangeArrowheads="1"/>
          </p:cNvSpPr>
          <p:nvPr/>
        </p:nvSpPr>
        <p:spPr bwMode="auto">
          <a:xfrm>
            <a:off x="250825" y="4005263"/>
            <a:ext cx="4108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immagine trasversa e longitudinale</a:t>
            </a:r>
          </a:p>
        </p:txBody>
      </p:sp>
      <p:sp>
        <p:nvSpPr>
          <p:cNvPr id="295946" name="Text Box 10"/>
          <p:cNvSpPr txBox="1">
            <a:spLocks noChangeArrowheads="1"/>
          </p:cNvSpPr>
          <p:nvPr/>
        </p:nvSpPr>
        <p:spPr bwMode="auto">
          <a:xfrm>
            <a:off x="468313" y="6237288"/>
            <a:ext cx="317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ingrandimento: +1(t), </a:t>
            </a:r>
            <a:r>
              <a:rPr lang="it-IT" sz="2000">
                <a:solidFill>
                  <a:srgbClr val="FF0000"/>
                </a:solidFill>
                <a:cs typeface="Arial" pitchFamily="34" charset="0"/>
              </a:rPr>
              <a:t>–1(l)</a:t>
            </a:r>
            <a:r>
              <a:rPr lang="it-IT" sz="2000">
                <a:solidFill>
                  <a:srgbClr val="FF0000"/>
                </a:solidFill>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AA1E7E1D-D9CE-475C-B4D8-38BD92A00363}" type="slidenum">
              <a:rPr lang="en-US"/>
              <a:pPr/>
              <a:t>31</a:t>
            </a:fld>
            <a:endParaRPr lang="en-US"/>
          </a:p>
        </p:txBody>
      </p:sp>
      <p:sp>
        <p:nvSpPr>
          <p:cNvPr id="296962" name="Rectangle 2"/>
          <p:cNvSpPr>
            <a:spLocks noGrp="1" noChangeArrowheads="1"/>
          </p:cNvSpPr>
          <p:nvPr>
            <p:ph type="title"/>
          </p:nvPr>
        </p:nvSpPr>
        <p:spPr/>
        <p:txBody>
          <a:bodyPr/>
          <a:lstStyle/>
          <a:p>
            <a:r>
              <a:rPr lang="it-IT"/>
              <a:t>Specchi sferici, fuoco (*)</a:t>
            </a:r>
          </a:p>
        </p:txBody>
      </p:sp>
      <p:sp>
        <p:nvSpPr>
          <p:cNvPr id="296963" name="Rectangle 3"/>
          <p:cNvSpPr>
            <a:spLocks noGrp="1" noChangeArrowheads="1"/>
          </p:cNvSpPr>
          <p:nvPr>
            <p:ph type="body" idx="1"/>
          </p:nvPr>
        </p:nvSpPr>
        <p:spPr>
          <a:xfrm>
            <a:off x="179388" y="1052513"/>
            <a:ext cx="8640762" cy="5184775"/>
          </a:xfrm>
        </p:spPr>
        <p:txBody>
          <a:bodyPr/>
          <a:lstStyle/>
          <a:p>
            <a:r>
              <a:rPr lang="it-IT" sz="2400"/>
              <a:t>C centro di curvatura,                                                              r raggio, V vertice </a:t>
            </a:r>
          </a:p>
          <a:p>
            <a:r>
              <a:rPr lang="it-IT" sz="2400"/>
              <a:t>CV asse ottico </a:t>
            </a:r>
          </a:p>
          <a:p>
            <a:r>
              <a:rPr lang="it-IT" sz="2400"/>
              <a:t>lo sp.sf. è stigmatico                                                            se la calotta in V è                                                       piccola, </a:t>
            </a:r>
            <a:r>
              <a:rPr lang="el-GR" sz="2400">
                <a:cs typeface="Arial" pitchFamily="34" charset="0"/>
              </a:rPr>
              <a:t>θ</a:t>
            </a:r>
            <a:r>
              <a:rPr lang="it-IT" sz="2400">
                <a:cs typeface="Arial" pitchFamily="34" charset="0"/>
              </a:rPr>
              <a:t> piccolo</a:t>
            </a:r>
          </a:p>
          <a:p>
            <a:r>
              <a:rPr lang="it-IT" sz="2400">
                <a:cs typeface="Arial" pitchFamily="34" charset="0"/>
              </a:rPr>
              <a:t>AD = CD;  </a:t>
            </a:r>
            <a:r>
              <a:rPr lang="it-IT" sz="2400">
                <a:solidFill>
                  <a:srgbClr val="CC3399"/>
                </a:solidFill>
                <a:cs typeface="Arial" pitchFamily="34" charset="0"/>
              </a:rPr>
              <a:t>AC = r</a:t>
            </a:r>
          </a:p>
          <a:p>
            <a:r>
              <a:rPr lang="it-IT" sz="2400">
                <a:solidFill>
                  <a:srgbClr val="FF0000"/>
                </a:solidFill>
                <a:cs typeface="Arial" pitchFamily="34" charset="0"/>
              </a:rPr>
              <a:t>CD</a:t>
            </a:r>
            <a:r>
              <a:rPr lang="it-IT" sz="2400" baseline="30000">
                <a:solidFill>
                  <a:srgbClr val="FF0000"/>
                </a:solidFill>
                <a:cs typeface="Arial" pitchFamily="34" charset="0"/>
              </a:rPr>
              <a:t>2</a:t>
            </a:r>
            <a:r>
              <a:rPr lang="it-IT" sz="2400">
                <a:cs typeface="Arial" pitchFamily="34" charset="0"/>
              </a:rPr>
              <a:t> = </a:t>
            </a:r>
            <a:r>
              <a:rPr lang="it-IT" sz="2400">
                <a:solidFill>
                  <a:srgbClr val="CC3399"/>
                </a:solidFill>
                <a:cs typeface="Arial" pitchFamily="34" charset="0"/>
              </a:rPr>
              <a:t>AC</a:t>
            </a:r>
            <a:r>
              <a:rPr lang="it-IT" sz="2400" baseline="30000">
                <a:solidFill>
                  <a:srgbClr val="CC3399"/>
                </a:solidFill>
                <a:cs typeface="Arial" pitchFamily="34" charset="0"/>
              </a:rPr>
              <a:t>2</a:t>
            </a:r>
            <a:r>
              <a:rPr lang="it-IT" sz="2400">
                <a:cs typeface="Arial" pitchFamily="34" charset="0"/>
              </a:rPr>
              <a:t> + </a:t>
            </a:r>
            <a:r>
              <a:rPr lang="it-IT" sz="2400">
                <a:solidFill>
                  <a:srgbClr val="FF0000"/>
                </a:solidFill>
                <a:cs typeface="Arial" pitchFamily="34" charset="0"/>
              </a:rPr>
              <a:t>AD</a:t>
            </a:r>
            <a:r>
              <a:rPr lang="it-IT" sz="2400" baseline="30000">
                <a:solidFill>
                  <a:srgbClr val="FF0000"/>
                </a:solidFill>
                <a:cs typeface="Arial" pitchFamily="34" charset="0"/>
              </a:rPr>
              <a:t>2</a:t>
            </a:r>
            <a:r>
              <a:rPr lang="it-IT" sz="2400">
                <a:cs typeface="Arial" pitchFamily="34" charset="0"/>
              </a:rPr>
              <a:t> –                                                                – 2</a:t>
            </a:r>
            <a:r>
              <a:rPr lang="it-IT" sz="2400">
                <a:solidFill>
                  <a:srgbClr val="CC3399"/>
                </a:solidFill>
                <a:cs typeface="Arial" pitchFamily="34" charset="0"/>
              </a:rPr>
              <a:t>AC</a:t>
            </a:r>
            <a:r>
              <a:rPr lang="en-US" sz="2400">
                <a:cs typeface="Arial" pitchFamily="34" charset="0"/>
              </a:rPr>
              <a:t>·</a:t>
            </a:r>
            <a:r>
              <a:rPr lang="en-US" sz="2400">
                <a:solidFill>
                  <a:srgbClr val="FF0000"/>
                </a:solidFill>
                <a:cs typeface="Arial" pitchFamily="34" charset="0"/>
              </a:rPr>
              <a:t>AD</a:t>
            </a:r>
            <a:r>
              <a:rPr lang="en-US" sz="2400">
                <a:cs typeface="Arial" pitchFamily="34" charset="0"/>
              </a:rPr>
              <a:t>cos</a:t>
            </a:r>
            <a:r>
              <a:rPr lang="el-GR" sz="2400">
                <a:cs typeface="Arial" pitchFamily="34" charset="0"/>
              </a:rPr>
              <a:t>θ</a:t>
            </a:r>
            <a:endParaRPr lang="it-IT" sz="2400">
              <a:cs typeface="Arial" pitchFamily="34" charset="0"/>
            </a:endParaRPr>
          </a:p>
          <a:p>
            <a:pPr>
              <a:buFontTx/>
              <a:buNone/>
            </a:pPr>
            <a:r>
              <a:rPr lang="it-IT" sz="2400">
                <a:cs typeface="Arial" pitchFamily="34" charset="0"/>
              </a:rPr>
              <a:t>	</a:t>
            </a:r>
            <a:r>
              <a:rPr lang="it-IT" sz="2400">
                <a:solidFill>
                  <a:srgbClr val="FF0000"/>
                </a:solidFill>
                <a:cs typeface="Arial" pitchFamily="34" charset="0"/>
              </a:rPr>
              <a:t>CD</a:t>
            </a:r>
            <a:r>
              <a:rPr lang="it-IT" sz="2400" baseline="30000">
                <a:solidFill>
                  <a:srgbClr val="FF0000"/>
                </a:solidFill>
                <a:cs typeface="Arial" pitchFamily="34" charset="0"/>
              </a:rPr>
              <a:t>2</a:t>
            </a:r>
            <a:r>
              <a:rPr lang="it-IT" sz="2400">
                <a:cs typeface="Arial" pitchFamily="34" charset="0"/>
              </a:rPr>
              <a:t> = </a:t>
            </a:r>
            <a:r>
              <a:rPr lang="it-IT" sz="2400">
                <a:solidFill>
                  <a:srgbClr val="CC3399"/>
                </a:solidFill>
                <a:cs typeface="Arial" pitchFamily="34" charset="0"/>
              </a:rPr>
              <a:t>r</a:t>
            </a:r>
            <a:r>
              <a:rPr lang="it-IT" sz="2400" baseline="30000">
                <a:solidFill>
                  <a:srgbClr val="CC3399"/>
                </a:solidFill>
                <a:cs typeface="Arial" pitchFamily="34" charset="0"/>
              </a:rPr>
              <a:t>2</a:t>
            </a:r>
            <a:r>
              <a:rPr lang="it-IT" sz="2400">
                <a:cs typeface="Arial" pitchFamily="34" charset="0"/>
              </a:rPr>
              <a:t> + </a:t>
            </a:r>
            <a:r>
              <a:rPr lang="it-IT" sz="2400">
                <a:solidFill>
                  <a:srgbClr val="FF0000"/>
                </a:solidFill>
                <a:cs typeface="Arial" pitchFamily="34" charset="0"/>
              </a:rPr>
              <a:t>CD</a:t>
            </a:r>
            <a:r>
              <a:rPr lang="it-IT" sz="2400" baseline="30000">
                <a:solidFill>
                  <a:srgbClr val="FF0000"/>
                </a:solidFill>
                <a:cs typeface="Arial" pitchFamily="34" charset="0"/>
              </a:rPr>
              <a:t>2</a:t>
            </a:r>
            <a:r>
              <a:rPr lang="it-IT" sz="2400">
                <a:cs typeface="Arial" pitchFamily="34" charset="0"/>
              </a:rPr>
              <a:t> – 2</a:t>
            </a:r>
            <a:r>
              <a:rPr lang="it-IT" sz="2400">
                <a:solidFill>
                  <a:srgbClr val="CC3399"/>
                </a:solidFill>
                <a:cs typeface="Arial" pitchFamily="34" charset="0"/>
              </a:rPr>
              <a:t>r</a:t>
            </a:r>
            <a:r>
              <a:rPr lang="en-US" sz="2400">
                <a:cs typeface="Arial" pitchFamily="34" charset="0"/>
              </a:rPr>
              <a:t>·</a:t>
            </a:r>
            <a:r>
              <a:rPr lang="en-US" sz="2400">
                <a:solidFill>
                  <a:srgbClr val="FF0000"/>
                </a:solidFill>
                <a:cs typeface="Arial" pitchFamily="34" charset="0"/>
              </a:rPr>
              <a:t>CD</a:t>
            </a:r>
            <a:r>
              <a:rPr lang="en-US" sz="2400">
                <a:cs typeface="Arial" pitchFamily="34" charset="0"/>
              </a:rPr>
              <a:t>cos</a:t>
            </a:r>
            <a:r>
              <a:rPr lang="el-GR" sz="2400">
                <a:cs typeface="Arial" pitchFamily="34" charset="0"/>
              </a:rPr>
              <a:t>θ</a:t>
            </a:r>
            <a:endParaRPr lang="it-IT" sz="2400">
              <a:cs typeface="Arial" pitchFamily="34" charset="0"/>
            </a:endParaRPr>
          </a:p>
          <a:p>
            <a:pPr>
              <a:buFontTx/>
              <a:buNone/>
            </a:pPr>
            <a:r>
              <a:rPr lang="it-IT" sz="2400">
                <a:cs typeface="Arial" pitchFamily="34" charset="0"/>
              </a:rPr>
              <a:t>	CD = r/(2cos</a:t>
            </a:r>
            <a:r>
              <a:rPr lang="el-GR" sz="2400">
                <a:cs typeface="Arial" pitchFamily="34" charset="0"/>
              </a:rPr>
              <a:t>θ</a:t>
            </a:r>
            <a:r>
              <a:rPr lang="it-IT" sz="2400">
                <a:cs typeface="Arial" pitchFamily="34" charset="0"/>
              </a:rPr>
              <a:t>)                     </a:t>
            </a:r>
            <a:r>
              <a:rPr lang="it-IT" sz="2200">
                <a:solidFill>
                  <a:srgbClr val="008000"/>
                </a:solidFill>
                <a:cs typeface="Arial" pitchFamily="34" charset="0"/>
              </a:rPr>
              <a:t>(</a:t>
            </a:r>
            <a:r>
              <a:rPr lang="el-GR" sz="2200">
                <a:solidFill>
                  <a:srgbClr val="008000"/>
                </a:solidFill>
                <a:cs typeface="Arial" pitchFamily="34" charset="0"/>
              </a:rPr>
              <a:t>θ</a:t>
            </a:r>
            <a:r>
              <a:rPr lang="el-GR" sz="2200">
                <a:solidFill>
                  <a:srgbClr val="008000"/>
                </a:solidFill>
                <a:cs typeface="Arial" pitchFamily="34" charset="0"/>
                <a:sym typeface="Symbol" pitchFamily="18" charset="2"/>
              </a:rPr>
              <a:t></a:t>
            </a:r>
            <a:r>
              <a:rPr lang="it-IT" sz="2200">
                <a:solidFill>
                  <a:srgbClr val="008000"/>
                </a:solidFill>
                <a:cs typeface="Arial" pitchFamily="34" charset="0"/>
                <a:sym typeface="Symbol" pitchFamily="18" charset="2"/>
              </a:rPr>
              <a:t>0, cos</a:t>
            </a:r>
            <a:r>
              <a:rPr lang="el-GR" sz="2200">
                <a:solidFill>
                  <a:srgbClr val="008000"/>
                </a:solidFill>
                <a:cs typeface="Arial" pitchFamily="34" charset="0"/>
                <a:sym typeface="Symbol" pitchFamily="18" charset="2"/>
              </a:rPr>
              <a:t>θ</a:t>
            </a:r>
            <a:r>
              <a:rPr lang="it-IT" sz="2200">
                <a:solidFill>
                  <a:srgbClr val="008000"/>
                </a:solidFill>
                <a:cs typeface="Arial" pitchFamily="34" charset="0"/>
                <a:sym typeface="Symbol" pitchFamily="18" charset="2"/>
              </a:rPr>
              <a:t>1:   5</a:t>
            </a:r>
            <a:r>
              <a:rPr lang="en-US" sz="2200">
                <a:solidFill>
                  <a:srgbClr val="008000"/>
                </a:solidFill>
                <a:cs typeface="Arial" pitchFamily="34" charset="0"/>
                <a:sym typeface="Symbol" pitchFamily="18" charset="2"/>
              </a:rPr>
              <a:t>°, 0.9962; </a:t>
            </a:r>
            <a:r>
              <a:rPr lang="el-GR" sz="2200">
                <a:solidFill>
                  <a:srgbClr val="008000"/>
                </a:solidFill>
                <a:cs typeface="Arial" pitchFamily="34" charset="0"/>
                <a:sym typeface="Symbol" pitchFamily="18" charset="2"/>
              </a:rPr>
              <a:t>Δ</a:t>
            </a:r>
            <a:r>
              <a:rPr lang="en-US" sz="2200">
                <a:solidFill>
                  <a:srgbClr val="008000"/>
                </a:solidFill>
                <a:cs typeface="Arial" pitchFamily="34" charset="0"/>
                <a:sym typeface="Symbol" pitchFamily="18" charset="2"/>
              </a:rPr>
              <a:t>~4</a:t>
            </a:r>
            <a:r>
              <a:rPr lang="el-GR" sz="2200">
                <a:solidFill>
                  <a:srgbClr val="008000"/>
                </a:solidFill>
                <a:cs typeface="Arial" pitchFamily="34" charset="0"/>
                <a:sym typeface="Symbol" pitchFamily="18" charset="2"/>
              </a:rPr>
              <a:t>‰</a:t>
            </a:r>
            <a:r>
              <a:rPr lang="en-US" sz="2200">
                <a:solidFill>
                  <a:srgbClr val="008000"/>
                </a:solidFill>
                <a:cs typeface="Arial" pitchFamily="34" charset="0"/>
                <a:sym typeface="Symbol" pitchFamily="18" charset="2"/>
              </a:rPr>
              <a:t>) </a:t>
            </a:r>
          </a:p>
          <a:p>
            <a:pPr>
              <a:buFontTx/>
              <a:buNone/>
            </a:pPr>
            <a:r>
              <a:rPr lang="it-IT" sz="2400">
                <a:cs typeface="Arial" pitchFamily="34" charset="0"/>
              </a:rPr>
              <a:t>	se </a:t>
            </a:r>
            <a:r>
              <a:rPr lang="el-GR" sz="2400">
                <a:cs typeface="Arial" pitchFamily="34" charset="0"/>
              </a:rPr>
              <a:t>θ</a:t>
            </a:r>
            <a:r>
              <a:rPr lang="en-US" sz="2400">
                <a:cs typeface="Arial" pitchFamily="34" charset="0"/>
              </a:rPr>
              <a:t>~0, CD=DV=r/2         f = r/2       </a:t>
            </a:r>
            <a:r>
              <a:rPr lang="en-US" sz="2300">
                <a:solidFill>
                  <a:srgbClr val="CC3399"/>
                </a:solidFill>
                <a:cs typeface="Arial" pitchFamily="34" charset="0"/>
              </a:rPr>
              <a:t>fuoco, coniugato di P=</a:t>
            </a:r>
            <a:r>
              <a:rPr lang="en-US" sz="2300">
                <a:solidFill>
                  <a:srgbClr val="CC3399"/>
                </a:solidFill>
                <a:cs typeface="Arial" pitchFamily="34" charset="0"/>
                <a:sym typeface="Symbol" pitchFamily="18" charset="2"/>
              </a:rPr>
              <a:t></a:t>
            </a:r>
            <a:r>
              <a:rPr lang="en-US" sz="2300">
                <a:cs typeface="Arial" pitchFamily="34" charset="0"/>
              </a:rPr>
              <a:t>    </a:t>
            </a:r>
          </a:p>
        </p:txBody>
      </p:sp>
      <p:pic>
        <p:nvPicPr>
          <p:cNvPr id="296965" name="Picture 5" descr="img2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540000">
            <a:off x="3995738" y="908050"/>
            <a:ext cx="4829175" cy="3806825"/>
          </a:xfrm>
          <a:prstGeom prst="rect">
            <a:avLst/>
          </a:prstGeom>
          <a:noFill/>
          <a:extLst>
            <a:ext uri="{909E8E84-426E-40DD-AFC4-6F175D3DCCD1}">
              <a14:hiddenFill xmlns:a14="http://schemas.microsoft.com/office/drawing/2010/main">
                <a:solidFill>
                  <a:srgbClr val="FFFFFF"/>
                </a:solidFill>
              </a14:hiddenFill>
            </a:ext>
          </a:extLst>
        </p:spPr>
      </p:pic>
      <p:sp>
        <p:nvSpPr>
          <p:cNvPr id="296966" name="Line 6"/>
          <p:cNvSpPr>
            <a:spLocks noChangeShapeType="1"/>
          </p:cNvSpPr>
          <p:nvPr/>
        </p:nvSpPr>
        <p:spPr bwMode="auto">
          <a:xfrm flipV="1">
            <a:off x="684213" y="4868863"/>
            <a:ext cx="358775" cy="287337"/>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967" name="Line 7"/>
          <p:cNvSpPr>
            <a:spLocks noChangeShapeType="1"/>
          </p:cNvSpPr>
          <p:nvPr/>
        </p:nvSpPr>
        <p:spPr bwMode="auto">
          <a:xfrm flipV="1">
            <a:off x="2124075" y="4868863"/>
            <a:ext cx="358775" cy="287337"/>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968" name="AutoShape 8"/>
          <p:cNvSpPr>
            <a:spLocks noChangeArrowheads="1"/>
          </p:cNvSpPr>
          <p:nvPr/>
        </p:nvSpPr>
        <p:spPr bwMode="auto">
          <a:xfrm>
            <a:off x="3348038" y="5734050"/>
            <a:ext cx="504825" cy="287338"/>
          </a:xfrm>
          <a:prstGeom prst="rightArrow">
            <a:avLst>
              <a:gd name="adj1" fmla="val 50000"/>
              <a:gd name="adj2" fmla="val 439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6969" name="Text Box 9"/>
          <p:cNvSpPr txBox="1">
            <a:spLocks noChangeArrowheads="1"/>
          </p:cNvSpPr>
          <p:nvPr/>
        </p:nvSpPr>
        <p:spPr bwMode="auto">
          <a:xfrm>
            <a:off x="3924300" y="5589588"/>
            <a:ext cx="1079500" cy="434975"/>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96970" name="Text Box 10"/>
          <p:cNvSpPr txBox="1">
            <a:spLocks noChangeArrowheads="1"/>
          </p:cNvSpPr>
          <p:nvPr/>
        </p:nvSpPr>
        <p:spPr bwMode="auto">
          <a:xfrm>
            <a:off x="1425575" y="62833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smtClean="0"/>
              <a:t>fln mag 14</a:t>
            </a:r>
            <a:endParaRPr lang="en-US"/>
          </a:p>
        </p:txBody>
      </p:sp>
      <p:sp>
        <p:nvSpPr>
          <p:cNvPr id="15" name="Slide Number Placeholder 5"/>
          <p:cNvSpPr>
            <a:spLocks noGrp="1"/>
          </p:cNvSpPr>
          <p:nvPr>
            <p:ph type="sldNum" sz="quarter" idx="12"/>
          </p:nvPr>
        </p:nvSpPr>
        <p:spPr/>
        <p:txBody>
          <a:bodyPr/>
          <a:lstStyle/>
          <a:p>
            <a:fld id="{A6C29F81-42EC-4CFF-BE8B-1116EDA46DFC}" type="slidenum">
              <a:rPr lang="en-US"/>
              <a:pPr/>
              <a:t>32</a:t>
            </a:fld>
            <a:endParaRPr lang="en-US"/>
          </a:p>
        </p:txBody>
      </p:sp>
      <p:sp>
        <p:nvSpPr>
          <p:cNvPr id="297986" name="Rectangle 2"/>
          <p:cNvSpPr>
            <a:spLocks noGrp="1" noChangeArrowheads="1"/>
          </p:cNvSpPr>
          <p:nvPr>
            <p:ph type="title"/>
          </p:nvPr>
        </p:nvSpPr>
        <p:spPr>
          <a:xfrm>
            <a:off x="1403350" y="188913"/>
            <a:ext cx="7272338" cy="574675"/>
          </a:xfrm>
        </p:spPr>
        <p:txBody>
          <a:bodyPr/>
          <a:lstStyle/>
          <a:p>
            <a:r>
              <a:rPr lang="it-IT" sz="2400"/>
              <a:t>Costruzione dell’immagine con lo specchio sferico(*)</a:t>
            </a:r>
          </a:p>
        </p:txBody>
      </p:sp>
      <p:sp>
        <p:nvSpPr>
          <p:cNvPr id="297987" name="Rectangle 3"/>
          <p:cNvSpPr>
            <a:spLocks noGrp="1" noChangeArrowheads="1"/>
          </p:cNvSpPr>
          <p:nvPr>
            <p:ph type="body" idx="1"/>
          </p:nvPr>
        </p:nvSpPr>
        <p:spPr>
          <a:xfrm>
            <a:off x="323850" y="3573463"/>
            <a:ext cx="8496300" cy="2663825"/>
          </a:xfrm>
        </p:spPr>
        <p:txBody>
          <a:bodyPr/>
          <a:lstStyle/>
          <a:p>
            <a:pPr>
              <a:buFontTx/>
              <a:buNone/>
            </a:pPr>
            <a:r>
              <a:rPr lang="it-IT" sz="2400"/>
              <a:t>	  raggio || all’asse, si riflette passando per F</a:t>
            </a:r>
          </a:p>
          <a:p>
            <a:pPr>
              <a:buFontTx/>
              <a:buNone/>
            </a:pPr>
            <a:r>
              <a:rPr lang="it-IT" sz="2400"/>
              <a:t>	  passante per F, si riflette || all’asse</a:t>
            </a:r>
          </a:p>
          <a:p>
            <a:pPr>
              <a:buFontTx/>
              <a:buNone/>
            </a:pPr>
            <a:r>
              <a:rPr lang="it-IT" sz="2400"/>
              <a:t>	  passante per C (</a:t>
            </a:r>
            <a:r>
              <a:rPr lang="el-GR" sz="2400">
                <a:cs typeface="Arial" pitchFamily="34" charset="0"/>
              </a:rPr>
              <a:t>θ</a:t>
            </a:r>
            <a:r>
              <a:rPr lang="it-IT" sz="2400" baseline="-25000">
                <a:cs typeface="Arial" pitchFamily="34" charset="0"/>
              </a:rPr>
              <a:t>1</a:t>
            </a:r>
            <a:r>
              <a:rPr lang="it-IT" sz="2400">
                <a:cs typeface="Arial" pitchFamily="34" charset="0"/>
              </a:rPr>
              <a:t>=0), si riflette nella direz. d’incidenza</a:t>
            </a:r>
          </a:p>
          <a:p>
            <a:pPr>
              <a:buFontTx/>
              <a:buNone/>
            </a:pPr>
            <a:r>
              <a:rPr lang="it-IT" sz="2400">
                <a:cs typeface="Arial" pitchFamily="34" charset="0"/>
              </a:rPr>
              <a:t>	  passante per V: OO’V e II’V simili → OO’/u = II’/v</a:t>
            </a:r>
          </a:p>
          <a:p>
            <a:pPr>
              <a:buFontTx/>
              <a:buNone/>
            </a:pPr>
            <a:r>
              <a:rPr lang="it-IT" sz="2400">
                <a:cs typeface="Arial" pitchFamily="34" charset="0"/>
              </a:rPr>
              <a:t>	  m = y’/y = –v/u</a:t>
            </a:r>
          </a:p>
          <a:p>
            <a:pPr>
              <a:buFontTx/>
              <a:buNone/>
            </a:pPr>
            <a:r>
              <a:rPr lang="it-IT" sz="2400">
                <a:cs typeface="Arial" pitchFamily="34" charset="0"/>
              </a:rPr>
              <a:t>	  ingrandimento lineare trasversale </a:t>
            </a:r>
            <a:endParaRPr lang="el-GR" sz="2400">
              <a:cs typeface="Arial" pitchFamily="34" charset="0"/>
            </a:endParaRPr>
          </a:p>
        </p:txBody>
      </p:sp>
      <p:pic>
        <p:nvPicPr>
          <p:cNvPr id="297989" name="Picture 5" descr="img2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981075"/>
            <a:ext cx="6048375" cy="2451100"/>
          </a:xfrm>
          <a:prstGeom prst="rect">
            <a:avLst/>
          </a:prstGeom>
          <a:noFill/>
          <a:extLst>
            <a:ext uri="{909E8E84-426E-40DD-AFC4-6F175D3DCCD1}">
              <a14:hiddenFill xmlns:a14="http://schemas.microsoft.com/office/drawing/2010/main">
                <a:solidFill>
                  <a:srgbClr val="FFFFFF"/>
                </a:solidFill>
              </a14:hiddenFill>
            </a:ext>
          </a:extLst>
        </p:spPr>
      </p:pic>
      <p:sp>
        <p:nvSpPr>
          <p:cNvPr id="297990" name="Line 6"/>
          <p:cNvSpPr>
            <a:spLocks noChangeShapeType="1"/>
          </p:cNvSpPr>
          <p:nvPr/>
        </p:nvSpPr>
        <p:spPr bwMode="auto">
          <a:xfrm>
            <a:off x="468313" y="37893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2" name="Line 8"/>
          <p:cNvSpPr>
            <a:spLocks noChangeShapeType="1"/>
          </p:cNvSpPr>
          <p:nvPr/>
        </p:nvSpPr>
        <p:spPr bwMode="auto">
          <a:xfrm>
            <a:off x="2484438" y="3860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3" name="Line 9"/>
          <p:cNvSpPr>
            <a:spLocks noChangeShapeType="1"/>
          </p:cNvSpPr>
          <p:nvPr/>
        </p:nvSpPr>
        <p:spPr bwMode="auto">
          <a:xfrm>
            <a:off x="395288" y="3789363"/>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4" name="Line 10"/>
          <p:cNvSpPr>
            <a:spLocks noChangeShapeType="1"/>
          </p:cNvSpPr>
          <p:nvPr/>
        </p:nvSpPr>
        <p:spPr bwMode="auto">
          <a:xfrm>
            <a:off x="395288" y="4221163"/>
            <a:ext cx="431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5" name="Line 11"/>
          <p:cNvSpPr>
            <a:spLocks noChangeShapeType="1"/>
          </p:cNvSpPr>
          <p:nvPr/>
        </p:nvSpPr>
        <p:spPr bwMode="auto">
          <a:xfrm>
            <a:off x="395288" y="4652963"/>
            <a:ext cx="431800" cy="0"/>
          </a:xfrm>
          <a:prstGeom prst="line">
            <a:avLst/>
          </a:prstGeom>
          <a:noFill/>
          <a:ln w="381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6" name="Line 12"/>
          <p:cNvSpPr>
            <a:spLocks noChangeShapeType="1"/>
          </p:cNvSpPr>
          <p:nvPr/>
        </p:nvSpPr>
        <p:spPr bwMode="auto">
          <a:xfrm>
            <a:off x="395288" y="5157788"/>
            <a:ext cx="4318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97" name="Text Box 13"/>
          <p:cNvSpPr txBox="1">
            <a:spLocks noChangeArrowheads="1"/>
          </p:cNvSpPr>
          <p:nvPr/>
        </p:nvSpPr>
        <p:spPr bwMode="auto">
          <a:xfrm>
            <a:off x="827088" y="5373688"/>
            <a:ext cx="2160587" cy="4064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97998" name="Text Box 14"/>
          <p:cNvSpPr txBox="1">
            <a:spLocks noChangeArrowheads="1"/>
          </p:cNvSpPr>
          <p:nvPr/>
        </p:nvSpPr>
        <p:spPr bwMode="auto">
          <a:xfrm>
            <a:off x="1425575" y="62833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0576B4E7-ACD7-44EA-A821-726484ACC906}" type="slidenum">
              <a:rPr lang="en-US"/>
              <a:pPr/>
              <a:t>33</a:t>
            </a:fld>
            <a:endParaRPr lang="en-US"/>
          </a:p>
        </p:txBody>
      </p:sp>
      <p:sp>
        <p:nvSpPr>
          <p:cNvPr id="299010" name="Rectangle 2"/>
          <p:cNvSpPr>
            <a:spLocks noGrp="1" noChangeArrowheads="1"/>
          </p:cNvSpPr>
          <p:nvPr>
            <p:ph type="title"/>
          </p:nvPr>
        </p:nvSpPr>
        <p:spPr/>
        <p:txBody>
          <a:bodyPr/>
          <a:lstStyle/>
          <a:p>
            <a:r>
              <a:rPr lang="it-IT"/>
              <a:t>Formula dei punti coniugati(*)</a:t>
            </a:r>
          </a:p>
        </p:txBody>
      </p:sp>
      <p:sp>
        <p:nvSpPr>
          <p:cNvPr id="299011" name="Rectangle 3"/>
          <p:cNvSpPr>
            <a:spLocks noGrp="1" noChangeArrowheads="1"/>
          </p:cNvSpPr>
          <p:nvPr>
            <p:ph type="body" idx="1"/>
          </p:nvPr>
        </p:nvSpPr>
        <p:spPr>
          <a:xfrm>
            <a:off x="179388" y="1052513"/>
            <a:ext cx="8496300" cy="5184775"/>
          </a:xfrm>
        </p:spPr>
        <p:txBody>
          <a:bodyPr/>
          <a:lstStyle/>
          <a:p>
            <a:r>
              <a:rPr lang="it-IT"/>
              <a:t>O</a:t>
            </a:r>
            <a:r>
              <a:rPr lang="it-IT" sz="2400"/>
              <a:t> e </a:t>
            </a:r>
            <a:r>
              <a:rPr lang="it-IT"/>
              <a:t>I, O’</a:t>
            </a:r>
            <a:r>
              <a:rPr lang="it-IT" sz="2400"/>
              <a:t> e </a:t>
            </a:r>
            <a:r>
              <a:rPr lang="it-IT"/>
              <a:t>I’ p. coniugati</a:t>
            </a:r>
          </a:p>
          <a:p>
            <a:r>
              <a:rPr lang="it-IT"/>
              <a:t>OO’V e II’V simili:</a:t>
            </a:r>
          </a:p>
          <a:p>
            <a:pPr>
              <a:buFontTx/>
              <a:buNone/>
            </a:pPr>
            <a:r>
              <a:rPr lang="it-IT"/>
              <a:t>	</a:t>
            </a:r>
            <a:r>
              <a:rPr lang="it-IT">
                <a:solidFill>
                  <a:srgbClr val="CC3399"/>
                </a:solidFill>
              </a:rPr>
              <a:t>OO’/II’</a:t>
            </a:r>
            <a:r>
              <a:rPr lang="it-IT"/>
              <a:t> = u/v</a:t>
            </a:r>
          </a:p>
          <a:p>
            <a:r>
              <a:rPr lang="it-IT"/>
              <a:t>OO’C e II’C simili</a:t>
            </a:r>
          </a:p>
          <a:p>
            <a:pPr>
              <a:buFontTx/>
              <a:buNone/>
            </a:pPr>
            <a:r>
              <a:rPr lang="it-IT"/>
              <a:t>	</a:t>
            </a:r>
            <a:r>
              <a:rPr lang="it-IT">
                <a:solidFill>
                  <a:srgbClr val="CC3399"/>
                </a:solidFill>
              </a:rPr>
              <a:t>OO’/II’</a:t>
            </a:r>
            <a:r>
              <a:rPr lang="it-IT"/>
              <a:t> = (u</a:t>
            </a:r>
            <a:r>
              <a:rPr lang="it-IT">
                <a:cs typeface="Arial" pitchFamily="34" charset="0"/>
              </a:rPr>
              <a:t>–r)/(r–v)</a:t>
            </a:r>
          </a:p>
          <a:p>
            <a:pPr>
              <a:buFontTx/>
              <a:buNone/>
            </a:pPr>
            <a:r>
              <a:rPr lang="it-IT">
                <a:cs typeface="Arial" pitchFamily="34" charset="0"/>
              </a:rPr>
              <a:t>	→ u/v = </a:t>
            </a:r>
            <a:r>
              <a:rPr lang="it-IT"/>
              <a:t>(u</a:t>
            </a:r>
            <a:r>
              <a:rPr lang="it-IT">
                <a:cs typeface="Arial" pitchFamily="34" charset="0"/>
              </a:rPr>
              <a:t>–r)/(r–v)</a:t>
            </a:r>
          </a:p>
          <a:p>
            <a:pPr>
              <a:buFontTx/>
              <a:buNone/>
            </a:pPr>
            <a:r>
              <a:rPr lang="it-IT">
                <a:cs typeface="Arial" pitchFamily="34" charset="0"/>
              </a:rPr>
              <a:t>	     ru–uv = uv–rv        </a:t>
            </a:r>
            <a:r>
              <a:rPr lang="it-IT" sz="2400">
                <a:solidFill>
                  <a:schemeClr val="accent2"/>
                </a:solidFill>
                <a:cs typeface="Arial" pitchFamily="34" charset="0"/>
              </a:rPr>
              <a:t>(moltiplico per 1/(ruv) a dx e sx)</a:t>
            </a:r>
            <a:r>
              <a:rPr lang="it-IT" sz="2400">
                <a:cs typeface="Arial" pitchFamily="34" charset="0"/>
              </a:rPr>
              <a:t>  </a:t>
            </a:r>
          </a:p>
          <a:p>
            <a:pPr>
              <a:buFontTx/>
              <a:buNone/>
            </a:pPr>
            <a:r>
              <a:rPr lang="it-IT" sz="2400">
                <a:cs typeface="Arial" pitchFamily="34" charset="0"/>
              </a:rPr>
              <a:t>	</a:t>
            </a:r>
            <a:r>
              <a:rPr lang="it-IT">
                <a:cs typeface="Arial" pitchFamily="34" charset="0"/>
              </a:rPr>
              <a:t>1/v – 1/r = 1/r – 1/u</a:t>
            </a:r>
          </a:p>
          <a:p>
            <a:pPr>
              <a:buFontTx/>
              <a:buNone/>
            </a:pPr>
            <a:r>
              <a:rPr lang="it-IT">
                <a:cs typeface="Arial" pitchFamily="34" charset="0"/>
              </a:rPr>
              <a:t>	1/u + 1/v = 2/r = 1/f</a:t>
            </a:r>
          </a:p>
          <a:p>
            <a:pPr>
              <a:buFontTx/>
              <a:buNone/>
            </a:pPr>
            <a:r>
              <a:rPr lang="it-IT">
                <a:cs typeface="Arial" pitchFamily="34" charset="0"/>
              </a:rPr>
              <a:t>formula dei punti coniugati (degli specchi)</a:t>
            </a:r>
          </a:p>
        </p:txBody>
      </p:sp>
      <p:sp>
        <p:nvSpPr>
          <p:cNvPr id="299012" name="Text Box 4"/>
          <p:cNvSpPr txBox="1">
            <a:spLocks noChangeArrowheads="1"/>
          </p:cNvSpPr>
          <p:nvPr/>
        </p:nvSpPr>
        <p:spPr bwMode="auto">
          <a:xfrm>
            <a:off x="611188" y="5229225"/>
            <a:ext cx="3240087" cy="4254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pic>
        <p:nvPicPr>
          <p:cNvPr id="299013" name="Picture 5" descr="img2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1125538"/>
            <a:ext cx="4230687" cy="2498725"/>
          </a:xfrm>
          <a:prstGeom prst="rect">
            <a:avLst/>
          </a:prstGeom>
          <a:noFill/>
          <a:extLst>
            <a:ext uri="{909E8E84-426E-40DD-AFC4-6F175D3DCCD1}">
              <a14:hiddenFill xmlns:a14="http://schemas.microsoft.com/office/drawing/2010/main">
                <a:solidFill>
                  <a:srgbClr val="FFFFFF"/>
                </a:solidFill>
              </a14:hiddenFill>
            </a:ext>
          </a:extLst>
        </p:spPr>
      </p:pic>
      <p:sp>
        <p:nvSpPr>
          <p:cNvPr id="299014" name="Text Box 6"/>
          <p:cNvSpPr txBox="1">
            <a:spLocks noChangeArrowheads="1"/>
          </p:cNvSpPr>
          <p:nvPr/>
        </p:nvSpPr>
        <p:spPr bwMode="auto">
          <a:xfrm>
            <a:off x="4427538" y="2781300"/>
            <a:ext cx="936625"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99015" name="Text Box 7"/>
          <p:cNvSpPr txBox="1">
            <a:spLocks noChangeArrowheads="1"/>
          </p:cNvSpPr>
          <p:nvPr/>
        </p:nvSpPr>
        <p:spPr bwMode="auto">
          <a:xfrm>
            <a:off x="4427538" y="1125538"/>
            <a:ext cx="1152525"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299016" name="Text Box 8"/>
          <p:cNvSpPr txBox="1">
            <a:spLocks noChangeArrowheads="1"/>
          </p:cNvSpPr>
          <p:nvPr/>
        </p:nvSpPr>
        <p:spPr bwMode="auto">
          <a:xfrm>
            <a:off x="1425575" y="62833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8E446B12-789D-4F4C-9410-48135D73BE2F}" type="slidenum">
              <a:rPr lang="en-US"/>
              <a:pPr/>
              <a:t>34</a:t>
            </a:fld>
            <a:endParaRPr lang="en-US"/>
          </a:p>
        </p:txBody>
      </p:sp>
      <p:sp>
        <p:nvSpPr>
          <p:cNvPr id="300034" name="Rectangle 2"/>
          <p:cNvSpPr>
            <a:spLocks noGrp="1" noChangeArrowheads="1"/>
          </p:cNvSpPr>
          <p:nvPr>
            <p:ph type="title"/>
          </p:nvPr>
        </p:nvSpPr>
        <p:spPr/>
        <p:txBody>
          <a:bodyPr/>
          <a:lstStyle/>
          <a:p>
            <a:r>
              <a:rPr lang="it-IT"/>
              <a:t>Rifrazione</a:t>
            </a:r>
          </a:p>
        </p:txBody>
      </p:sp>
      <p:sp>
        <p:nvSpPr>
          <p:cNvPr id="300037" name="Rectangle 5"/>
          <p:cNvSpPr>
            <a:spLocks noGrp="1" noChangeArrowheads="1"/>
          </p:cNvSpPr>
          <p:nvPr>
            <p:ph type="body" idx="1"/>
          </p:nvPr>
        </p:nvSpPr>
        <p:spPr>
          <a:xfrm>
            <a:off x="179388" y="4365625"/>
            <a:ext cx="8640762" cy="1871663"/>
          </a:xfrm>
          <a:noFill/>
          <a:ln/>
        </p:spPr>
        <p:txBody>
          <a:bodyPr/>
          <a:lstStyle/>
          <a:p>
            <a:r>
              <a:rPr lang="it-IT" sz="2500"/>
              <a:t>leggi della rifrazione (trasmissione)</a:t>
            </a:r>
          </a:p>
          <a:p>
            <a:pPr lvl="1"/>
            <a:r>
              <a:rPr lang="it-IT" sz="2300"/>
              <a:t>r. incidente, normale, r. rifratto (trasmesso) </a:t>
            </a:r>
            <a:r>
              <a:rPr lang="it-IT" sz="2300">
                <a:latin typeface="Castellar" pitchFamily="18" charset="0"/>
              </a:rPr>
              <a:t>C </a:t>
            </a:r>
            <a:r>
              <a:rPr lang="it-IT" sz="2300">
                <a:ea typeface="Batang" pitchFamily="18" charset="-127"/>
              </a:rPr>
              <a:t>stesso piano</a:t>
            </a:r>
          </a:p>
          <a:p>
            <a:pPr lvl="1"/>
            <a:r>
              <a:rPr lang="it-IT" sz="2300">
                <a:cs typeface="Arial" pitchFamily="34" charset="0"/>
              </a:rPr>
              <a:t>sin</a:t>
            </a:r>
            <a:r>
              <a:rPr lang="el-GR" sz="2300">
                <a:cs typeface="Arial" pitchFamily="34" charset="0"/>
              </a:rPr>
              <a:t>θ</a:t>
            </a:r>
            <a:r>
              <a:rPr lang="it-IT" sz="2300" baseline="-25000">
                <a:cs typeface="Arial" pitchFamily="34" charset="0"/>
              </a:rPr>
              <a:t>2</a:t>
            </a:r>
            <a:r>
              <a:rPr lang="it-IT" sz="2300">
                <a:cs typeface="Arial" pitchFamily="34" charset="0"/>
              </a:rPr>
              <a:t> = (n</a:t>
            </a:r>
            <a:r>
              <a:rPr lang="it-IT" sz="2300" baseline="-25000">
                <a:cs typeface="Arial" pitchFamily="34" charset="0"/>
              </a:rPr>
              <a:t>1</a:t>
            </a:r>
            <a:r>
              <a:rPr lang="it-IT" sz="2300">
                <a:cs typeface="Arial" pitchFamily="34" charset="0"/>
              </a:rPr>
              <a:t>/n</a:t>
            </a:r>
            <a:r>
              <a:rPr lang="it-IT" sz="2300" baseline="-25000">
                <a:cs typeface="Arial" pitchFamily="34" charset="0"/>
              </a:rPr>
              <a:t>2</a:t>
            </a:r>
            <a:r>
              <a:rPr lang="it-IT" sz="2300">
                <a:cs typeface="Arial" pitchFamily="34" charset="0"/>
              </a:rPr>
              <a:t>)sin</a:t>
            </a:r>
            <a:r>
              <a:rPr lang="el-GR" sz="2300">
                <a:cs typeface="Arial" pitchFamily="34" charset="0"/>
              </a:rPr>
              <a:t>θ</a:t>
            </a:r>
            <a:r>
              <a:rPr lang="it-IT" sz="2300" baseline="-25000">
                <a:cs typeface="Arial" pitchFamily="34" charset="0"/>
              </a:rPr>
              <a:t>1</a:t>
            </a:r>
            <a:r>
              <a:rPr lang="it-IT" sz="2300">
                <a:ea typeface="Batang" pitchFamily="18" charset="-127"/>
              </a:rPr>
              <a:t>            </a:t>
            </a:r>
            <a:r>
              <a:rPr lang="it-IT" sz="2300">
                <a:solidFill>
                  <a:srgbClr val="CC3399"/>
                </a:solidFill>
                <a:ea typeface="Batang" pitchFamily="18" charset="-127"/>
              </a:rPr>
              <a:t>(legge di Snell)</a:t>
            </a:r>
            <a:r>
              <a:rPr lang="it-IT" sz="2300">
                <a:ea typeface="Batang" pitchFamily="18" charset="-127"/>
              </a:rPr>
              <a:t>                </a:t>
            </a:r>
          </a:p>
          <a:p>
            <a:pPr lvl="1"/>
            <a:r>
              <a:rPr lang="it-IT" sz="2300">
                <a:solidFill>
                  <a:srgbClr val="008000"/>
                </a:solidFill>
                <a:latin typeface="Tahoma" pitchFamily="34" charset="0"/>
                <a:cs typeface="Arial" pitchFamily="34" charset="0"/>
              </a:rPr>
              <a:t>I</a:t>
            </a:r>
            <a:r>
              <a:rPr lang="it-IT" sz="2300" baseline="-25000">
                <a:ea typeface="Batang" pitchFamily="18" charset="-127"/>
              </a:rPr>
              <a:t>inc.</a:t>
            </a:r>
            <a:r>
              <a:rPr lang="it-IT" sz="2300">
                <a:ea typeface="Batang" pitchFamily="18" charset="-127"/>
              </a:rPr>
              <a:t> = </a:t>
            </a:r>
            <a:r>
              <a:rPr lang="it-IT" sz="2300">
                <a:solidFill>
                  <a:srgbClr val="008000"/>
                </a:solidFill>
                <a:latin typeface="Tahoma" pitchFamily="34" charset="0"/>
                <a:cs typeface="Arial" pitchFamily="34" charset="0"/>
              </a:rPr>
              <a:t>I</a:t>
            </a:r>
            <a:r>
              <a:rPr lang="it-IT" sz="2300" baseline="-25000">
                <a:solidFill>
                  <a:srgbClr val="008000"/>
                </a:solidFill>
                <a:cs typeface="Arial" pitchFamily="34" charset="0"/>
              </a:rPr>
              <a:t>rifl.</a:t>
            </a:r>
            <a:r>
              <a:rPr lang="it-IT" sz="2300">
                <a:solidFill>
                  <a:srgbClr val="008000"/>
                </a:solidFill>
                <a:latin typeface="Tahoma" pitchFamily="34" charset="0"/>
                <a:cs typeface="Arial" pitchFamily="34" charset="0"/>
              </a:rPr>
              <a:t> + I</a:t>
            </a:r>
            <a:r>
              <a:rPr lang="it-IT" sz="2300" baseline="-25000">
                <a:solidFill>
                  <a:srgbClr val="008000"/>
                </a:solidFill>
                <a:cs typeface="Arial" pitchFamily="34" charset="0"/>
              </a:rPr>
              <a:t>trasm.</a:t>
            </a:r>
            <a:r>
              <a:rPr lang="it-IT" sz="2300">
                <a:solidFill>
                  <a:srgbClr val="008000"/>
                </a:solidFill>
                <a:cs typeface="Arial" pitchFamily="34" charset="0"/>
              </a:rPr>
              <a:t>                                  (cons. dell’energia)</a:t>
            </a:r>
          </a:p>
        </p:txBody>
      </p:sp>
      <p:pic>
        <p:nvPicPr>
          <p:cNvPr id="300038" name="Picture 6" descr="img2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908050"/>
            <a:ext cx="5688012" cy="3449638"/>
          </a:xfrm>
          <a:prstGeom prst="rect">
            <a:avLst/>
          </a:prstGeom>
          <a:noFill/>
          <a:extLst>
            <a:ext uri="{909E8E84-426E-40DD-AFC4-6F175D3DCCD1}">
              <a14:hiddenFill xmlns:a14="http://schemas.microsoft.com/office/drawing/2010/main">
                <a:solidFill>
                  <a:srgbClr val="FFFFFF"/>
                </a:solidFill>
              </a14:hiddenFill>
            </a:ext>
          </a:extLst>
        </p:spPr>
      </p:pic>
      <p:sp>
        <p:nvSpPr>
          <p:cNvPr id="300040" name="Line 8"/>
          <p:cNvSpPr>
            <a:spLocks noChangeShapeType="1"/>
          </p:cNvSpPr>
          <p:nvPr/>
        </p:nvSpPr>
        <p:spPr bwMode="auto">
          <a:xfrm flipH="1" flipV="1">
            <a:off x="4427538" y="908050"/>
            <a:ext cx="38100" cy="1428750"/>
          </a:xfrm>
          <a:prstGeom prst="line">
            <a:avLst/>
          </a:prstGeom>
          <a:noFill/>
          <a:ln w="9525">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42" name="Line 10"/>
          <p:cNvSpPr>
            <a:spLocks noChangeShapeType="1"/>
          </p:cNvSpPr>
          <p:nvPr/>
        </p:nvSpPr>
        <p:spPr bwMode="auto">
          <a:xfrm>
            <a:off x="6659563" y="50133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C16F11BF-98AB-4BFF-A9FD-A604F8990826}" type="slidenum">
              <a:rPr lang="en-US"/>
              <a:pPr/>
              <a:t>35</a:t>
            </a:fld>
            <a:endParaRPr lang="en-US"/>
          </a:p>
        </p:txBody>
      </p:sp>
      <p:sp>
        <p:nvSpPr>
          <p:cNvPr id="301058" name="Rectangle 2"/>
          <p:cNvSpPr>
            <a:spLocks noGrp="1" noChangeArrowheads="1"/>
          </p:cNvSpPr>
          <p:nvPr>
            <p:ph type="title"/>
          </p:nvPr>
        </p:nvSpPr>
        <p:spPr/>
        <p:txBody>
          <a:bodyPr/>
          <a:lstStyle/>
          <a:p>
            <a:r>
              <a:rPr lang="it-IT"/>
              <a:t>Legge di Snell</a:t>
            </a:r>
          </a:p>
        </p:txBody>
      </p:sp>
      <p:sp>
        <p:nvSpPr>
          <p:cNvPr id="301059" name="Rectangle 3"/>
          <p:cNvSpPr>
            <a:spLocks noGrp="1" noChangeArrowheads="1"/>
          </p:cNvSpPr>
          <p:nvPr>
            <p:ph type="body" idx="1"/>
          </p:nvPr>
        </p:nvSpPr>
        <p:spPr>
          <a:xfrm>
            <a:off x="179388" y="908050"/>
            <a:ext cx="8640762" cy="5329238"/>
          </a:xfrm>
        </p:spPr>
        <p:txBody>
          <a:bodyPr/>
          <a:lstStyle/>
          <a:p>
            <a:r>
              <a:rPr lang="it-IT" sz="2400"/>
              <a:t>n</a:t>
            </a:r>
            <a:r>
              <a:rPr lang="it-IT" sz="2400" baseline="-25000"/>
              <a:t>1</a:t>
            </a:r>
            <a:r>
              <a:rPr lang="it-IT" sz="2400"/>
              <a:t>sin</a:t>
            </a:r>
            <a:r>
              <a:rPr lang="el-GR" sz="2400">
                <a:cs typeface="Arial" pitchFamily="34" charset="0"/>
              </a:rPr>
              <a:t>θ</a:t>
            </a:r>
            <a:r>
              <a:rPr lang="it-IT" sz="2400" baseline="-25000">
                <a:cs typeface="Arial" pitchFamily="34" charset="0"/>
              </a:rPr>
              <a:t>1</a:t>
            </a:r>
            <a:r>
              <a:rPr lang="it-IT" sz="2400">
                <a:cs typeface="Arial" pitchFamily="34" charset="0"/>
              </a:rPr>
              <a:t> = n</a:t>
            </a:r>
            <a:r>
              <a:rPr lang="it-IT" sz="2400" baseline="-25000">
                <a:cs typeface="Arial" pitchFamily="34" charset="0"/>
              </a:rPr>
              <a:t>2</a:t>
            </a:r>
            <a:r>
              <a:rPr lang="it-IT" sz="2400">
                <a:cs typeface="Arial" pitchFamily="34" charset="0"/>
              </a:rPr>
              <a:t>sin</a:t>
            </a:r>
            <a:r>
              <a:rPr lang="el-GR" sz="2400">
                <a:cs typeface="Arial" pitchFamily="34" charset="0"/>
              </a:rPr>
              <a:t>θ</a:t>
            </a:r>
            <a:r>
              <a:rPr lang="it-IT" sz="2400" baseline="-25000">
                <a:cs typeface="Arial" pitchFamily="34" charset="0"/>
              </a:rPr>
              <a:t>2</a:t>
            </a:r>
          </a:p>
          <a:p>
            <a:r>
              <a:rPr lang="it-IT" sz="2400">
                <a:cs typeface="Arial" pitchFamily="34" charset="0"/>
              </a:rPr>
              <a:t>per angoli piccoli, sin</a:t>
            </a:r>
            <a:r>
              <a:rPr lang="el-GR" sz="2400">
                <a:cs typeface="Arial" pitchFamily="34" charset="0"/>
              </a:rPr>
              <a:t>θ</a:t>
            </a:r>
            <a:r>
              <a:rPr lang="it-IT" sz="2400">
                <a:cs typeface="Arial" pitchFamily="34" charset="0"/>
              </a:rPr>
              <a:t> </a:t>
            </a:r>
            <a:r>
              <a:rPr lang="en-US" sz="2400">
                <a:cs typeface="Arial" pitchFamily="34" charset="0"/>
              </a:rPr>
              <a:t>~ </a:t>
            </a:r>
            <a:r>
              <a:rPr lang="el-GR" sz="2400">
                <a:cs typeface="Arial" pitchFamily="34" charset="0"/>
              </a:rPr>
              <a:t>θ</a:t>
            </a:r>
            <a:r>
              <a:rPr lang="it-IT" sz="2400">
                <a:cs typeface="Arial" pitchFamily="34" charset="0"/>
              </a:rPr>
              <a:t>  </a:t>
            </a:r>
            <a:r>
              <a:rPr lang="el-GR" sz="2400">
                <a:cs typeface="Arial" pitchFamily="34" charset="0"/>
              </a:rPr>
              <a:t>→</a:t>
            </a:r>
            <a:r>
              <a:rPr lang="it-IT" sz="2400">
                <a:cs typeface="Arial" pitchFamily="34" charset="0"/>
              </a:rPr>
              <a:t>  n</a:t>
            </a:r>
            <a:r>
              <a:rPr lang="it-IT" sz="2400" baseline="-25000">
                <a:cs typeface="Arial" pitchFamily="34" charset="0"/>
              </a:rPr>
              <a:t>1</a:t>
            </a:r>
            <a:r>
              <a:rPr lang="el-GR" sz="2400">
                <a:cs typeface="Arial" pitchFamily="34" charset="0"/>
              </a:rPr>
              <a:t>θ</a:t>
            </a:r>
            <a:r>
              <a:rPr lang="it-IT" sz="2400" baseline="-25000">
                <a:cs typeface="Arial" pitchFamily="34" charset="0"/>
              </a:rPr>
              <a:t>1</a:t>
            </a:r>
            <a:r>
              <a:rPr lang="it-IT" sz="2400">
                <a:cs typeface="Arial" pitchFamily="34" charset="0"/>
              </a:rPr>
              <a:t> = n</a:t>
            </a:r>
            <a:r>
              <a:rPr lang="it-IT" sz="2400" baseline="-25000">
                <a:cs typeface="Arial" pitchFamily="34" charset="0"/>
              </a:rPr>
              <a:t>2</a:t>
            </a:r>
            <a:r>
              <a:rPr lang="el-GR" sz="2400">
                <a:cs typeface="Arial" pitchFamily="34" charset="0"/>
              </a:rPr>
              <a:t>θ</a:t>
            </a:r>
            <a:r>
              <a:rPr lang="it-IT" sz="2400" baseline="-25000">
                <a:cs typeface="Arial" pitchFamily="34" charset="0"/>
              </a:rPr>
              <a:t>2</a:t>
            </a:r>
          </a:p>
          <a:p>
            <a:pPr>
              <a:buFontTx/>
              <a:buNone/>
            </a:pPr>
            <a:r>
              <a:rPr lang="it-IT" sz="2400"/>
              <a:t>	</a:t>
            </a:r>
            <a:r>
              <a:rPr lang="it-IT" sz="2400">
                <a:solidFill>
                  <a:srgbClr val="33CC33"/>
                </a:solidFill>
              </a:rPr>
              <a:t>es.</a:t>
            </a:r>
            <a:r>
              <a:rPr lang="it-IT" sz="2400"/>
              <a:t> </a:t>
            </a:r>
            <a:r>
              <a:rPr lang="it-IT" sz="2400">
                <a:solidFill>
                  <a:srgbClr val="33CC33"/>
                </a:solidFill>
              </a:rPr>
              <a:t>aria-vetro</a:t>
            </a:r>
            <a:r>
              <a:rPr lang="it-IT" sz="2400"/>
              <a:t> </a:t>
            </a:r>
            <a:r>
              <a:rPr lang="el-GR" sz="2400">
                <a:cs typeface="Arial" pitchFamily="34" charset="0"/>
              </a:rPr>
              <a:t>θ</a:t>
            </a:r>
            <a:r>
              <a:rPr lang="it-IT" sz="2400" baseline="-25000">
                <a:cs typeface="Arial" pitchFamily="34" charset="0"/>
              </a:rPr>
              <a:t>1</a:t>
            </a:r>
            <a:r>
              <a:rPr lang="it-IT" sz="2400">
                <a:cs typeface="Arial" pitchFamily="34" charset="0"/>
              </a:rPr>
              <a:t> = 15</a:t>
            </a:r>
            <a:r>
              <a:rPr lang="en-US" sz="2400">
                <a:cs typeface="Arial" pitchFamily="34" charset="0"/>
              </a:rPr>
              <a:t>°, n</a:t>
            </a:r>
            <a:r>
              <a:rPr lang="en-US" sz="2400" baseline="-25000">
                <a:cs typeface="Arial" pitchFamily="34" charset="0"/>
              </a:rPr>
              <a:t>aria</a:t>
            </a:r>
            <a:r>
              <a:rPr lang="en-US" sz="2400">
                <a:cs typeface="Arial" pitchFamily="34" charset="0"/>
              </a:rPr>
              <a:t> = 1,  n</a:t>
            </a:r>
            <a:r>
              <a:rPr lang="en-US" sz="2400" baseline="-25000">
                <a:cs typeface="Arial" pitchFamily="34" charset="0"/>
              </a:rPr>
              <a:t>vetro</a:t>
            </a:r>
            <a:r>
              <a:rPr lang="en-US" sz="2400">
                <a:cs typeface="Arial" pitchFamily="34" charset="0"/>
              </a:rPr>
              <a:t> = 1.52</a:t>
            </a:r>
          </a:p>
          <a:p>
            <a:pPr>
              <a:buFontTx/>
              <a:buNone/>
            </a:pPr>
            <a:r>
              <a:rPr lang="en-US" sz="2400">
                <a:cs typeface="Arial" pitchFamily="34" charset="0"/>
              </a:rPr>
              <a:t>	sin</a:t>
            </a:r>
            <a:r>
              <a:rPr lang="el-GR" sz="2400">
                <a:cs typeface="Arial" pitchFamily="34" charset="0"/>
              </a:rPr>
              <a:t>θ</a:t>
            </a:r>
            <a:r>
              <a:rPr lang="it-IT" sz="2400" baseline="-25000">
                <a:cs typeface="Arial" pitchFamily="34" charset="0"/>
              </a:rPr>
              <a:t>1</a:t>
            </a:r>
            <a:r>
              <a:rPr lang="it-IT" sz="2400">
                <a:cs typeface="Arial" pitchFamily="34" charset="0"/>
              </a:rPr>
              <a:t>/sin</a:t>
            </a:r>
            <a:r>
              <a:rPr lang="el-GR" sz="2400">
                <a:cs typeface="Arial" pitchFamily="34" charset="0"/>
              </a:rPr>
              <a:t>θ</a:t>
            </a:r>
            <a:r>
              <a:rPr lang="it-IT" sz="2400" baseline="-25000">
                <a:cs typeface="Arial" pitchFamily="34" charset="0"/>
              </a:rPr>
              <a:t>2</a:t>
            </a:r>
            <a:r>
              <a:rPr lang="it-IT" sz="2400">
                <a:cs typeface="Arial" pitchFamily="34" charset="0"/>
              </a:rPr>
              <a:t> = 1.52;   </a:t>
            </a:r>
            <a:r>
              <a:rPr lang="el-GR" sz="2400">
                <a:cs typeface="Arial" pitchFamily="34" charset="0"/>
              </a:rPr>
              <a:t>θ</a:t>
            </a:r>
            <a:r>
              <a:rPr lang="it-IT" sz="2400" baseline="-25000">
                <a:cs typeface="Arial" pitchFamily="34" charset="0"/>
              </a:rPr>
              <a:t>1</a:t>
            </a:r>
            <a:r>
              <a:rPr lang="it-IT" sz="2400">
                <a:cs typeface="Arial" pitchFamily="34" charset="0"/>
              </a:rPr>
              <a:t>/</a:t>
            </a:r>
            <a:r>
              <a:rPr lang="el-GR" sz="2400">
                <a:cs typeface="Arial" pitchFamily="34" charset="0"/>
              </a:rPr>
              <a:t>θ</a:t>
            </a:r>
            <a:r>
              <a:rPr lang="it-IT" sz="2400" baseline="-25000">
                <a:cs typeface="Arial" pitchFamily="34" charset="0"/>
              </a:rPr>
              <a:t>2</a:t>
            </a:r>
            <a:r>
              <a:rPr lang="it-IT" sz="2400">
                <a:cs typeface="Arial" pitchFamily="34" charset="0"/>
              </a:rPr>
              <a:t> = 1.53;    </a:t>
            </a:r>
            <a:r>
              <a:rPr lang="el-GR" sz="2400">
                <a:cs typeface="Arial" pitchFamily="34" charset="0"/>
              </a:rPr>
              <a:t>Δ</a:t>
            </a:r>
            <a:r>
              <a:rPr lang="it-IT" sz="2400">
                <a:cs typeface="Arial" pitchFamily="34" charset="0"/>
              </a:rPr>
              <a:t>=7</a:t>
            </a:r>
            <a:r>
              <a:rPr lang="el-GR" sz="2400">
                <a:cs typeface="Arial" pitchFamily="34" charset="0"/>
              </a:rPr>
              <a:t>‰</a:t>
            </a:r>
            <a:r>
              <a:rPr lang="it-IT" sz="2400">
                <a:cs typeface="Arial" pitchFamily="34" charset="0"/>
              </a:rPr>
              <a:t> </a:t>
            </a:r>
            <a:r>
              <a:rPr lang="it-IT" sz="2400"/>
              <a:t> </a:t>
            </a:r>
          </a:p>
          <a:p>
            <a:r>
              <a:rPr lang="it-IT" sz="2400"/>
              <a:t>anche sin</a:t>
            </a:r>
            <a:r>
              <a:rPr lang="el-GR" sz="2400">
                <a:cs typeface="Arial" pitchFamily="34" charset="0"/>
              </a:rPr>
              <a:t>θ</a:t>
            </a:r>
            <a:r>
              <a:rPr lang="it-IT" sz="2400" baseline="-25000">
                <a:cs typeface="Arial" pitchFamily="34" charset="0"/>
              </a:rPr>
              <a:t>1</a:t>
            </a:r>
            <a:r>
              <a:rPr lang="it-IT" sz="2400">
                <a:cs typeface="Arial" pitchFamily="34" charset="0"/>
              </a:rPr>
              <a:t>/v</a:t>
            </a:r>
            <a:r>
              <a:rPr lang="it-IT" sz="2400" baseline="-25000">
                <a:cs typeface="Arial" pitchFamily="34" charset="0"/>
              </a:rPr>
              <a:t>1</a:t>
            </a:r>
            <a:r>
              <a:rPr lang="it-IT" sz="2400">
                <a:cs typeface="Arial" pitchFamily="34" charset="0"/>
              </a:rPr>
              <a:t> = sin</a:t>
            </a:r>
            <a:r>
              <a:rPr lang="el-GR" sz="2400">
                <a:cs typeface="Arial" pitchFamily="34" charset="0"/>
              </a:rPr>
              <a:t>θ</a:t>
            </a:r>
            <a:r>
              <a:rPr lang="it-IT" sz="2400" baseline="-25000">
                <a:cs typeface="Arial" pitchFamily="34" charset="0"/>
              </a:rPr>
              <a:t>2</a:t>
            </a:r>
            <a:r>
              <a:rPr lang="it-IT" sz="2400">
                <a:cs typeface="Arial" pitchFamily="34" charset="0"/>
              </a:rPr>
              <a:t>/v</a:t>
            </a:r>
            <a:r>
              <a:rPr lang="it-IT" sz="2400" baseline="-25000">
                <a:cs typeface="Arial" pitchFamily="34" charset="0"/>
              </a:rPr>
              <a:t>2</a:t>
            </a:r>
            <a:r>
              <a:rPr lang="it-IT" sz="2400">
                <a:cs typeface="Arial" pitchFamily="34" charset="0"/>
              </a:rPr>
              <a:t>  oppure  sin</a:t>
            </a:r>
            <a:r>
              <a:rPr lang="el-GR" sz="2400">
                <a:cs typeface="Arial" pitchFamily="34" charset="0"/>
              </a:rPr>
              <a:t>θ</a:t>
            </a:r>
            <a:r>
              <a:rPr lang="it-IT" sz="2400" baseline="-25000">
                <a:cs typeface="Arial" pitchFamily="34" charset="0"/>
              </a:rPr>
              <a:t>1</a:t>
            </a:r>
            <a:r>
              <a:rPr lang="it-IT" sz="2400">
                <a:cs typeface="Arial" pitchFamily="34" charset="0"/>
              </a:rPr>
              <a:t>/</a:t>
            </a:r>
            <a:r>
              <a:rPr lang="el-GR" sz="2400">
                <a:cs typeface="Arial" pitchFamily="34" charset="0"/>
              </a:rPr>
              <a:t>λ</a:t>
            </a:r>
            <a:r>
              <a:rPr lang="it-IT" sz="2400" baseline="-25000">
                <a:cs typeface="Arial" pitchFamily="34" charset="0"/>
              </a:rPr>
              <a:t>1</a:t>
            </a:r>
            <a:r>
              <a:rPr lang="it-IT" sz="2400">
                <a:cs typeface="Arial" pitchFamily="34" charset="0"/>
              </a:rPr>
              <a:t> = sin</a:t>
            </a:r>
            <a:r>
              <a:rPr lang="el-GR" sz="2400">
                <a:cs typeface="Arial" pitchFamily="34" charset="0"/>
              </a:rPr>
              <a:t>θ</a:t>
            </a:r>
            <a:r>
              <a:rPr lang="it-IT" sz="2400" baseline="-25000">
                <a:cs typeface="Arial" pitchFamily="34" charset="0"/>
              </a:rPr>
              <a:t>2</a:t>
            </a:r>
            <a:r>
              <a:rPr lang="it-IT" sz="2400">
                <a:cs typeface="Arial" pitchFamily="34" charset="0"/>
              </a:rPr>
              <a:t>/</a:t>
            </a:r>
            <a:r>
              <a:rPr lang="el-GR" sz="2400">
                <a:cs typeface="Arial" pitchFamily="34" charset="0"/>
              </a:rPr>
              <a:t>λ</a:t>
            </a:r>
            <a:r>
              <a:rPr lang="it-IT" sz="2400" baseline="-25000">
                <a:cs typeface="Arial" pitchFamily="34" charset="0"/>
              </a:rPr>
              <a:t>2</a:t>
            </a:r>
            <a:r>
              <a:rPr lang="it-IT" sz="2400">
                <a:cs typeface="Arial" pitchFamily="34" charset="0"/>
              </a:rPr>
              <a:t> </a:t>
            </a:r>
          </a:p>
          <a:p>
            <a:r>
              <a:rPr lang="it-IT" sz="2400" u="sng">
                <a:cs typeface="Arial" pitchFamily="34" charset="0"/>
              </a:rPr>
              <a:t>dispersione</a:t>
            </a:r>
            <a:r>
              <a:rPr lang="it-IT" sz="2400">
                <a:cs typeface="Arial" pitchFamily="34" charset="0"/>
              </a:rPr>
              <a:t>, n = n(</a:t>
            </a:r>
            <a:r>
              <a:rPr lang="el-GR" sz="2400">
                <a:cs typeface="Arial" pitchFamily="34" charset="0"/>
              </a:rPr>
              <a:t>λ</a:t>
            </a:r>
            <a:r>
              <a:rPr lang="it-IT" sz="2400">
                <a:cs typeface="Arial" pitchFamily="34" charset="0"/>
              </a:rPr>
              <a:t>)</a:t>
            </a:r>
          </a:p>
          <a:p>
            <a:endParaRPr lang="it-IT" sz="2400">
              <a:cs typeface="Arial" pitchFamily="34" charset="0"/>
            </a:endParaRPr>
          </a:p>
          <a:p>
            <a:endParaRPr lang="it-IT" sz="2400">
              <a:cs typeface="Arial" pitchFamily="34" charset="0"/>
            </a:endParaRPr>
          </a:p>
          <a:p>
            <a:pPr>
              <a:buFontTx/>
              <a:buNone/>
            </a:pPr>
            <a:r>
              <a:rPr lang="it-IT" sz="2400">
                <a:cs typeface="Arial" pitchFamily="34" charset="0"/>
              </a:rPr>
              <a:t>	potere dispersivo</a:t>
            </a:r>
          </a:p>
          <a:p>
            <a:pPr>
              <a:buFontTx/>
              <a:buNone/>
            </a:pPr>
            <a:r>
              <a:rPr lang="it-IT" sz="2400">
                <a:cs typeface="Arial" pitchFamily="34" charset="0"/>
              </a:rPr>
              <a:t>	</a:t>
            </a:r>
            <a:r>
              <a:rPr lang="it-IT" sz="2400">
                <a:solidFill>
                  <a:schemeClr val="tx2"/>
                </a:solidFill>
                <a:cs typeface="Arial" pitchFamily="34" charset="0"/>
              </a:rPr>
              <a:t>P </a:t>
            </a:r>
            <a:r>
              <a:rPr lang="en-US" sz="2400">
                <a:solidFill>
                  <a:schemeClr val="tx2"/>
                </a:solidFill>
                <a:cs typeface="Arial" pitchFamily="34" charset="0"/>
              </a:rPr>
              <a:t>~ 0.009/0.5 = 1.8%</a:t>
            </a:r>
          </a:p>
          <a:p>
            <a:pPr>
              <a:buFontTx/>
              <a:buNone/>
            </a:pPr>
            <a:r>
              <a:rPr lang="en-US" sz="2400">
                <a:solidFill>
                  <a:schemeClr val="tx2"/>
                </a:solidFill>
                <a:cs typeface="Arial" pitchFamily="34" charset="0"/>
              </a:rPr>
              <a:t>	(vedi pag. 51)</a:t>
            </a:r>
          </a:p>
        </p:txBody>
      </p:sp>
      <p:pic>
        <p:nvPicPr>
          <p:cNvPr id="301060" name="Picture 4" descr="img2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0" y="3278188"/>
            <a:ext cx="5472113" cy="3040062"/>
          </a:xfrm>
          <a:prstGeom prst="rect">
            <a:avLst/>
          </a:prstGeom>
          <a:noFill/>
          <a:extLst>
            <a:ext uri="{909E8E84-426E-40DD-AFC4-6F175D3DCCD1}">
              <a14:hiddenFill xmlns:a14="http://schemas.microsoft.com/office/drawing/2010/main">
                <a:solidFill>
                  <a:srgbClr val="FFFFFF"/>
                </a:solidFill>
              </a14:hiddenFill>
            </a:ext>
          </a:extLst>
        </p:spPr>
      </p:pic>
      <p:sp>
        <p:nvSpPr>
          <p:cNvPr id="301061" name="Rectangle 5"/>
          <p:cNvSpPr>
            <a:spLocks noChangeArrowheads="1"/>
          </p:cNvSpPr>
          <p:nvPr/>
        </p:nvSpPr>
        <p:spPr bwMode="auto">
          <a:xfrm>
            <a:off x="539750" y="966788"/>
            <a:ext cx="2447925" cy="43180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01062" name="Picture 6" descr="200px-Willebrord_Sn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225" y="0"/>
            <a:ext cx="1755775" cy="2271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0A9C5A51-4B3C-4F97-8941-3BDDA5911B7A}" type="slidenum">
              <a:rPr lang="en-US"/>
              <a:pPr/>
              <a:t>36</a:t>
            </a:fld>
            <a:endParaRPr lang="en-US"/>
          </a:p>
        </p:txBody>
      </p:sp>
      <p:sp>
        <p:nvSpPr>
          <p:cNvPr id="302082" name="Rectangle 2"/>
          <p:cNvSpPr>
            <a:spLocks noGrp="1" noChangeArrowheads="1"/>
          </p:cNvSpPr>
          <p:nvPr>
            <p:ph type="title"/>
          </p:nvPr>
        </p:nvSpPr>
        <p:spPr/>
        <p:txBody>
          <a:bodyPr/>
          <a:lstStyle/>
          <a:p>
            <a:r>
              <a:rPr lang="it-IT"/>
              <a:t>Legge di Snell (2)</a:t>
            </a:r>
          </a:p>
        </p:txBody>
      </p:sp>
      <p:sp>
        <p:nvSpPr>
          <p:cNvPr id="302083" name="Rectangle 3"/>
          <p:cNvSpPr>
            <a:spLocks noGrp="1" noChangeArrowheads="1"/>
          </p:cNvSpPr>
          <p:nvPr>
            <p:ph type="body" idx="1"/>
          </p:nvPr>
        </p:nvSpPr>
        <p:spPr>
          <a:ln/>
          <a:extLst>
            <a:ext uri="{91240B29-F687-4F45-9708-019B960494DF}">
              <a14:hiddenLine xmlns:a14="http://schemas.microsoft.com/office/drawing/2010/main" w="9525">
                <a:solidFill>
                  <a:srgbClr val="CC3399"/>
                </a:solidFill>
                <a:miter lim="800000"/>
                <a:headEnd/>
                <a:tailEnd/>
              </a14:hiddenLine>
            </a:ext>
          </a:extLst>
        </p:spPr>
        <p:txBody>
          <a:bodyPr/>
          <a:lstStyle/>
          <a:p>
            <a:r>
              <a:rPr lang="it-IT" sz="2400" dirty="0">
                <a:solidFill>
                  <a:srgbClr val="008000"/>
                </a:solidFill>
              </a:rPr>
              <a:t>n</a:t>
            </a:r>
            <a:r>
              <a:rPr lang="it-IT" sz="2400" baseline="-25000" dirty="0">
                <a:solidFill>
                  <a:srgbClr val="008000"/>
                </a:solidFill>
              </a:rPr>
              <a:t>1</a:t>
            </a:r>
            <a:r>
              <a:rPr lang="it-IT" sz="2400" dirty="0">
                <a:solidFill>
                  <a:srgbClr val="008000"/>
                </a:solidFill>
              </a:rPr>
              <a:t> &lt; n</a:t>
            </a:r>
            <a:r>
              <a:rPr lang="it-IT" sz="2400" baseline="-25000" dirty="0">
                <a:solidFill>
                  <a:srgbClr val="008000"/>
                </a:solidFill>
              </a:rPr>
              <a:t>2</a:t>
            </a:r>
            <a:r>
              <a:rPr lang="it-IT" sz="2400" dirty="0">
                <a:solidFill>
                  <a:srgbClr val="008000"/>
                </a:solidFill>
              </a:rPr>
              <a:t> (da un mezzo otticamente meno denso ad uno più denso)</a:t>
            </a:r>
          </a:p>
          <a:p>
            <a:pPr>
              <a:buFontTx/>
              <a:buNone/>
            </a:pPr>
            <a:r>
              <a:rPr lang="it-IT" sz="2400" dirty="0">
                <a:solidFill>
                  <a:srgbClr val="008000"/>
                </a:solidFill>
              </a:rPr>
              <a:t>	sin</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 (n</a:t>
            </a:r>
            <a:r>
              <a:rPr lang="it-IT" sz="2400" baseline="-25000" dirty="0">
                <a:solidFill>
                  <a:srgbClr val="008000"/>
                </a:solidFill>
                <a:cs typeface="Arial" pitchFamily="34" charset="0"/>
              </a:rPr>
              <a:t>1</a:t>
            </a:r>
            <a:r>
              <a:rPr lang="it-IT" sz="2400" dirty="0">
                <a:solidFill>
                  <a:srgbClr val="008000"/>
                </a:solidFill>
                <a:cs typeface="Arial" pitchFamily="34" charset="0"/>
              </a:rPr>
              <a:t>/n</a:t>
            </a:r>
            <a:r>
              <a:rPr lang="it-IT" sz="2400" baseline="-25000" dirty="0">
                <a:solidFill>
                  <a:srgbClr val="008000"/>
                </a:solidFill>
                <a:cs typeface="Arial" pitchFamily="34" charset="0"/>
              </a:rPr>
              <a:t>2</a:t>
            </a:r>
            <a:r>
              <a:rPr lang="it-IT" sz="2400" dirty="0">
                <a:solidFill>
                  <a:srgbClr val="008000"/>
                </a:solidFill>
                <a:cs typeface="Arial" pitchFamily="34" charset="0"/>
              </a:rPr>
              <a:t>)sin</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&lt; sin</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   </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&lt; </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a:t>
            </a:r>
          </a:p>
          <a:p>
            <a:pPr>
              <a:buFontTx/>
              <a:buNone/>
            </a:pPr>
            <a:r>
              <a:rPr lang="it-IT" sz="2400" dirty="0">
                <a:solidFill>
                  <a:srgbClr val="008000"/>
                </a:solidFill>
                <a:cs typeface="Arial" pitchFamily="34" charset="0"/>
              </a:rPr>
              <a:t>	il raggio rifratto si avvicina alla normale</a:t>
            </a:r>
          </a:p>
          <a:p>
            <a:pPr>
              <a:buFontTx/>
              <a:buNone/>
            </a:pPr>
            <a:r>
              <a:rPr lang="it-IT" sz="2400" dirty="0">
                <a:solidFill>
                  <a:srgbClr val="008000"/>
                </a:solidFill>
                <a:cs typeface="Arial" pitchFamily="34" charset="0"/>
              </a:rPr>
              <a:t>	es. H</a:t>
            </a:r>
            <a:r>
              <a:rPr lang="it-IT" sz="2400" baseline="-25000" dirty="0">
                <a:solidFill>
                  <a:srgbClr val="008000"/>
                </a:solidFill>
                <a:cs typeface="Arial" pitchFamily="34" charset="0"/>
              </a:rPr>
              <a:t>2</a:t>
            </a:r>
            <a:r>
              <a:rPr lang="it-IT" sz="2400" dirty="0">
                <a:solidFill>
                  <a:srgbClr val="008000"/>
                </a:solidFill>
                <a:cs typeface="Arial" pitchFamily="34" charset="0"/>
              </a:rPr>
              <a:t>O-vetro   n</a:t>
            </a:r>
            <a:r>
              <a:rPr lang="it-IT" sz="2400" baseline="-25000" dirty="0">
                <a:solidFill>
                  <a:srgbClr val="008000"/>
                </a:solidFill>
                <a:cs typeface="Arial" pitchFamily="34" charset="0"/>
              </a:rPr>
              <a:t>1</a:t>
            </a:r>
            <a:r>
              <a:rPr lang="it-IT" sz="2400" dirty="0">
                <a:solidFill>
                  <a:srgbClr val="008000"/>
                </a:solidFill>
                <a:cs typeface="Arial" pitchFamily="34" charset="0"/>
              </a:rPr>
              <a:t> = 1.33  n</a:t>
            </a:r>
            <a:r>
              <a:rPr lang="it-IT" sz="2400" baseline="-25000" dirty="0">
                <a:solidFill>
                  <a:srgbClr val="008000"/>
                </a:solidFill>
                <a:cs typeface="Arial" pitchFamily="34" charset="0"/>
              </a:rPr>
              <a:t>2</a:t>
            </a:r>
            <a:r>
              <a:rPr lang="it-IT" sz="2400" dirty="0">
                <a:solidFill>
                  <a:srgbClr val="008000"/>
                </a:solidFill>
                <a:cs typeface="Arial" pitchFamily="34" charset="0"/>
              </a:rPr>
              <a:t> = 1.52,    sin</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 0.875 sin</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a:t>
            </a:r>
            <a:r>
              <a:rPr lang="el-GR" sz="2400" dirty="0">
                <a:solidFill>
                  <a:srgbClr val="008000"/>
                </a:solidFill>
                <a:cs typeface="Arial" pitchFamily="34" charset="0"/>
              </a:rPr>
              <a:t>→</a:t>
            </a:r>
            <a:r>
              <a:rPr lang="it-IT" sz="2400" dirty="0">
                <a:solidFill>
                  <a:srgbClr val="008000"/>
                </a:solidFill>
                <a:cs typeface="Arial" pitchFamily="34" charset="0"/>
              </a:rPr>
              <a:t> se </a:t>
            </a:r>
            <a:r>
              <a:rPr lang="el-GR" sz="2400" dirty="0">
                <a:solidFill>
                  <a:srgbClr val="008000"/>
                </a:solidFill>
                <a:cs typeface="Arial" pitchFamily="34" charset="0"/>
              </a:rPr>
              <a:t>θ</a:t>
            </a:r>
            <a:r>
              <a:rPr lang="it-IT" sz="2400" baseline="-25000" dirty="0">
                <a:solidFill>
                  <a:srgbClr val="008000"/>
                </a:solidFill>
                <a:cs typeface="Arial" pitchFamily="34" charset="0"/>
              </a:rPr>
              <a:t>1</a:t>
            </a:r>
            <a:r>
              <a:rPr lang="it-IT" sz="2400" dirty="0">
                <a:solidFill>
                  <a:srgbClr val="008000"/>
                </a:solidFill>
                <a:cs typeface="Arial" pitchFamily="34" charset="0"/>
              </a:rPr>
              <a:t> = 30</a:t>
            </a:r>
            <a:r>
              <a:rPr lang="en-US" sz="2400" dirty="0">
                <a:solidFill>
                  <a:srgbClr val="008000"/>
                </a:solidFill>
                <a:cs typeface="Arial" pitchFamily="34" charset="0"/>
              </a:rPr>
              <a:t>°, </a:t>
            </a:r>
            <a:r>
              <a:rPr lang="el-GR" sz="2400" dirty="0">
                <a:solidFill>
                  <a:srgbClr val="008000"/>
                </a:solidFill>
                <a:cs typeface="Arial" pitchFamily="34" charset="0"/>
              </a:rPr>
              <a:t>θ</a:t>
            </a:r>
            <a:r>
              <a:rPr lang="it-IT" sz="2400" baseline="-25000" dirty="0">
                <a:solidFill>
                  <a:srgbClr val="008000"/>
                </a:solidFill>
                <a:cs typeface="Arial" pitchFamily="34" charset="0"/>
              </a:rPr>
              <a:t>2</a:t>
            </a:r>
            <a:r>
              <a:rPr lang="it-IT" sz="2400" dirty="0">
                <a:solidFill>
                  <a:srgbClr val="008000"/>
                </a:solidFill>
                <a:cs typeface="Arial" pitchFamily="34" charset="0"/>
              </a:rPr>
              <a:t> = 25.9</a:t>
            </a:r>
            <a:r>
              <a:rPr lang="en-US" sz="2400" dirty="0">
                <a:solidFill>
                  <a:srgbClr val="008000"/>
                </a:solidFill>
                <a:cs typeface="Arial" pitchFamily="34" charset="0"/>
              </a:rPr>
              <a:t>°</a:t>
            </a:r>
            <a:r>
              <a:rPr lang="en-US" sz="2400" dirty="0">
                <a:cs typeface="Arial" pitchFamily="34" charset="0"/>
              </a:rPr>
              <a:t>    </a:t>
            </a:r>
          </a:p>
          <a:p>
            <a:r>
              <a:rPr lang="it-IT" sz="2400" dirty="0">
                <a:solidFill>
                  <a:srgbClr val="CC0000"/>
                </a:solidFill>
              </a:rPr>
              <a:t>n</a:t>
            </a:r>
            <a:r>
              <a:rPr lang="it-IT" sz="2400" baseline="-25000" dirty="0">
                <a:solidFill>
                  <a:srgbClr val="CC0000"/>
                </a:solidFill>
              </a:rPr>
              <a:t>2</a:t>
            </a:r>
            <a:r>
              <a:rPr lang="it-IT" sz="2400" dirty="0">
                <a:solidFill>
                  <a:srgbClr val="CC0000"/>
                </a:solidFill>
              </a:rPr>
              <a:t> &lt; n</a:t>
            </a:r>
            <a:r>
              <a:rPr lang="it-IT" sz="2400" baseline="-25000" dirty="0">
                <a:solidFill>
                  <a:srgbClr val="CC0000"/>
                </a:solidFill>
              </a:rPr>
              <a:t>1</a:t>
            </a:r>
            <a:r>
              <a:rPr lang="it-IT" sz="2400" dirty="0">
                <a:solidFill>
                  <a:srgbClr val="CC0000"/>
                </a:solidFill>
              </a:rPr>
              <a:t> (da un mezzo otticamente più denso ad uno meno denso)</a:t>
            </a:r>
          </a:p>
          <a:p>
            <a:pPr>
              <a:buFontTx/>
              <a:buNone/>
            </a:pPr>
            <a:r>
              <a:rPr lang="it-IT" sz="2400" dirty="0">
                <a:solidFill>
                  <a:srgbClr val="CC0000"/>
                </a:solidFill>
              </a:rPr>
              <a:t>	sin</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 (n</a:t>
            </a:r>
            <a:r>
              <a:rPr lang="it-IT" sz="2400" baseline="-25000" dirty="0">
                <a:solidFill>
                  <a:srgbClr val="CC0000"/>
                </a:solidFill>
                <a:cs typeface="Arial" pitchFamily="34" charset="0"/>
              </a:rPr>
              <a:t>1</a:t>
            </a:r>
            <a:r>
              <a:rPr lang="it-IT" sz="2400" dirty="0">
                <a:solidFill>
                  <a:srgbClr val="CC0000"/>
                </a:solidFill>
                <a:cs typeface="Arial" pitchFamily="34" charset="0"/>
              </a:rPr>
              <a:t>/n</a:t>
            </a:r>
            <a:r>
              <a:rPr lang="it-IT" sz="2400" baseline="-25000" dirty="0">
                <a:solidFill>
                  <a:srgbClr val="CC0000"/>
                </a:solidFill>
                <a:cs typeface="Arial" pitchFamily="34" charset="0"/>
              </a:rPr>
              <a:t>2</a:t>
            </a:r>
            <a:r>
              <a:rPr lang="it-IT" sz="2400" dirty="0">
                <a:solidFill>
                  <a:srgbClr val="CC0000"/>
                </a:solidFill>
                <a:cs typeface="Arial" pitchFamily="34" charset="0"/>
              </a:rPr>
              <a:t>)sin</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&gt; sin</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   </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&gt; </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a:t>
            </a:r>
          </a:p>
          <a:p>
            <a:pPr>
              <a:buFontTx/>
              <a:buNone/>
            </a:pPr>
            <a:r>
              <a:rPr lang="it-IT" sz="2400" dirty="0">
                <a:solidFill>
                  <a:srgbClr val="CC0000"/>
                </a:solidFill>
                <a:cs typeface="Arial" pitchFamily="34" charset="0"/>
              </a:rPr>
              <a:t>	il raggio rifratto si allontana dalla normale</a:t>
            </a:r>
          </a:p>
          <a:p>
            <a:pPr>
              <a:buFontTx/>
              <a:buNone/>
            </a:pPr>
            <a:r>
              <a:rPr lang="it-IT" sz="2400" dirty="0">
                <a:solidFill>
                  <a:srgbClr val="CC0000"/>
                </a:solidFill>
                <a:cs typeface="Arial" pitchFamily="34" charset="0"/>
              </a:rPr>
              <a:t>	es. </a:t>
            </a:r>
            <a:r>
              <a:rPr lang="it-IT" sz="2400" dirty="0" smtClean="0">
                <a:solidFill>
                  <a:srgbClr val="CC0000"/>
                </a:solidFill>
                <a:cs typeface="Arial" pitchFamily="34" charset="0"/>
              </a:rPr>
              <a:t>vetro-H</a:t>
            </a:r>
            <a:r>
              <a:rPr lang="it-IT" sz="2400" baseline="-25000" dirty="0" smtClean="0">
                <a:solidFill>
                  <a:srgbClr val="CC0000"/>
                </a:solidFill>
                <a:cs typeface="Arial" pitchFamily="34" charset="0"/>
              </a:rPr>
              <a:t>2</a:t>
            </a:r>
            <a:r>
              <a:rPr lang="it-IT" sz="2400" dirty="0" smtClean="0">
                <a:solidFill>
                  <a:srgbClr val="CC0000"/>
                </a:solidFill>
                <a:cs typeface="Arial" pitchFamily="34" charset="0"/>
              </a:rPr>
              <a:t>O   </a:t>
            </a:r>
            <a:r>
              <a:rPr lang="it-IT" sz="2400" dirty="0">
                <a:solidFill>
                  <a:srgbClr val="CC0000"/>
                </a:solidFill>
                <a:cs typeface="Arial" pitchFamily="34" charset="0"/>
              </a:rPr>
              <a:t>n</a:t>
            </a:r>
            <a:r>
              <a:rPr lang="it-IT" sz="2400" baseline="-25000" dirty="0">
                <a:solidFill>
                  <a:srgbClr val="CC0000"/>
                </a:solidFill>
                <a:cs typeface="Arial" pitchFamily="34" charset="0"/>
              </a:rPr>
              <a:t>1</a:t>
            </a:r>
            <a:r>
              <a:rPr lang="it-IT" sz="2400" dirty="0">
                <a:solidFill>
                  <a:srgbClr val="CC0000"/>
                </a:solidFill>
                <a:cs typeface="Arial" pitchFamily="34" charset="0"/>
              </a:rPr>
              <a:t> = 1.52  n</a:t>
            </a:r>
            <a:r>
              <a:rPr lang="it-IT" sz="2400" baseline="-25000" dirty="0">
                <a:solidFill>
                  <a:srgbClr val="CC0000"/>
                </a:solidFill>
                <a:cs typeface="Arial" pitchFamily="34" charset="0"/>
              </a:rPr>
              <a:t>2</a:t>
            </a:r>
            <a:r>
              <a:rPr lang="it-IT" sz="2400" dirty="0">
                <a:solidFill>
                  <a:srgbClr val="CC0000"/>
                </a:solidFill>
                <a:cs typeface="Arial" pitchFamily="34" charset="0"/>
              </a:rPr>
              <a:t> = 1.33,    sin</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 1.14 sin</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a:t>
            </a:r>
            <a:r>
              <a:rPr lang="el-GR" sz="2400" dirty="0">
                <a:solidFill>
                  <a:srgbClr val="CC0000"/>
                </a:solidFill>
                <a:cs typeface="Arial" pitchFamily="34" charset="0"/>
              </a:rPr>
              <a:t>→</a:t>
            </a:r>
            <a:r>
              <a:rPr lang="it-IT" sz="2400" dirty="0">
                <a:solidFill>
                  <a:srgbClr val="CC0000"/>
                </a:solidFill>
                <a:cs typeface="Arial" pitchFamily="34" charset="0"/>
              </a:rPr>
              <a:t> se </a:t>
            </a:r>
            <a:r>
              <a:rPr lang="el-GR" sz="2400" dirty="0">
                <a:solidFill>
                  <a:srgbClr val="CC0000"/>
                </a:solidFill>
                <a:cs typeface="Arial" pitchFamily="34" charset="0"/>
              </a:rPr>
              <a:t>θ</a:t>
            </a:r>
            <a:r>
              <a:rPr lang="it-IT" sz="2400" baseline="-25000" dirty="0">
                <a:solidFill>
                  <a:srgbClr val="CC0000"/>
                </a:solidFill>
                <a:cs typeface="Arial" pitchFamily="34" charset="0"/>
              </a:rPr>
              <a:t>1</a:t>
            </a:r>
            <a:r>
              <a:rPr lang="it-IT" sz="2400" dirty="0">
                <a:solidFill>
                  <a:srgbClr val="CC0000"/>
                </a:solidFill>
                <a:cs typeface="Arial" pitchFamily="34" charset="0"/>
              </a:rPr>
              <a:t> = 30</a:t>
            </a:r>
            <a:r>
              <a:rPr lang="en-US" sz="2400" dirty="0">
                <a:solidFill>
                  <a:srgbClr val="CC0000"/>
                </a:solidFill>
                <a:cs typeface="Arial" pitchFamily="34" charset="0"/>
              </a:rPr>
              <a:t>°, </a:t>
            </a:r>
            <a:r>
              <a:rPr lang="el-GR" sz="2400" dirty="0">
                <a:solidFill>
                  <a:srgbClr val="CC0000"/>
                </a:solidFill>
                <a:cs typeface="Arial" pitchFamily="34" charset="0"/>
              </a:rPr>
              <a:t>θ</a:t>
            </a:r>
            <a:r>
              <a:rPr lang="it-IT" sz="2400" baseline="-25000" dirty="0">
                <a:solidFill>
                  <a:srgbClr val="CC0000"/>
                </a:solidFill>
                <a:cs typeface="Arial" pitchFamily="34" charset="0"/>
              </a:rPr>
              <a:t>2</a:t>
            </a:r>
            <a:r>
              <a:rPr lang="it-IT" sz="2400" dirty="0">
                <a:solidFill>
                  <a:srgbClr val="CC0000"/>
                </a:solidFill>
                <a:cs typeface="Arial" pitchFamily="34" charset="0"/>
              </a:rPr>
              <a:t> = 34.8</a:t>
            </a:r>
            <a:r>
              <a:rPr lang="en-US" sz="2400" dirty="0">
                <a:solidFill>
                  <a:srgbClr val="CC0000"/>
                </a:solidFill>
                <a:cs typeface="Arial" pitchFamily="34" charset="0"/>
              </a:rPr>
              <a:t>°    </a:t>
            </a:r>
            <a:endParaRPr lang="el-GR" sz="2400" dirty="0">
              <a:solidFill>
                <a:srgbClr val="CC0000"/>
              </a:solidFill>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8287B26D-2B43-407D-9A55-B86A81EE9577}" type="slidenum">
              <a:rPr lang="en-US"/>
              <a:pPr/>
              <a:t>37</a:t>
            </a:fld>
            <a:endParaRPr lang="en-US"/>
          </a:p>
        </p:txBody>
      </p:sp>
      <p:sp>
        <p:nvSpPr>
          <p:cNvPr id="303106" name="Rectangle 2"/>
          <p:cNvSpPr>
            <a:spLocks noGrp="1" noChangeArrowheads="1"/>
          </p:cNvSpPr>
          <p:nvPr>
            <p:ph type="title"/>
          </p:nvPr>
        </p:nvSpPr>
        <p:spPr/>
        <p:txBody>
          <a:bodyPr/>
          <a:lstStyle/>
          <a:p>
            <a:r>
              <a:rPr lang="it-IT"/>
              <a:t>Riflessione totale</a:t>
            </a:r>
          </a:p>
        </p:txBody>
      </p:sp>
      <p:sp>
        <p:nvSpPr>
          <p:cNvPr id="303107" name="Rectangle 3"/>
          <p:cNvSpPr>
            <a:spLocks noGrp="1" noChangeArrowheads="1"/>
          </p:cNvSpPr>
          <p:nvPr>
            <p:ph type="body" idx="1"/>
          </p:nvPr>
        </p:nvSpPr>
        <p:spPr>
          <a:xfrm>
            <a:off x="179388" y="908050"/>
            <a:ext cx="8713787" cy="5400675"/>
          </a:xfrm>
        </p:spPr>
        <p:txBody>
          <a:bodyPr/>
          <a:lstStyle/>
          <a:p>
            <a:r>
              <a:rPr lang="it-IT" sz="2500"/>
              <a:t>n</a:t>
            </a:r>
            <a:r>
              <a:rPr lang="it-IT" sz="2500" baseline="-25000"/>
              <a:t>1</a:t>
            </a:r>
            <a:r>
              <a:rPr lang="it-IT" sz="2500"/>
              <a:t> &gt; n</a:t>
            </a:r>
            <a:r>
              <a:rPr lang="it-IT" sz="2500" baseline="-25000"/>
              <a:t>2</a:t>
            </a:r>
            <a:r>
              <a:rPr lang="it-IT" sz="2500"/>
              <a:t>: se aumento </a:t>
            </a:r>
            <a:r>
              <a:rPr lang="el-GR" sz="2500">
                <a:cs typeface="Arial" pitchFamily="34" charset="0"/>
              </a:rPr>
              <a:t>θ</a:t>
            </a:r>
            <a:r>
              <a:rPr lang="it-IT" sz="2500" baseline="-25000">
                <a:cs typeface="Arial" pitchFamily="34" charset="0"/>
              </a:rPr>
              <a:t>1</a:t>
            </a:r>
            <a:r>
              <a:rPr lang="it-IT" sz="2500">
                <a:cs typeface="Arial" pitchFamily="34" charset="0"/>
              </a:rPr>
              <a:t> aumenta anche </a:t>
            </a:r>
            <a:r>
              <a:rPr lang="el-GR" sz="2500">
                <a:cs typeface="Arial" pitchFamily="34" charset="0"/>
              </a:rPr>
              <a:t>θ</a:t>
            </a:r>
            <a:r>
              <a:rPr lang="it-IT" sz="2500" baseline="-25000">
                <a:cs typeface="Arial" pitchFamily="34" charset="0"/>
              </a:rPr>
              <a:t>2</a:t>
            </a:r>
            <a:r>
              <a:rPr lang="it-IT" sz="2500"/>
              <a:t> </a:t>
            </a:r>
            <a:r>
              <a:rPr lang="it-IT" sz="2500">
                <a:solidFill>
                  <a:srgbClr val="CC3300"/>
                </a:solidFill>
              </a:rPr>
              <a:t>... fino a che è possibile</a:t>
            </a:r>
            <a:r>
              <a:rPr lang="it-IT" sz="2500"/>
              <a:t>, si arriva a </a:t>
            </a:r>
            <a:r>
              <a:rPr lang="el-GR" sz="2500">
                <a:cs typeface="Arial" pitchFamily="34" charset="0"/>
              </a:rPr>
              <a:t>θ</a:t>
            </a:r>
            <a:r>
              <a:rPr lang="it-IT" sz="2500" baseline="-25000">
                <a:cs typeface="Arial" pitchFamily="34" charset="0"/>
              </a:rPr>
              <a:t>2</a:t>
            </a:r>
            <a:r>
              <a:rPr lang="it-IT" sz="2500">
                <a:cs typeface="Arial" pitchFamily="34" charset="0"/>
              </a:rPr>
              <a:t>=</a:t>
            </a:r>
            <a:r>
              <a:rPr lang="el-GR" sz="2500">
                <a:cs typeface="Arial" pitchFamily="34" charset="0"/>
              </a:rPr>
              <a:t>π</a:t>
            </a:r>
            <a:r>
              <a:rPr lang="it-IT" sz="2500">
                <a:cs typeface="Arial" pitchFamily="34" charset="0"/>
              </a:rPr>
              <a:t>/2 e allora non ci sarà più rifrazione , ma solo riflessione </a:t>
            </a:r>
            <a:r>
              <a:rPr lang="it-IT" sz="2500">
                <a:solidFill>
                  <a:srgbClr val="CC3300"/>
                </a:solidFill>
                <a:cs typeface="Arial" pitchFamily="34" charset="0"/>
              </a:rPr>
              <a:t>(riflessione totale);</a:t>
            </a:r>
            <a:r>
              <a:rPr lang="it-IT" sz="2500">
                <a:cs typeface="Arial" pitchFamily="34" charset="0"/>
              </a:rPr>
              <a:t> l’angolo </a:t>
            </a:r>
            <a:r>
              <a:rPr lang="el-GR" sz="2500">
                <a:cs typeface="Arial" pitchFamily="34" charset="0"/>
              </a:rPr>
              <a:t>θ</a:t>
            </a:r>
            <a:r>
              <a:rPr lang="it-IT" sz="2500" baseline="-25000">
                <a:cs typeface="Arial" pitchFamily="34" charset="0"/>
              </a:rPr>
              <a:t>1</a:t>
            </a:r>
            <a:r>
              <a:rPr lang="it-IT" sz="2500">
                <a:cs typeface="Arial" pitchFamily="34" charset="0"/>
              </a:rPr>
              <a:t> corrispondente si chiama </a:t>
            </a:r>
            <a:r>
              <a:rPr lang="it-IT" sz="2500">
                <a:solidFill>
                  <a:schemeClr val="hlink"/>
                </a:solidFill>
                <a:cs typeface="Arial" pitchFamily="34" charset="0"/>
              </a:rPr>
              <a:t>angolo limite</a:t>
            </a:r>
          </a:p>
          <a:p>
            <a:pPr>
              <a:buFontTx/>
              <a:buNone/>
            </a:pPr>
            <a:r>
              <a:rPr lang="it-IT" sz="2500">
                <a:cs typeface="Arial" pitchFamily="34" charset="0"/>
              </a:rPr>
              <a:t>	sin</a:t>
            </a:r>
            <a:r>
              <a:rPr lang="el-GR" sz="2500">
                <a:cs typeface="Arial" pitchFamily="34" charset="0"/>
              </a:rPr>
              <a:t>θ</a:t>
            </a:r>
            <a:r>
              <a:rPr lang="it-IT" sz="2500" baseline="-25000">
                <a:cs typeface="Arial" pitchFamily="34" charset="0"/>
              </a:rPr>
              <a:t>1lim</a:t>
            </a:r>
            <a:r>
              <a:rPr lang="it-IT" sz="2500">
                <a:cs typeface="Arial" pitchFamily="34" charset="0"/>
              </a:rPr>
              <a:t> = (n</a:t>
            </a:r>
            <a:r>
              <a:rPr lang="it-IT" sz="2500" baseline="-25000">
                <a:cs typeface="Arial" pitchFamily="34" charset="0"/>
              </a:rPr>
              <a:t>2</a:t>
            </a:r>
            <a:r>
              <a:rPr lang="it-IT" sz="2500">
                <a:cs typeface="Arial" pitchFamily="34" charset="0"/>
              </a:rPr>
              <a:t>/n</a:t>
            </a:r>
            <a:r>
              <a:rPr lang="it-IT" sz="2500" baseline="-25000">
                <a:cs typeface="Arial" pitchFamily="34" charset="0"/>
              </a:rPr>
              <a:t>1</a:t>
            </a:r>
            <a:r>
              <a:rPr lang="it-IT" sz="2500">
                <a:cs typeface="Arial" pitchFamily="34" charset="0"/>
              </a:rPr>
              <a:t>)sin(</a:t>
            </a:r>
            <a:r>
              <a:rPr lang="el-GR" sz="2500">
                <a:cs typeface="Arial" pitchFamily="34" charset="0"/>
              </a:rPr>
              <a:t>π</a:t>
            </a:r>
            <a:r>
              <a:rPr lang="it-IT" sz="2500">
                <a:cs typeface="Arial" pitchFamily="34" charset="0"/>
              </a:rPr>
              <a:t>/2)       </a:t>
            </a:r>
            <a:r>
              <a:rPr lang="el-GR" sz="2500">
                <a:cs typeface="Arial" pitchFamily="34" charset="0"/>
              </a:rPr>
              <a:t>θ</a:t>
            </a:r>
            <a:r>
              <a:rPr lang="it-IT" sz="2500" baseline="-25000">
                <a:cs typeface="Arial" pitchFamily="34" charset="0"/>
              </a:rPr>
              <a:t>1lim</a:t>
            </a:r>
            <a:r>
              <a:rPr lang="it-IT" sz="2500">
                <a:cs typeface="Arial" pitchFamily="34" charset="0"/>
              </a:rPr>
              <a:t> = arcsin(n</a:t>
            </a:r>
            <a:r>
              <a:rPr lang="it-IT" sz="2500" baseline="-25000">
                <a:cs typeface="Arial" pitchFamily="34" charset="0"/>
              </a:rPr>
              <a:t>2</a:t>
            </a:r>
            <a:r>
              <a:rPr lang="it-IT" sz="2500">
                <a:cs typeface="Arial" pitchFamily="34" charset="0"/>
              </a:rPr>
              <a:t>/n</a:t>
            </a:r>
            <a:r>
              <a:rPr lang="it-IT" sz="2500" baseline="-25000">
                <a:cs typeface="Arial" pitchFamily="34" charset="0"/>
              </a:rPr>
              <a:t>1</a:t>
            </a:r>
            <a:r>
              <a:rPr lang="it-IT" sz="2500">
                <a:cs typeface="Arial" pitchFamily="34" charset="0"/>
              </a:rPr>
              <a:t>)</a:t>
            </a:r>
            <a:endParaRPr lang="el-GR" sz="2500">
              <a:cs typeface="Arial" pitchFamily="34" charset="0"/>
            </a:endParaRPr>
          </a:p>
          <a:p>
            <a:r>
              <a:rPr lang="it-IT" sz="2500">
                <a:cs typeface="Arial" pitchFamily="34" charset="0"/>
              </a:rPr>
              <a:t>per </a:t>
            </a:r>
            <a:r>
              <a:rPr lang="el-GR" sz="2500">
                <a:cs typeface="Arial" pitchFamily="34" charset="0"/>
              </a:rPr>
              <a:t>θ</a:t>
            </a:r>
            <a:r>
              <a:rPr lang="it-IT" sz="2500" baseline="-25000">
                <a:cs typeface="Arial" pitchFamily="34" charset="0"/>
              </a:rPr>
              <a:t>1 </a:t>
            </a:r>
            <a:r>
              <a:rPr lang="it-IT" sz="2500">
                <a:cs typeface="Arial" pitchFamily="34" charset="0"/>
              </a:rPr>
              <a:t>&gt; </a:t>
            </a:r>
            <a:r>
              <a:rPr lang="el-GR" sz="2500">
                <a:cs typeface="Arial" pitchFamily="34" charset="0"/>
              </a:rPr>
              <a:t>θ</a:t>
            </a:r>
            <a:r>
              <a:rPr lang="it-IT" sz="2500" baseline="-25000">
                <a:cs typeface="Arial" pitchFamily="34" charset="0"/>
              </a:rPr>
              <a:t>1lim </a:t>
            </a:r>
            <a:r>
              <a:rPr lang="it-IT" sz="2500">
                <a:cs typeface="Arial" pitchFamily="34" charset="0"/>
              </a:rPr>
              <a:t>si ha riflessione totale, potere riflettente R=1 (guide di luce, </a:t>
            </a:r>
            <a:r>
              <a:rPr lang="it-IT" sz="2500">
                <a:solidFill>
                  <a:srgbClr val="FF0000"/>
                </a:solidFill>
                <a:cs typeface="Arial" pitchFamily="34" charset="0"/>
              </a:rPr>
              <a:t>fibre ottiche: comunicazioni, endoscopia</a:t>
            </a:r>
            <a:r>
              <a:rPr lang="it-IT" sz="2500">
                <a:cs typeface="Arial" pitchFamily="34" charset="0"/>
              </a:rPr>
              <a:t>)</a:t>
            </a:r>
          </a:p>
          <a:p>
            <a:endParaRPr lang="it-IT" sz="2500">
              <a:cs typeface="Arial" pitchFamily="34" charset="0"/>
            </a:endParaRPr>
          </a:p>
          <a:p>
            <a:endParaRPr lang="it-IT" sz="2500">
              <a:cs typeface="Arial" pitchFamily="34" charset="0"/>
            </a:endParaRPr>
          </a:p>
          <a:p>
            <a:r>
              <a:rPr lang="it-IT" sz="2500">
                <a:cs typeface="Arial" pitchFamily="34" charset="0"/>
              </a:rPr>
              <a:t>es. vetro-aria </a:t>
            </a:r>
          </a:p>
          <a:p>
            <a:pPr>
              <a:buFontTx/>
              <a:buNone/>
            </a:pPr>
            <a:r>
              <a:rPr lang="it-IT" sz="2500">
                <a:cs typeface="Arial" pitchFamily="34" charset="0"/>
              </a:rPr>
              <a:t>	n</a:t>
            </a:r>
            <a:r>
              <a:rPr lang="it-IT" sz="2500" baseline="-25000">
                <a:cs typeface="Arial" pitchFamily="34" charset="0"/>
              </a:rPr>
              <a:t>1</a:t>
            </a:r>
            <a:r>
              <a:rPr lang="it-IT" sz="2500">
                <a:cs typeface="Arial" pitchFamily="34" charset="0"/>
              </a:rPr>
              <a:t> = 1.52;   n</a:t>
            </a:r>
            <a:r>
              <a:rPr lang="it-IT" sz="2500" baseline="-25000">
                <a:cs typeface="Arial" pitchFamily="34" charset="0"/>
              </a:rPr>
              <a:t>2</a:t>
            </a:r>
            <a:r>
              <a:rPr lang="it-IT" sz="2500">
                <a:cs typeface="Arial" pitchFamily="34" charset="0"/>
              </a:rPr>
              <a:t> = 1</a:t>
            </a:r>
          </a:p>
          <a:p>
            <a:pPr>
              <a:buFontTx/>
              <a:buNone/>
            </a:pPr>
            <a:r>
              <a:rPr lang="it-IT" sz="2500">
                <a:cs typeface="Arial" pitchFamily="34" charset="0"/>
              </a:rPr>
              <a:t>	</a:t>
            </a:r>
            <a:r>
              <a:rPr lang="el-GR" sz="2500">
                <a:cs typeface="Arial" pitchFamily="34" charset="0"/>
              </a:rPr>
              <a:t>θ</a:t>
            </a:r>
            <a:r>
              <a:rPr lang="it-IT" sz="2500" baseline="-25000">
                <a:cs typeface="Arial" pitchFamily="34" charset="0"/>
              </a:rPr>
              <a:t>1lim</a:t>
            </a:r>
            <a:r>
              <a:rPr lang="it-IT" sz="2500">
                <a:cs typeface="Arial" pitchFamily="34" charset="0"/>
              </a:rPr>
              <a:t> = arscin(1/1.52) = 41.1</a:t>
            </a:r>
            <a:r>
              <a:rPr lang="en-US" sz="2500">
                <a:cs typeface="Arial" pitchFamily="34" charset="0"/>
              </a:rPr>
              <a:t>°</a:t>
            </a:r>
          </a:p>
        </p:txBody>
      </p:sp>
      <p:pic>
        <p:nvPicPr>
          <p:cNvPr id="303108" name="Picture 4" descr="img2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3860800"/>
            <a:ext cx="3932237" cy="2449513"/>
          </a:xfrm>
          <a:prstGeom prst="rect">
            <a:avLst/>
          </a:prstGeom>
          <a:noFill/>
          <a:extLst>
            <a:ext uri="{909E8E84-426E-40DD-AFC4-6F175D3DCCD1}">
              <a14:hiddenFill xmlns:a14="http://schemas.microsoft.com/office/drawing/2010/main">
                <a:solidFill>
                  <a:srgbClr val="FFFFFF"/>
                </a:solidFill>
              </a14:hiddenFill>
            </a:ext>
          </a:extLst>
        </p:spPr>
      </p:pic>
      <p:sp>
        <p:nvSpPr>
          <p:cNvPr id="303109" name="Text Box 5"/>
          <p:cNvSpPr txBox="1">
            <a:spLocks noChangeArrowheads="1"/>
          </p:cNvSpPr>
          <p:nvPr/>
        </p:nvSpPr>
        <p:spPr bwMode="auto">
          <a:xfrm>
            <a:off x="4859338" y="3933825"/>
            <a:ext cx="957262"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pic>
        <p:nvPicPr>
          <p:cNvPr id="303110" name="Picture 6" descr="img2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860800"/>
            <a:ext cx="1666875" cy="871538"/>
          </a:xfrm>
          <a:prstGeom prst="rect">
            <a:avLst/>
          </a:prstGeom>
          <a:noFill/>
          <a:extLst>
            <a:ext uri="{909E8E84-426E-40DD-AFC4-6F175D3DCCD1}">
              <a14:hiddenFill xmlns:a14="http://schemas.microsoft.com/office/drawing/2010/main">
                <a:solidFill>
                  <a:srgbClr val="FFFFFF"/>
                </a:solidFill>
              </a14:hiddenFill>
            </a:ext>
          </a:extLst>
        </p:spPr>
      </p:pic>
      <p:sp>
        <p:nvSpPr>
          <p:cNvPr id="303111" name="Rectangle 7"/>
          <p:cNvSpPr>
            <a:spLocks noChangeArrowheads="1"/>
          </p:cNvSpPr>
          <p:nvPr/>
        </p:nvSpPr>
        <p:spPr bwMode="auto">
          <a:xfrm>
            <a:off x="4427538" y="2514600"/>
            <a:ext cx="2952750" cy="504825"/>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3112" name="Rectangle 8"/>
          <p:cNvSpPr>
            <a:spLocks noChangeArrowheads="1"/>
          </p:cNvSpPr>
          <p:nvPr/>
        </p:nvSpPr>
        <p:spPr bwMode="auto">
          <a:xfrm>
            <a:off x="7956550" y="2997200"/>
            <a:ext cx="719138" cy="431800"/>
          </a:xfrm>
          <a:prstGeom prst="rect">
            <a:avLst/>
          </a:prstGeom>
          <a:noFill/>
          <a:ln w="28575">
            <a:solidFill>
              <a:srgbClr val="A5002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A5002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2EE1F417-5DF7-4DB5-B184-F47F10E0B1B1}" type="slidenum">
              <a:rPr lang="en-US"/>
              <a:pPr/>
              <a:t>38</a:t>
            </a:fld>
            <a:endParaRPr lang="en-US"/>
          </a:p>
        </p:txBody>
      </p:sp>
      <p:sp>
        <p:nvSpPr>
          <p:cNvPr id="332802" name="Rectangle 2"/>
          <p:cNvSpPr>
            <a:spLocks noGrp="1" noChangeArrowheads="1"/>
          </p:cNvSpPr>
          <p:nvPr>
            <p:ph type="title"/>
          </p:nvPr>
        </p:nvSpPr>
        <p:spPr/>
        <p:txBody>
          <a:bodyPr/>
          <a:lstStyle/>
          <a:p>
            <a:r>
              <a:rPr lang="it-IT" sz="2400"/>
              <a:t>Passaggio attraverso una lastra piano-parallela (*)</a:t>
            </a:r>
          </a:p>
        </p:txBody>
      </p:sp>
      <p:sp>
        <p:nvSpPr>
          <p:cNvPr id="332803" name="Rectangle 3"/>
          <p:cNvSpPr>
            <a:spLocks noGrp="1" noChangeArrowheads="1"/>
          </p:cNvSpPr>
          <p:nvPr>
            <p:ph type="body" idx="1"/>
          </p:nvPr>
        </p:nvSpPr>
        <p:spPr>
          <a:xfrm>
            <a:off x="323850" y="4581525"/>
            <a:ext cx="8496300" cy="1655763"/>
          </a:xfrm>
        </p:spPr>
        <p:txBody>
          <a:bodyPr/>
          <a:lstStyle/>
          <a:p>
            <a:r>
              <a:rPr lang="it-IT" sz="2400"/>
              <a:t>lastra trasparente di spessore t = AD, spostamento d = CB </a:t>
            </a:r>
          </a:p>
          <a:p>
            <a:pPr lvl="1"/>
            <a:r>
              <a:rPr lang="it-IT" sz="2000"/>
              <a:t>1a rifrazione n</a:t>
            </a:r>
            <a:r>
              <a:rPr lang="it-IT" sz="2000" baseline="-25000"/>
              <a:t>1</a:t>
            </a:r>
            <a:r>
              <a:rPr lang="it-IT" sz="2000"/>
              <a:t>sin</a:t>
            </a:r>
            <a:r>
              <a:rPr lang="el-GR" sz="2000">
                <a:cs typeface="Arial" pitchFamily="34" charset="0"/>
              </a:rPr>
              <a:t>θ</a:t>
            </a:r>
            <a:r>
              <a:rPr lang="it-IT" sz="2000" baseline="-25000">
                <a:cs typeface="Arial" pitchFamily="34" charset="0"/>
              </a:rPr>
              <a:t>1</a:t>
            </a:r>
            <a:r>
              <a:rPr lang="it-IT" sz="2000">
                <a:cs typeface="Arial" pitchFamily="34" charset="0"/>
              </a:rPr>
              <a:t> = n</a:t>
            </a:r>
            <a:r>
              <a:rPr lang="it-IT" sz="2000" baseline="-25000">
                <a:cs typeface="Arial" pitchFamily="34" charset="0"/>
              </a:rPr>
              <a:t>2</a:t>
            </a:r>
            <a:r>
              <a:rPr lang="it-IT" sz="2000">
                <a:cs typeface="Arial" pitchFamily="34" charset="0"/>
              </a:rPr>
              <a:t>sin</a:t>
            </a:r>
            <a:r>
              <a:rPr lang="el-GR" sz="2000">
                <a:cs typeface="Arial" pitchFamily="34" charset="0"/>
              </a:rPr>
              <a:t>θ</a:t>
            </a:r>
            <a:r>
              <a:rPr lang="it-IT" sz="2000" baseline="-25000">
                <a:cs typeface="Arial" pitchFamily="34" charset="0"/>
              </a:rPr>
              <a:t>2 </a:t>
            </a:r>
          </a:p>
          <a:p>
            <a:pPr lvl="1"/>
            <a:r>
              <a:rPr lang="it-IT" sz="2000">
                <a:cs typeface="Arial" pitchFamily="34" charset="0"/>
              </a:rPr>
              <a:t>2a rifrazione n</a:t>
            </a:r>
            <a:r>
              <a:rPr lang="it-IT" sz="2000" baseline="-25000">
                <a:cs typeface="Arial" pitchFamily="34" charset="0"/>
              </a:rPr>
              <a:t>2</a:t>
            </a:r>
            <a:r>
              <a:rPr lang="it-IT" sz="2000">
                <a:cs typeface="Arial" pitchFamily="34" charset="0"/>
              </a:rPr>
              <a:t>sin</a:t>
            </a:r>
            <a:r>
              <a:rPr lang="el-GR" sz="2000">
                <a:cs typeface="Arial" pitchFamily="34" charset="0"/>
              </a:rPr>
              <a:t>θ</a:t>
            </a:r>
            <a:r>
              <a:rPr lang="it-IT" sz="2000" baseline="-25000">
                <a:cs typeface="Arial" pitchFamily="34" charset="0"/>
              </a:rPr>
              <a:t>2</a:t>
            </a:r>
            <a:r>
              <a:rPr lang="it-IT" sz="2000">
                <a:cs typeface="Arial" pitchFamily="34" charset="0"/>
              </a:rPr>
              <a:t> = n</a:t>
            </a:r>
            <a:r>
              <a:rPr lang="it-IT" sz="2000" baseline="-25000">
                <a:cs typeface="Arial" pitchFamily="34" charset="0"/>
              </a:rPr>
              <a:t>1</a:t>
            </a:r>
            <a:r>
              <a:rPr lang="it-IT" sz="2000">
                <a:cs typeface="Arial" pitchFamily="34" charset="0"/>
              </a:rPr>
              <a:t>sin</a:t>
            </a:r>
            <a:r>
              <a:rPr lang="el-GR" sz="2000">
                <a:cs typeface="Arial" pitchFamily="34" charset="0"/>
              </a:rPr>
              <a:t>θ</a:t>
            </a:r>
            <a:r>
              <a:rPr lang="it-IT" sz="2000" baseline="-25000">
                <a:cs typeface="Arial" pitchFamily="34" charset="0"/>
              </a:rPr>
              <a:t>1</a:t>
            </a:r>
            <a:r>
              <a:rPr lang="it-IT" sz="2000">
                <a:cs typeface="Arial" pitchFamily="34" charset="0"/>
              </a:rPr>
              <a:t>    </a:t>
            </a:r>
          </a:p>
          <a:p>
            <a:r>
              <a:rPr lang="it-IT" sz="2400">
                <a:cs typeface="Arial" pitchFamily="34" charset="0"/>
              </a:rPr>
              <a:t>d = t sin(</a:t>
            </a:r>
            <a:r>
              <a:rPr lang="el-GR" sz="2400">
                <a:cs typeface="Arial" pitchFamily="34" charset="0"/>
              </a:rPr>
              <a:t>θ</a:t>
            </a:r>
            <a:r>
              <a:rPr lang="it-IT" sz="2400" baseline="-25000">
                <a:cs typeface="Arial" pitchFamily="34" charset="0"/>
              </a:rPr>
              <a:t>1</a:t>
            </a:r>
            <a:r>
              <a:rPr lang="it-IT" sz="2400">
                <a:cs typeface="Arial" pitchFamily="34" charset="0"/>
              </a:rPr>
              <a:t>–</a:t>
            </a:r>
            <a:r>
              <a:rPr lang="el-GR" sz="2400">
                <a:cs typeface="Arial" pitchFamily="34" charset="0"/>
              </a:rPr>
              <a:t>θ</a:t>
            </a:r>
            <a:r>
              <a:rPr lang="it-IT" sz="2400" baseline="-25000">
                <a:cs typeface="Arial" pitchFamily="34" charset="0"/>
              </a:rPr>
              <a:t>2</a:t>
            </a:r>
            <a:r>
              <a:rPr lang="it-IT" sz="2400">
                <a:cs typeface="Arial" pitchFamily="34" charset="0"/>
              </a:rPr>
              <a:t>)/cos</a:t>
            </a:r>
            <a:r>
              <a:rPr lang="el-GR" sz="2400">
                <a:cs typeface="Arial" pitchFamily="34" charset="0"/>
              </a:rPr>
              <a:t>θ</a:t>
            </a:r>
            <a:r>
              <a:rPr lang="it-IT" sz="2400" baseline="-25000">
                <a:cs typeface="Arial" pitchFamily="34" charset="0"/>
              </a:rPr>
              <a:t>2</a:t>
            </a:r>
            <a:endParaRPr lang="el-GR" sz="2400" baseline="-25000">
              <a:cs typeface="Arial" pitchFamily="34" charset="0"/>
            </a:endParaRPr>
          </a:p>
        </p:txBody>
      </p:sp>
      <p:sp>
        <p:nvSpPr>
          <p:cNvPr id="332804" name="Text Box 4"/>
          <p:cNvSpPr txBox="1">
            <a:spLocks noChangeArrowheads="1"/>
          </p:cNvSpPr>
          <p:nvPr/>
        </p:nvSpPr>
        <p:spPr bwMode="auto">
          <a:xfrm>
            <a:off x="6084888" y="60674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 facoltativo</a:t>
            </a:r>
          </a:p>
        </p:txBody>
      </p:sp>
      <p:pic>
        <p:nvPicPr>
          <p:cNvPr id="332805" name="Picture 5" descr="img2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908050"/>
            <a:ext cx="4608512" cy="3629025"/>
          </a:xfrm>
          <a:prstGeom prst="rect">
            <a:avLst/>
          </a:prstGeom>
          <a:noFill/>
          <a:extLst>
            <a:ext uri="{909E8E84-426E-40DD-AFC4-6F175D3DCCD1}">
              <a14:hiddenFill xmlns:a14="http://schemas.microsoft.com/office/drawing/2010/main">
                <a:solidFill>
                  <a:srgbClr val="FFFFFF"/>
                </a:solidFill>
              </a14:hiddenFill>
            </a:ext>
          </a:extLst>
        </p:spPr>
      </p:pic>
      <p:sp>
        <p:nvSpPr>
          <p:cNvPr id="332806" name="Text Box 6"/>
          <p:cNvSpPr txBox="1">
            <a:spLocks noChangeArrowheads="1"/>
          </p:cNvSpPr>
          <p:nvPr/>
        </p:nvSpPr>
        <p:spPr bwMode="auto">
          <a:xfrm>
            <a:off x="173038" y="1863725"/>
            <a:ext cx="24622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400"/>
              <a:t>AB = t/cos</a:t>
            </a:r>
            <a:r>
              <a:rPr lang="el-GR" sz="2400">
                <a:cs typeface="Arial" pitchFamily="34" charset="0"/>
              </a:rPr>
              <a:t>θ</a:t>
            </a:r>
            <a:r>
              <a:rPr lang="it-IT" sz="2400" baseline="-25000">
                <a:cs typeface="Arial" pitchFamily="34" charset="0"/>
              </a:rPr>
              <a:t>2</a:t>
            </a:r>
          </a:p>
          <a:p>
            <a:pPr algn="l"/>
            <a:endParaRPr lang="it-IT" sz="2400" baseline="-25000">
              <a:cs typeface="Arial" pitchFamily="34" charset="0"/>
            </a:endParaRPr>
          </a:p>
          <a:p>
            <a:pPr algn="l"/>
            <a:r>
              <a:rPr lang="it-IT" sz="2400">
                <a:cs typeface="Arial" pitchFamily="34" charset="0"/>
              </a:rPr>
              <a:t>CB = AB sinCAB</a:t>
            </a:r>
            <a:endParaRPr lang="el-GR" sz="2400">
              <a:cs typeface="Arial" pitchFamily="34" charset="0"/>
            </a:endParaRPr>
          </a:p>
        </p:txBody>
      </p:sp>
      <p:sp>
        <p:nvSpPr>
          <p:cNvPr id="332808" name="Line 8"/>
          <p:cNvSpPr>
            <a:spLocks noChangeShapeType="1"/>
          </p:cNvSpPr>
          <p:nvPr/>
        </p:nvSpPr>
        <p:spPr bwMode="auto">
          <a:xfrm flipV="1">
            <a:off x="2124075" y="2420938"/>
            <a:ext cx="144463"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2809" name="Line 9"/>
          <p:cNvSpPr>
            <a:spLocks noChangeShapeType="1"/>
          </p:cNvSpPr>
          <p:nvPr/>
        </p:nvSpPr>
        <p:spPr bwMode="auto">
          <a:xfrm>
            <a:off x="2268538" y="2420938"/>
            <a:ext cx="14287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25C0376B-F5EE-46BC-B47B-B187F8B519B6}" type="slidenum">
              <a:rPr lang="en-US"/>
              <a:pPr/>
              <a:t>39</a:t>
            </a:fld>
            <a:endParaRPr lang="en-US"/>
          </a:p>
        </p:txBody>
      </p:sp>
      <p:sp>
        <p:nvSpPr>
          <p:cNvPr id="304130" name="Rectangle 2"/>
          <p:cNvSpPr>
            <a:spLocks noGrp="1" noChangeArrowheads="1"/>
          </p:cNvSpPr>
          <p:nvPr>
            <p:ph type="title"/>
          </p:nvPr>
        </p:nvSpPr>
        <p:spPr/>
        <p:txBody>
          <a:bodyPr/>
          <a:lstStyle/>
          <a:p>
            <a:r>
              <a:rPr lang="it-IT" dirty="0"/>
              <a:t>Diottri </a:t>
            </a:r>
            <a:r>
              <a:rPr lang="it-IT" dirty="0" smtClean="0"/>
              <a:t>piani(*)</a:t>
            </a:r>
            <a:endParaRPr lang="it-IT" dirty="0"/>
          </a:p>
        </p:txBody>
      </p:sp>
      <p:sp>
        <p:nvSpPr>
          <p:cNvPr id="304131" name="Rectangle 3"/>
          <p:cNvSpPr>
            <a:spLocks noGrp="1" noChangeArrowheads="1"/>
          </p:cNvSpPr>
          <p:nvPr>
            <p:ph type="body" idx="1"/>
          </p:nvPr>
        </p:nvSpPr>
        <p:spPr>
          <a:xfrm>
            <a:off x="179388" y="981075"/>
            <a:ext cx="8640762" cy="936625"/>
          </a:xfrm>
        </p:spPr>
        <p:txBody>
          <a:bodyPr/>
          <a:lstStyle/>
          <a:p>
            <a:r>
              <a:rPr lang="it-IT" sz="2400"/>
              <a:t>un diottro piano è formato da due mezzi trasparenti separati da una superficie piana (u e v sono +vi nei rispettivi spazi)</a:t>
            </a:r>
          </a:p>
        </p:txBody>
      </p:sp>
      <p:pic>
        <p:nvPicPr>
          <p:cNvPr id="304132" name="Picture 4" descr="img2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844675"/>
            <a:ext cx="7921625" cy="4132263"/>
          </a:xfrm>
          <a:prstGeom prst="rect">
            <a:avLst/>
          </a:prstGeom>
          <a:noFill/>
          <a:extLst>
            <a:ext uri="{909E8E84-426E-40DD-AFC4-6F175D3DCCD1}">
              <a14:hiddenFill xmlns:a14="http://schemas.microsoft.com/office/drawing/2010/main">
                <a:solidFill>
                  <a:srgbClr val="FFFFFF"/>
                </a:solidFill>
              </a14:hiddenFill>
            </a:ext>
          </a:extLst>
        </p:spPr>
      </p:pic>
      <p:sp>
        <p:nvSpPr>
          <p:cNvPr id="304133" name="Text Box 5"/>
          <p:cNvSpPr txBox="1">
            <a:spLocks noChangeArrowheads="1"/>
          </p:cNvSpPr>
          <p:nvPr/>
        </p:nvSpPr>
        <p:spPr bwMode="auto">
          <a:xfrm>
            <a:off x="6948488" y="2060575"/>
            <a:ext cx="1211262" cy="7112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spazio </a:t>
            </a:r>
          </a:p>
          <a:p>
            <a:pPr algn="l"/>
            <a:r>
              <a:rPr lang="it-IT" sz="2000">
                <a:solidFill>
                  <a:srgbClr val="FF0000"/>
                </a:solidFill>
              </a:rPr>
              <a:t>immagini</a:t>
            </a:r>
          </a:p>
        </p:txBody>
      </p:sp>
      <p:sp>
        <p:nvSpPr>
          <p:cNvPr id="304134" name="Text Box 6"/>
          <p:cNvSpPr txBox="1">
            <a:spLocks noChangeArrowheads="1"/>
          </p:cNvSpPr>
          <p:nvPr/>
        </p:nvSpPr>
        <p:spPr bwMode="auto">
          <a:xfrm>
            <a:off x="684213" y="5229225"/>
            <a:ext cx="998537" cy="7112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FF0000"/>
                </a:solidFill>
              </a:rPr>
              <a:t>spazio </a:t>
            </a:r>
          </a:p>
          <a:p>
            <a:pPr algn="l"/>
            <a:r>
              <a:rPr lang="it-IT" sz="2000">
                <a:solidFill>
                  <a:srgbClr val="FF0000"/>
                </a:solidFill>
              </a:rPr>
              <a:t>oggetti</a:t>
            </a:r>
          </a:p>
        </p:txBody>
      </p:sp>
      <p:sp>
        <p:nvSpPr>
          <p:cNvPr id="304135" name="Text Box 7"/>
          <p:cNvSpPr txBox="1">
            <a:spLocks noChangeArrowheads="1"/>
          </p:cNvSpPr>
          <p:nvPr/>
        </p:nvSpPr>
        <p:spPr bwMode="auto">
          <a:xfrm>
            <a:off x="250825" y="6021388"/>
            <a:ext cx="7777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it-IT" sz="2000"/>
              <a:t>  m</a:t>
            </a:r>
            <a:r>
              <a:rPr lang="it-IT" sz="2000" baseline="-25000"/>
              <a:t>trasv</a:t>
            </a:r>
            <a:r>
              <a:rPr lang="it-IT" sz="2000"/>
              <a:t> = +1,    </a:t>
            </a:r>
            <a:r>
              <a:rPr lang="it-IT" sz="2000">
                <a:solidFill>
                  <a:srgbClr val="CC3300"/>
                </a:solidFill>
              </a:rPr>
              <a:t>immagine virtuale diritta</a:t>
            </a:r>
            <a:r>
              <a:rPr lang="it-IT" sz="2000"/>
              <a:t>;     m</a:t>
            </a:r>
            <a:r>
              <a:rPr lang="it-IT" sz="2000" baseline="-25000"/>
              <a:t>longit</a:t>
            </a:r>
            <a:r>
              <a:rPr lang="it-IT" sz="2000"/>
              <a:t> = </a:t>
            </a:r>
            <a:r>
              <a:rPr lang="it-IT" sz="2000">
                <a:cs typeface="Arial" pitchFamily="34" charset="0"/>
              </a:rPr>
              <a:t>–v/u = +n</a:t>
            </a:r>
            <a:r>
              <a:rPr lang="it-IT" sz="2000" baseline="-25000">
                <a:cs typeface="Arial" pitchFamily="34" charset="0"/>
              </a:rPr>
              <a:t>1</a:t>
            </a:r>
            <a:r>
              <a:rPr lang="it-IT" sz="2000">
                <a:cs typeface="Arial" pitchFamily="34" charset="0"/>
              </a:rPr>
              <a:t>/n</a:t>
            </a:r>
            <a:r>
              <a:rPr lang="it-IT" sz="2000" baseline="-25000">
                <a:cs typeface="Arial" pitchFamily="34" charset="0"/>
              </a:rPr>
              <a:t>2</a:t>
            </a:r>
          </a:p>
        </p:txBody>
      </p:sp>
      <p:sp>
        <p:nvSpPr>
          <p:cNvPr id="2" name="TextBox 1"/>
          <p:cNvSpPr txBox="1"/>
          <p:nvPr/>
        </p:nvSpPr>
        <p:spPr>
          <a:xfrm>
            <a:off x="1475656" y="6432180"/>
            <a:ext cx="1531188" cy="369332"/>
          </a:xfrm>
          <a:prstGeom prst="rect">
            <a:avLst/>
          </a:prstGeom>
          <a:noFill/>
        </p:spPr>
        <p:txBody>
          <a:bodyPr wrap="none" rtlCol="0">
            <a:spAutoFit/>
          </a:bodyPr>
          <a:lstStyle/>
          <a:p>
            <a:r>
              <a:rPr lang="en-US" dirty="0" smtClean="0"/>
              <a:t>(*) </a:t>
            </a:r>
            <a:r>
              <a:rPr lang="en-US" dirty="0" err="1" smtClean="0"/>
              <a:t>facoltativo</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2960D259-B493-43E5-9E01-FB3CD37F1832}" type="slidenum">
              <a:rPr lang="en-US"/>
              <a:pPr/>
              <a:t>4</a:t>
            </a:fld>
            <a:endParaRPr lang="en-US"/>
          </a:p>
        </p:txBody>
      </p:sp>
      <p:sp>
        <p:nvSpPr>
          <p:cNvPr id="270338" name="Rectangle 2"/>
          <p:cNvSpPr>
            <a:spLocks noGrp="1" noChangeArrowheads="1"/>
          </p:cNvSpPr>
          <p:nvPr>
            <p:ph type="title"/>
          </p:nvPr>
        </p:nvSpPr>
        <p:spPr/>
        <p:txBody>
          <a:bodyPr/>
          <a:lstStyle/>
          <a:p>
            <a:r>
              <a:rPr lang="it-IT" dirty="0"/>
              <a:t>Circuito </a:t>
            </a:r>
            <a:r>
              <a:rPr lang="it-IT" dirty="0" smtClean="0"/>
              <a:t>LC(*)</a:t>
            </a:r>
            <a:endParaRPr lang="it-IT" dirty="0"/>
          </a:p>
        </p:txBody>
      </p:sp>
      <p:sp>
        <p:nvSpPr>
          <p:cNvPr id="270339" name="Rectangle 3"/>
          <p:cNvSpPr>
            <a:spLocks noGrp="1" noChangeArrowheads="1"/>
          </p:cNvSpPr>
          <p:nvPr>
            <p:ph type="body" idx="1"/>
          </p:nvPr>
        </p:nvSpPr>
        <p:spPr>
          <a:xfrm>
            <a:off x="323850" y="981075"/>
            <a:ext cx="8496300" cy="5327650"/>
          </a:xfrm>
        </p:spPr>
        <p:txBody>
          <a:bodyPr/>
          <a:lstStyle/>
          <a:p>
            <a:r>
              <a:rPr lang="it-IT" sz="2400" dirty="0"/>
              <a:t>t = 0, C carico, q = q</a:t>
            </a:r>
            <a:r>
              <a:rPr lang="it-IT" sz="2400" baseline="-25000" dirty="0"/>
              <a:t>0</a:t>
            </a:r>
            <a:r>
              <a:rPr lang="it-IT" baseline="-25000" dirty="0"/>
              <a:t> </a:t>
            </a:r>
          </a:p>
          <a:p>
            <a:r>
              <a:rPr lang="it-IT" sz="2400" dirty="0"/>
              <a:t>chiudo il tasto: comincia a circolare i (le                      cariche + migrano verso l’armatura sinistra)                      ed entra in azione L, l’energia presente in                          C (E) passa in L (B), il processo continua </a:t>
            </a:r>
            <a:r>
              <a:rPr lang="it-IT" sz="2400" dirty="0" err="1"/>
              <a:t>finchè</a:t>
            </a:r>
            <a:r>
              <a:rPr lang="it-IT" sz="2400" dirty="0"/>
              <a:t> i diventa </a:t>
            </a:r>
            <a:r>
              <a:rPr lang="it-IT" sz="2400" dirty="0" err="1"/>
              <a:t>max</a:t>
            </a:r>
            <a:r>
              <a:rPr lang="it-IT" sz="2400" dirty="0"/>
              <a:t> e C è scarico (q=0), </a:t>
            </a:r>
            <a:r>
              <a:rPr lang="it-IT" sz="2400" dirty="0">
                <a:solidFill>
                  <a:srgbClr val="008000"/>
                </a:solidFill>
              </a:rPr>
              <a:t>a quel punto i continua a caricare + l’armatura sinistra (per inerzia) e l’energia presente in L (B) è trasferita a C (E)</a:t>
            </a:r>
            <a:r>
              <a:rPr lang="it-IT" sz="2400" dirty="0"/>
              <a:t> ... e così via sempre oscillando (non ci sono R!):                   </a:t>
            </a:r>
            <a:r>
              <a:rPr lang="it-IT" sz="2000" dirty="0">
                <a:solidFill>
                  <a:srgbClr val="FF0000"/>
                </a:solidFill>
              </a:rPr>
              <a:t>somma dell’en. di C (E) e di L (B) = </a:t>
            </a:r>
            <a:r>
              <a:rPr lang="it-IT" sz="2000" dirty="0" err="1">
                <a:solidFill>
                  <a:srgbClr val="FF0000"/>
                </a:solidFill>
              </a:rPr>
              <a:t>cost</a:t>
            </a:r>
            <a:r>
              <a:rPr lang="it-IT" sz="2000" dirty="0">
                <a:solidFill>
                  <a:srgbClr val="FF0000"/>
                </a:solidFill>
              </a:rPr>
              <a:t>.</a:t>
            </a:r>
          </a:p>
          <a:p>
            <a:r>
              <a:rPr lang="it-IT" sz="2400" dirty="0" err="1"/>
              <a:t>Kirchhoff</a:t>
            </a:r>
            <a:r>
              <a:rPr lang="it-IT" sz="2400" dirty="0"/>
              <a:t>, a t generico:      </a:t>
            </a:r>
            <a:r>
              <a:rPr lang="it-IT" sz="2400" dirty="0" err="1"/>
              <a:t>Ldi</a:t>
            </a:r>
            <a:r>
              <a:rPr lang="it-IT" sz="2400" dirty="0"/>
              <a:t>/</a:t>
            </a:r>
            <a:r>
              <a:rPr lang="it-IT" sz="2400" dirty="0" err="1"/>
              <a:t>dt</a:t>
            </a:r>
            <a:r>
              <a:rPr lang="it-IT" sz="2400" dirty="0"/>
              <a:t> +q/C = 0                              ossia                                  Ld</a:t>
            </a:r>
            <a:r>
              <a:rPr lang="it-IT" sz="2400" baseline="30000" dirty="0"/>
              <a:t>2</a:t>
            </a:r>
            <a:r>
              <a:rPr lang="it-IT" sz="2400" dirty="0"/>
              <a:t>q/dt</a:t>
            </a:r>
            <a:r>
              <a:rPr lang="it-IT" sz="2400" baseline="30000" dirty="0"/>
              <a:t>2</a:t>
            </a:r>
            <a:r>
              <a:rPr lang="it-IT" sz="2400" dirty="0"/>
              <a:t> + q/C = 0                          cioè        d</a:t>
            </a:r>
            <a:r>
              <a:rPr lang="it-IT" sz="2400" baseline="30000" dirty="0"/>
              <a:t>2</a:t>
            </a:r>
            <a:r>
              <a:rPr lang="it-IT" sz="2400" dirty="0"/>
              <a:t>q/dt</a:t>
            </a:r>
            <a:r>
              <a:rPr lang="it-IT" sz="2400" baseline="30000" dirty="0"/>
              <a:t>2</a:t>
            </a:r>
            <a:r>
              <a:rPr lang="it-IT" sz="2400" dirty="0"/>
              <a:t> = </a:t>
            </a:r>
            <a:r>
              <a:rPr lang="it-IT" sz="2400" dirty="0">
                <a:cs typeface="Arial" pitchFamily="34" charset="0"/>
              </a:rPr>
              <a:t>–1/(LC)q = –</a:t>
            </a:r>
            <a:r>
              <a:rPr lang="el-GR" sz="2400" dirty="0">
                <a:cs typeface="Arial" pitchFamily="34" charset="0"/>
              </a:rPr>
              <a:t>ω</a:t>
            </a:r>
            <a:r>
              <a:rPr lang="it-IT" sz="2400" baseline="30000" dirty="0">
                <a:cs typeface="Arial" pitchFamily="34" charset="0"/>
              </a:rPr>
              <a:t>2</a:t>
            </a:r>
            <a:r>
              <a:rPr lang="it-IT" sz="2400" dirty="0">
                <a:cs typeface="Arial" pitchFamily="34" charset="0"/>
              </a:rPr>
              <a:t>q                                             q(t) = q</a:t>
            </a:r>
            <a:r>
              <a:rPr lang="it-IT" sz="2400" baseline="-25000" dirty="0">
                <a:cs typeface="Arial" pitchFamily="34" charset="0"/>
              </a:rPr>
              <a:t>0</a:t>
            </a:r>
            <a:r>
              <a:rPr lang="it-IT" sz="2400" dirty="0">
                <a:solidFill>
                  <a:srgbClr val="008000"/>
                </a:solidFill>
                <a:cs typeface="Arial" pitchFamily="34" charset="0"/>
              </a:rPr>
              <a:t>cos</a:t>
            </a:r>
            <a:r>
              <a:rPr lang="el-GR" sz="2400" dirty="0">
                <a:cs typeface="Arial" pitchFamily="34" charset="0"/>
              </a:rPr>
              <a:t>ω</a:t>
            </a:r>
            <a:r>
              <a:rPr lang="it-IT" sz="2400" dirty="0">
                <a:cs typeface="Arial" pitchFamily="34" charset="0"/>
              </a:rPr>
              <a:t>t                                 </a:t>
            </a:r>
            <a:r>
              <a:rPr lang="it-IT" sz="2000" dirty="0">
                <a:solidFill>
                  <a:srgbClr val="FF0000"/>
                </a:solidFill>
                <a:cs typeface="Arial" pitchFamily="34" charset="0"/>
              </a:rPr>
              <a:t>soluzione del moto armonico</a:t>
            </a:r>
            <a:r>
              <a:rPr lang="it-IT" sz="2400" dirty="0">
                <a:cs typeface="Arial" pitchFamily="34" charset="0"/>
              </a:rPr>
              <a:t>      i(t) = </a:t>
            </a:r>
            <a:r>
              <a:rPr lang="it-IT" sz="2400" dirty="0" err="1">
                <a:cs typeface="Arial" pitchFamily="34" charset="0"/>
              </a:rPr>
              <a:t>dq</a:t>
            </a:r>
            <a:r>
              <a:rPr lang="it-IT" sz="2400" dirty="0">
                <a:cs typeface="Arial" pitchFamily="34" charset="0"/>
              </a:rPr>
              <a:t>/</a:t>
            </a:r>
            <a:r>
              <a:rPr lang="it-IT" sz="2400" dirty="0" err="1">
                <a:cs typeface="Arial" pitchFamily="34" charset="0"/>
              </a:rPr>
              <a:t>dt</a:t>
            </a:r>
            <a:r>
              <a:rPr lang="it-IT" sz="2400" dirty="0">
                <a:cs typeface="Arial" pitchFamily="34" charset="0"/>
              </a:rPr>
              <a:t> = –</a:t>
            </a:r>
            <a:r>
              <a:rPr lang="el-GR" sz="2400" dirty="0">
                <a:cs typeface="Arial" pitchFamily="34" charset="0"/>
              </a:rPr>
              <a:t>ω</a:t>
            </a:r>
            <a:r>
              <a:rPr lang="it-IT" sz="2400" dirty="0">
                <a:cs typeface="Arial" pitchFamily="34" charset="0"/>
              </a:rPr>
              <a:t>q</a:t>
            </a:r>
            <a:r>
              <a:rPr lang="it-IT" sz="2400" baseline="-25000" dirty="0">
                <a:cs typeface="Arial" pitchFamily="34" charset="0"/>
              </a:rPr>
              <a:t>0</a:t>
            </a:r>
            <a:r>
              <a:rPr lang="it-IT" sz="2400" dirty="0">
                <a:solidFill>
                  <a:srgbClr val="008000"/>
                </a:solidFill>
                <a:cs typeface="Arial" pitchFamily="34" charset="0"/>
              </a:rPr>
              <a:t>sin</a:t>
            </a:r>
            <a:r>
              <a:rPr lang="el-GR" sz="2400" dirty="0">
                <a:cs typeface="Arial" pitchFamily="34" charset="0"/>
              </a:rPr>
              <a:t>ω</a:t>
            </a:r>
            <a:r>
              <a:rPr lang="it-IT" sz="2400" dirty="0" smtClean="0">
                <a:cs typeface="Arial" pitchFamily="34" charset="0"/>
              </a:rPr>
              <a:t>t              </a:t>
            </a:r>
            <a:r>
              <a:rPr lang="it-IT" sz="2400" dirty="0" err="1" smtClean="0">
                <a:cs typeface="Arial" pitchFamily="34" charset="0"/>
              </a:rPr>
              <a:t>T</a:t>
            </a:r>
            <a:r>
              <a:rPr lang="it-IT" sz="2400" dirty="0" smtClean="0">
                <a:cs typeface="Arial" pitchFamily="34" charset="0"/>
              </a:rPr>
              <a:t> = 2</a:t>
            </a:r>
            <a:r>
              <a:rPr lang="el-GR" sz="2400" dirty="0" smtClean="0">
                <a:latin typeface="Arial"/>
                <a:cs typeface="Arial"/>
              </a:rPr>
              <a:t>π</a:t>
            </a:r>
            <a:r>
              <a:rPr lang="en-US" sz="2400" dirty="0" smtClean="0">
                <a:latin typeface="Arial"/>
                <a:cs typeface="Arial"/>
              </a:rPr>
              <a:t>/</a:t>
            </a:r>
            <a:r>
              <a:rPr lang="el-GR" sz="2400" dirty="0" smtClean="0">
                <a:latin typeface="Arial"/>
                <a:cs typeface="Arial"/>
              </a:rPr>
              <a:t>ω</a:t>
            </a:r>
            <a:r>
              <a:rPr lang="en-US" sz="2400" dirty="0" smtClean="0">
                <a:latin typeface="Arial"/>
                <a:cs typeface="Arial"/>
              </a:rPr>
              <a:t> = 2</a:t>
            </a:r>
            <a:r>
              <a:rPr lang="el-GR" sz="2400" dirty="0" smtClean="0">
                <a:latin typeface="Arial"/>
                <a:cs typeface="Arial"/>
              </a:rPr>
              <a:t>π√</a:t>
            </a:r>
            <a:r>
              <a:rPr lang="en-US" sz="2400" dirty="0" smtClean="0">
                <a:latin typeface="Arial"/>
                <a:cs typeface="Arial"/>
              </a:rPr>
              <a:t>LC</a:t>
            </a:r>
            <a:endParaRPr lang="el-GR" sz="2400" dirty="0">
              <a:cs typeface="Arial" pitchFamily="34" charset="0"/>
            </a:endParaRPr>
          </a:p>
        </p:txBody>
      </p:sp>
      <p:pic>
        <p:nvPicPr>
          <p:cNvPr id="270340" name="Picture 4" descr="img2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1196975"/>
            <a:ext cx="2073275" cy="1401763"/>
          </a:xfrm>
          <a:prstGeom prst="rect">
            <a:avLst/>
          </a:prstGeom>
          <a:noFill/>
          <a:extLst>
            <a:ext uri="{909E8E84-426E-40DD-AFC4-6F175D3DCCD1}">
              <a14:hiddenFill xmlns:a14="http://schemas.microsoft.com/office/drawing/2010/main">
                <a:solidFill>
                  <a:srgbClr val="FFFFFF"/>
                </a:solidFill>
              </a14:hiddenFill>
            </a:ext>
          </a:extLst>
        </p:spPr>
      </p:pic>
      <p:sp>
        <p:nvSpPr>
          <p:cNvPr id="270341" name="Text Box 5"/>
          <p:cNvSpPr txBox="1">
            <a:spLocks noChangeArrowheads="1"/>
          </p:cNvSpPr>
          <p:nvPr/>
        </p:nvSpPr>
        <p:spPr bwMode="auto">
          <a:xfrm>
            <a:off x="7308850" y="90805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a:solidFill>
                  <a:schemeClr val="accent2"/>
                </a:solidFill>
              </a:rPr>
              <a:t>C</a:t>
            </a:r>
          </a:p>
        </p:txBody>
      </p:sp>
      <p:sp>
        <p:nvSpPr>
          <p:cNvPr id="270342" name="Line 6"/>
          <p:cNvSpPr>
            <a:spLocks noChangeShapeType="1"/>
          </p:cNvSpPr>
          <p:nvPr/>
        </p:nvSpPr>
        <p:spPr bwMode="auto">
          <a:xfrm>
            <a:off x="8243888" y="1268413"/>
            <a:ext cx="431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0343" name="Text Box 7"/>
          <p:cNvSpPr txBox="1">
            <a:spLocks noChangeArrowheads="1"/>
          </p:cNvSpPr>
          <p:nvPr/>
        </p:nvSpPr>
        <p:spPr bwMode="auto">
          <a:xfrm>
            <a:off x="8313738" y="882650"/>
            <a:ext cx="241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FF0000"/>
                </a:solidFill>
              </a:rPr>
              <a:t>i</a:t>
            </a:r>
          </a:p>
        </p:txBody>
      </p:sp>
      <p:sp>
        <p:nvSpPr>
          <p:cNvPr id="270346" name="Freeform 10"/>
          <p:cNvSpPr>
            <a:spLocks/>
          </p:cNvSpPr>
          <p:nvPr/>
        </p:nvSpPr>
        <p:spPr bwMode="auto">
          <a:xfrm>
            <a:off x="8748713" y="1700213"/>
            <a:ext cx="71437" cy="144462"/>
          </a:xfrm>
          <a:custGeom>
            <a:avLst/>
            <a:gdLst>
              <a:gd name="T0" fmla="*/ 0 w 45"/>
              <a:gd name="T1" fmla="*/ 0 h 91"/>
              <a:gd name="T2" fmla="*/ 45 w 45"/>
              <a:gd name="T3" fmla="*/ 46 h 91"/>
              <a:gd name="T4" fmla="*/ 0 w 45"/>
              <a:gd name="T5" fmla="*/ 91 h 91"/>
            </a:gdLst>
            <a:ahLst/>
            <a:cxnLst>
              <a:cxn ang="0">
                <a:pos x="T0" y="T1"/>
              </a:cxn>
              <a:cxn ang="0">
                <a:pos x="T2" y="T3"/>
              </a:cxn>
              <a:cxn ang="0">
                <a:pos x="T4" y="T5"/>
              </a:cxn>
            </a:cxnLst>
            <a:rect l="0" t="0" r="r" b="b"/>
            <a:pathLst>
              <a:path w="45" h="91">
                <a:moveTo>
                  <a:pt x="0" y="0"/>
                </a:moveTo>
                <a:cubicBezTo>
                  <a:pt x="22" y="15"/>
                  <a:pt x="45" y="31"/>
                  <a:pt x="45" y="46"/>
                </a:cubicBezTo>
                <a:cubicBezTo>
                  <a:pt x="45" y="61"/>
                  <a:pt x="22" y="76"/>
                  <a:pt x="0" y="91"/>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3" name="Straight Connector 2"/>
          <p:cNvCxnSpPr/>
          <p:nvPr/>
        </p:nvCxnSpPr>
        <p:spPr bwMode="auto">
          <a:xfrm>
            <a:off x="7164288" y="5949280"/>
            <a:ext cx="34696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323528" y="6485890"/>
            <a:ext cx="2608406" cy="369332"/>
          </a:xfrm>
          <a:prstGeom prst="rect">
            <a:avLst/>
          </a:prstGeom>
          <a:noFill/>
        </p:spPr>
        <p:txBody>
          <a:bodyPr wrap="none" rtlCol="0">
            <a:spAutoFit/>
          </a:bodyPr>
          <a:lstStyle/>
          <a:p>
            <a:r>
              <a:rPr lang="en-US" dirty="0" smtClean="0"/>
              <a:t>(*) </a:t>
            </a:r>
            <a:r>
              <a:rPr lang="en-US" dirty="0" err="1" smtClean="0"/>
              <a:t>senza</a:t>
            </a:r>
            <a:r>
              <a:rPr lang="en-US" dirty="0" smtClean="0"/>
              <a:t> </a:t>
            </a:r>
            <a:r>
              <a:rPr lang="en-US" dirty="0" err="1" smtClean="0"/>
              <a:t>dimostrazione</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72AC85D0-7245-4196-AB34-BD0A8E9D7DB5}" type="slidenum">
              <a:rPr lang="en-US"/>
              <a:pPr/>
              <a:t>40</a:t>
            </a:fld>
            <a:endParaRPr lang="en-US"/>
          </a:p>
        </p:txBody>
      </p:sp>
      <p:sp>
        <p:nvSpPr>
          <p:cNvPr id="305154" name="Rectangle 2"/>
          <p:cNvSpPr>
            <a:spLocks noGrp="1" noChangeArrowheads="1"/>
          </p:cNvSpPr>
          <p:nvPr>
            <p:ph type="title"/>
          </p:nvPr>
        </p:nvSpPr>
        <p:spPr/>
        <p:txBody>
          <a:bodyPr/>
          <a:lstStyle/>
          <a:p>
            <a:r>
              <a:rPr lang="it-IT" dirty="0"/>
              <a:t>Diottri piani (2</a:t>
            </a:r>
            <a:r>
              <a:rPr lang="it-IT" dirty="0" smtClean="0"/>
              <a:t>)(*)</a:t>
            </a:r>
            <a:endParaRPr lang="it-IT" dirty="0"/>
          </a:p>
        </p:txBody>
      </p:sp>
      <p:sp>
        <p:nvSpPr>
          <p:cNvPr id="305155" name="Rectangle 3"/>
          <p:cNvSpPr>
            <a:spLocks noGrp="1" noChangeArrowheads="1"/>
          </p:cNvSpPr>
          <p:nvPr>
            <p:ph type="body" idx="1"/>
          </p:nvPr>
        </p:nvSpPr>
        <p:spPr>
          <a:xfrm>
            <a:off x="323850" y="5013325"/>
            <a:ext cx="8496300" cy="1223963"/>
          </a:xfrm>
        </p:spPr>
        <p:txBody>
          <a:bodyPr/>
          <a:lstStyle/>
          <a:p>
            <a:r>
              <a:rPr lang="it-IT" sz="2400"/>
              <a:t>m</a:t>
            </a:r>
            <a:r>
              <a:rPr lang="it-IT" sz="2400" baseline="-25000"/>
              <a:t>trasv</a:t>
            </a:r>
            <a:r>
              <a:rPr lang="it-IT" sz="2400"/>
              <a:t> = +1, </a:t>
            </a:r>
            <a:r>
              <a:rPr lang="it-IT" sz="2200">
                <a:solidFill>
                  <a:srgbClr val="CC0000"/>
                </a:solidFill>
              </a:rPr>
              <a:t>immagine virtuale diritta</a:t>
            </a:r>
            <a:r>
              <a:rPr lang="it-IT" sz="2400"/>
              <a:t>;    m</a:t>
            </a:r>
            <a:r>
              <a:rPr lang="it-IT" sz="2400" baseline="-25000"/>
              <a:t>longit</a:t>
            </a:r>
            <a:r>
              <a:rPr lang="it-IT" sz="2400"/>
              <a:t> = </a:t>
            </a:r>
            <a:r>
              <a:rPr lang="it-IT" sz="2400">
                <a:cs typeface="Arial" pitchFamily="34" charset="0"/>
              </a:rPr>
              <a:t>–v/u = </a:t>
            </a:r>
            <a:r>
              <a:rPr lang="it-IT" sz="2400"/>
              <a:t>+n</a:t>
            </a:r>
            <a:r>
              <a:rPr lang="it-IT" sz="2400" baseline="-25000"/>
              <a:t>1</a:t>
            </a:r>
            <a:r>
              <a:rPr lang="it-IT" sz="2400"/>
              <a:t>/n</a:t>
            </a:r>
            <a:r>
              <a:rPr lang="it-IT" sz="2400" baseline="-25000"/>
              <a:t>2</a:t>
            </a:r>
            <a:r>
              <a:rPr lang="it-IT" sz="2400"/>
              <a:t>  </a:t>
            </a:r>
          </a:p>
          <a:p>
            <a:pPr>
              <a:spcBef>
                <a:spcPct val="70000"/>
              </a:spcBef>
              <a:buFontTx/>
              <a:buNone/>
            </a:pPr>
            <a:r>
              <a:rPr lang="it-IT" sz="2400"/>
              <a:t>          n</a:t>
            </a:r>
            <a:r>
              <a:rPr lang="it-IT" sz="2400" baseline="-25000"/>
              <a:t>2</a:t>
            </a:r>
            <a:r>
              <a:rPr lang="it-IT" sz="2400"/>
              <a:t>/u + n</a:t>
            </a:r>
            <a:r>
              <a:rPr lang="it-IT" sz="2400" baseline="-25000"/>
              <a:t>1</a:t>
            </a:r>
            <a:r>
              <a:rPr lang="it-IT" sz="2400"/>
              <a:t>/v = 0;                 n</a:t>
            </a:r>
            <a:r>
              <a:rPr lang="it-IT" sz="2400" baseline="-25000"/>
              <a:t>2</a:t>
            </a:r>
            <a:r>
              <a:rPr lang="it-IT" sz="2400"/>
              <a:t>/u + n</a:t>
            </a:r>
            <a:r>
              <a:rPr lang="it-IT" sz="2400" baseline="-25000"/>
              <a:t>1</a:t>
            </a:r>
            <a:r>
              <a:rPr lang="it-IT" sz="2400"/>
              <a:t>/v = 0</a:t>
            </a:r>
          </a:p>
        </p:txBody>
      </p:sp>
      <p:pic>
        <p:nvPicPr>
          <p:cNvPr id="305156" name="Picture 4" descr="img2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41400"/>
            <a:ext cx="6192838" cy="3873500"/>
          </a:xfrm>
          <a:prstGeom prst="rect">
            <a:avLst/>
          </a:prstGeom>
          <a:noFill/>
          <a:extLst>
            <a:ext uri="{909E8E84-426E-40DD-AFC4-6F175D3DCCD1}">
              <a14:hiddenFill xmlns:a14="http://schemas.microsoft.com/office/drawing/2010/main">
                <a:solidFill>
                  <a:srgbClr val="FFFFFF"/>
                </a:solidFill>
              </a14:hiddenFill>
            </a:ext>
          </a:extLst>
        </p:spPr>
      </p:pic>
      <p:sp>
        <p:nvSpPr>
          <p:cNvPr id="305157" name="Oval 5"/>
          <p:cNvSpPr>
            <a:spLocks noChangeArrowheads="1"/>
          </p:cNvSpPr>
          <p:nvPr/>
        </p:nvSpPr>
        <p:spPr bwMode="auto">
          <a:xfrm>
            <a:off x="539750" y="5589588"/>
            <a:ext cx="576263"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b="1"/>
              <a:t>1</a:t>
            </a:r>
          </a:p>
        </p:txBody>
      </p:sp>
      <p:sp>
        <p:nvSpPr>
          <p:cNvPr id="305158" name="Oval 6"/>
          <p:cNvSpPr>
            <a:spLocks noChangeArrowheads="1"/>
          </p:cNvSpPr>
          <p:nvPr/>
        </p:nvSpPr>
        <p:spPr bwMode="auto">
          <a:xfrm>
            <a:off x="3924300" y="5589588"/>
            <a:ext cx="576263"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it-IT" b="1"/>
              <a:t>2</a:t>
            </a:r>
          </a:p>
        </p:txBody>
      </p:sp>
      <p:sp>
        <p:nvSpPr>
          <p:cNvPr id="305159" name="Text Box 7"/>
          <p:cNvSpPr txBox="1">
            <a:spLocks noChangeArrowheads="1"/>
          </p:cNvSpPr>
          <p:nvPr/>
        </p:nvSpPr>
        <p:spPr bwMode="auto">
          <a:xfrm>
            <a:off x="5487988" y="4562475"/>
            <a:ext cx="452437"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 name="TextBox 10"/>
          <p:cNvSpPr txBox="1"/>
          <p:nvPr/>
        </p:nvSpPr>
        <p:spPr>
          <a:xfrm>
            <a:off x="1475656" y="6432180"/>
            <a:ext cx="1531188" cy="369332"/>
          </a:xfrm>
          <a:prstGeom prst="rect">
            <a:avLst/>
          </a:prstGeom>
          <a:noFill/>
        </p:spPr>
        <p:txBody>
          <a:bodyPr wrap="none" rtlCol="0">
            <a:spAutoFit/>
          </a:bodyPr>
          <a:lstStyle/>
          <a:p>
            <a:r>
              <a:rPr lang="en-US" dirty="0" smtClean="0"/>
              <a:t>(*) </a:t>
            </a:r>
            <a:r>
              <a:rPr lang="en-US" dirty="0" err="1" smtClean="0"/>
              <a:t>facoltativo</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75E90F59-3863-4A61-BA01-F1E76CE3ABBE}" type="slidenum">
              <a:rPr lang="en-US"/>
              <a:pPr/>
              <a:t>41</a:t>
            </a:fld>
            <a:endParaRPr lang="en-US"/>
          </a:p>
        </p:txBody>
      </p:sp>
      <p:sp>
        <p:nvSpPr>
          <p:cNvPr id="306178" name="Rectangle 2"/>
          <p:cNvSpPr>
            <a:spLocks noGrp="1" noChangeArrowheads="1"/>
          </p:cNvSpPr>
          <p:nvPr>
            <p:ph type="title"/>
          </p:nvPr>
        </p:nvSpPr>
        <p:spPr/>
        <p:txBody>
          <a:bodyPr/>
          <a:lstStyle/>
          <a:p>
            <a:r>
              <a:rPr lang="it-IT"/>
              <a:t>Diottri sferici e lenti</a:t>
            </a:r>
          </a:p>
        </p:txBody>
      </p:sp>
      <p:sp>
        <p:nvSpPr>
          <p:cNvPr id="306179" name="Rectangle 3"/>
          <p:cNvSpPr>
            <a:spLocks noGrp="1" noChangeArrowheads="1"/>
          </p:cNvSpPr>
          <p:nvPr>
            <p:ph type="body" idx="1"/>
          </p:nvPr>
        </p:nvSpPr>
        <p:spPr>
          <a:xfrm>
            <a:off x="250825" y="4005263"/>
            <a:ext cx="8713788" cy="2374900"/>
          </a:xfrm>
        </p:spPr>
        <p:txBody>
          <a:bodyPr/>
          <a:lstStyle/>
          <a:p>
            <a:pPr>
              <a:lnSpc>
                <a:spcPct val="80000"/>
              </a:lnSpc>
            </a:pPr>
            <a:r>
              <a:rPr lang="it-IT" sz="2400">
                <a:solidFill>
                  <a:srgbClr val="A50021"/>
                </a:solidFill>
              </a:rPr>
              <a:t>diottro:</a:t>
            </a:r>
            <a:r>
              <a:rPr lang="it-IT" sz="2400"/>
              <a:t> due mater. traspar. separati da una superf. sferica</a:t>
            </a:r>
          </a:p>
          <a:p>
            <a:pPr>
              <a:lnSpc>
                <a:spcPct val="80000"/>
              </a:lnSpc>
            </a:pPr>
            <a:r>
              <a:rPr lang="it-IT" sz="2400">
                <a:solidFill>
                  <a:srgbClr val="008000"/>
                </a:solidFill>
              </a:rPr>
              <a:t>lente:</a:t>
            </a:r>
            <a:r>
              <a:rPr lang="it-IT" sz="2400"/>
              <a:t> due diottri, di cui almeno uno sferico; </a:t>
            </a:r>
            <a:r>
              <a:rPr lang="it-IT" sz="2400">
                <a:solidFill>
                  <a:schemeClr val="hlink"/>
                </a:solidFill>
              </a:rPr>
              <a:t>i raggi che la attraversano subiscono una doppia rifrazione</a:t>
            </a:r>
          </a:p>
          <a:p>
            <a:pPr>
              <a:lnSpc>
                <a:spcPct val="80000"/>
              </a:lnSpc>
            </a:pPr>
            <a:r>
              <a:rPr lang="it-IT" sz="2400"/>
              <a:t>(i diottri e) le lenti, se valgono le approssimazioni (di Gauss) </a:t>
            </a:r>
          </a:p>
          <a:p>
            <a:pPr lvl="1">
              <a:lnSpc>
                <a:spcPct val="80000"/>
              </a:lnSpc>
              <a:buFontTx/>
              <a:buNone/>
            </a:pPr>
            <a:r>
              <a:rPr lang="it-IT" sz="2000"/>
              <a:t>1) onde monocromatiche  2) piccola apertura  3) raggi parassiali,</a:t>
            </a:r>
          </a:p>
          <a:p>
            <a:pPr>
              <a:lnSpc>
                <a:spcPct val="80000"/>
              </a:lnSpc>
              <a:buFontTx/>
              <a:buNone/>
            </a:pPr>
            <a:r>
              <a:rPr lang="it-IT" sz="2400"/>
              <a:t>	sono un sistema stigmatico (punto oggetto           punto immagine) – altrimenti: aberrazioni</a:t>
            </a:r>
          </a:p>
        </p:txBody>
      </p:sp>
      <p:pic>
        <p:nvPicPr>
          <p:cNvPr id="306180" name="Picture 4" descr="img2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75" y="908050"/>
            <a:ext cx="4248150" cy="3001963"/>
          </a:xfrm>
          <a:prstGeom prst="rect">
            <a:avLst/>
          </a:prstGeom>
          <a:noFill/>
          <a:extLst>
            <a:ext uri="{909E8E84-426E-40DD-AFC4-6F175D3DCCD1}">
              <a14:hiddenFill xmlns:a14="http://schemas.microsoft.com/office/drawing/2010/main">
                <a:solidFill>
                  <a:srgbClr val="FFFFFF"/>
                </a:solidFill>
              </a14:hiddenFill>
            </a:ext>
          </a:extLst>
        </p:spPr>
      </p:pic>
      <p:sp>
        <p:nvSpPr>
          <p:cNvPr id="306182" name="AutoShape 6"/>
          <p:cNvSpPr>
            <a:spLocks noChangeArrowheads="1"/>
          </p:cNvSpPr>
          <p:nvPr/>
        </p:nvSpPr>
        <p:spPr bwMode="auto">
          <a:xfrm>
            <a:off x="6516688" y="5803900"/>
            <a:ext cx="792162" cy="215900"/>
          </a:xfrm>
          <a:prstGeom prst="leftRightArrow">
            <a:avLst>
              <a:gd name="adj1" fmla="val 50000"/>
              <a:gd name="adj2" fmla="val 733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6183" name="Text Box 7"/>
          <p:cNvSpPr txBox="1">
            <a:spLocks noChangeArrowheads="1"/>
          </p:cNvSpPr>
          <p:nvPr/>
        </p:nvSpPr>
        <p:spPr bwMode="auto">
          <a:xfrm>
            <a:off x="6588125" y="836613"/>
            <a:ext cx="2233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o altro materiale</a:t>
            </a:r>
          </a:p>
          <a:p>
            <a:r>
              <a:rPr lang="it-IT" sz="2000"/>
              <a:t>trasparente</a:t>
            </a:r>
          </a:p>
        </p:txBody>
      </p:sp>
      <p:sp>
        <p:nvSpPr>
          <p:cNvPr id="306184" name="Text Box 8"/>
          <p:cNvSpPr txBox="1">
            <a:spLocks noChangeArrowheads="1"/>
          </p:cNvSpPr>
          <p:nvPr/>
        </p:nvSpPr>
        <p:spPr bwMode="auto">
          <a:xfrm>
            <a:off x="827088" y="1341438"/>
            <a:ext cx="1042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diottro</a:t>
            </a:r>
          </a:p>
          <a:p>
            <a:r>
              <a:rPr lang="it-IT" sz="2000"/>
              <a:t>sferico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7A5C7F02-A7C4-47E2-AE54-2FEDFC2F9A0B}" type="slidenum">
              <a:rPr lang="en-US"/>
              <a:pPr/>
              <a:t>42</a:t>
            </a:fld>
            <a:endParaRPr lang="en-US" dirty="0"/>
          </a:p>
        </p:txBody>
      </p:sp>
      <p:sp>
        <p:nvSpPr>
          <p:cNvPr id="307202" name="Rectangle 2"/>
          <p:cNvSpPr>
            <a:spLocks noGrp="1" noChangeArrowheads="1"/>
          </p:cNvSpPr>
          <p:nvPr>
            <p:ph type="title"/>
          </p:nvPr>
        </p:nvSpPr>
        <p:spPr/>
        <p:txBody>
          <a:bodyPr/>
          <a:lstStyle/>
          <a:p>
            <a:r>
              <a:rPr lang="it-IT"/>
              <a:t>Lenti sottili</a:t>
            </a:r>
          </a:p>
        </p:txBody>
      </p:sp>
      <p:sp>
        <p:nvSpPr>
          <p:cNvPr id="307203" name="Rectangle 3"/>
          <p:cNvSpPr>
            <a:spLocks noGrp="1" noChangeArrowheads="1"/>
          </p:cNvSpPr>
          <p:nvPr>
            <p:ph type="body" idx="1"/>
          </p:nvPr>
        </p:nvSpPr>
        <p:spPr>
          <a:xfrm>
            <a:off x="179388" y="908050"/>
            <a:ext cx="8857108" cy="5256213"/>
          </a:xfrm>
        </p:spPr>
        <p:txBody>
          <a:bodyPr/>
          <a:lstStyle/>
          <a:p>
            <a:r>
              <a:rPr lang="it-IT" sz="2600" dirty="0">
                <a:solidFill>
                  <a:srgbClr val="CC3300"/>
                </a:solidFill>
              </a:rPr>
              <a:t>lente sottile</a:t>
            </a:r>
            <a:r>
              <a:rPr lang="it-IT" sz="2600" dirty="0"/>
              <a:t>: spessore trascurabile, al limite un piano (</a:t>
            </a:r>
            <a:r>
              <a:rPr lang="el-GR" sz="2600" dirty="0">
                <a:cs typeface="Arial" pitchFamily="34" charset="0"/>
              </a:rPr>
              <a:t>π</a:t>
            </a:r>
            <a:r>
              <a:rPr lang="it-IT" sz="2600" dirty="0" smtClean="0">
                <a:cs typeface="Arial" pitchFamily="34" charset="0"/>
              </a:rPr>
              <a:t>), due fuochi, F e F’ (coniugati di P,P’ = </a:t>
            </a:r>
            <a:r>
              <a:rPr lang="it-IT" sz="2600" dirty="0" smtClean="0">
                <a:latin typeface="Arial"/>
                <a:cs typeface="Arial"/>
              </a:rPr>
              <a:t>∞)</a:t>
            </a:r>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endParaRPr lang="it-IT" sz="2600" dirty="0">
              <a:cs typeface="Arial" pitchFamily="34" charset="0"/>
            </a:endParaRPr>
          </a:p>
          <a:p>
            <a:r>
              <a:rPr lang="it-IT" sz="2600" dirty="0">
                <a:cs typeface="Arial" pitchFamily="34" charset="0"/>
              </a:rPr>
              <a:t>OO’V e II’V simili: OO’/II’ = u/v</a:t>
            </a:r>
          </a:p>
          <a:p>
            <a:r>
              <a:rPr lang="it-IT" sz="2600" dirty="0">
                <a:cs typeface="Arial" pitchFamily="34" charset="0"/>
              </a:rPr>
              <a:t>AVF’ e II’F’ simili: OO’/II’ = f/(v–f) </a:t>
            </a:r>
          </a:p>
          <a:p>
            <a:r>
              <a:rPr lang="it-IT" sz="2600" dirty="0">
                <a:cs typeface="Arial" pitchFamily="34" charset="0"/>
              </a:rPr>
              <a:t>u/v = f/(v–f)   →   </a:t>
            </a:r>
            <a:r>
              <a:rPr lang="it-IT" sz="2600" dirty="0" err="1">
                <a:cs typeface="Arial" pitchFamily="34" charset="0"/>
              </a:rPr>
              <a:t>uv</a:t>
            </a:r>
            <a:r>
              <a:rPr lang="it-IT" sz="2600" dirty="0">
                <a:cs typeface="Arial" pitchFamily="34" charset="0"/>
              </a:rPr>
              <a:t> – </a:t>
            </a:r>
            <a:r>
              <a:rPr lang="it-IT" sz="2600" dirty="0" err="1">
                <a:cs typeface="Arial" pitchFamily="34" charset="0"/>
              </a:rPr>
              <a:t>uf</a:t>
            </a:r>
            <a:r>
              <a:rPr lang="it-IT" sz="2600" dirty="0">
                <a:cs typeface="Arial" pitchFamily="34" charset="0"/>
              </a:rPr>
              <a:t> = </a:t>
            </a:r>
            <a:r>
              <a:rPr lang="it-IT" sz="2600" dirty="0" err="1">
                <a:cs typeface="Arial" pitchFamily="34" charset="0"/>
              </a:rPr>
              <a:t>fv</a:t>
            </a:r>
            <a:r>
              <a:rPr lang="it-IT" sz="2400" dirty="0">
                <a:cs typeface="Arial" pitchFamily="34" charset="0"/>
              </a:rPr>
              <a:t>       </a:t>
            </a:r>
            <a:r>
              <a:rPr lang="it-IT" sz="2000" dirty="0">
                <a:cs typeface="Arial" pitchFamily="34" charset="0"/>
              </a:rPr>
              <a:t>[moltiplico per 1/(</a:t>
            </a:r>
            <a:r>
              <a:rPr lang="it-IT" sz="2000" dirty="0" err="1">
                <a:cs typeface="Arial" pitchFamily="34" charset="0"/>
              </a:rPr>
              <a:t>uvf</a:t>
            </a:r>
            <a:r>
              <a:rPr lang="it-IT" sz="2000" dirty="0" smtClean="0">
                <a:cs typeface="Arial" pitchFamily="34" charset="0"/>
              </a:rPr>
              <a:t>) a </a:t>
            </a:r>
            <a:r>
              <a:rPr lang="it-IT" sz="2000" dirty="0">
                <a:cs typeface="Arial" pitchFamily="34" charset="0"/>
              </a:rPr>
              <a:t>dx e </a:t>
            </a:r>
            <a:r>
              <a:rPr lang="it-IT" sz="2000" dirty="0" err="1">
                <a:cs typeface="Arial" pitchFamily="34" charset="0"/>
              </a:rPr>
              <a:t>sx</a:t>
            </a:r>
            <a:r>
              <a:rPr lang="it-IT" sz="2000" dirty="0">
                <a:cs typeface="Arial" pitchFamily="34" charset="0"/>
              </a:rPr>
              <a:t>]</a:t>
            </a:r>
          </a:p>
          <a:p>
            <a:r>
              <a:rPr lang="it-IT" sz="2500" dirty="0">
                <a:cs typeface="Arial" pitchFamily="34" charset="0"/>
              </a:rPr>
              <a:t>1/u + 1/v = 1/f                         </a:t>
            </a:r>
          </a:p>
          <a:p>
            <a:pPr>
              <a:buFontTx/>
              <a:buNone/>
            </a:pPr>
            <a:r>
              <a:rPr lang="it-IT" sz="2500" dirty="0">
                <a:cs typeface="Arial" pitchFamily="34" charset="0"/>
              </a:rPr>
              <a:t>	</a:t>
            </a:r>
            <a:r>
              <a:rPr lang="it-IT" sz="2500" b="1" i="1" dirty="0">
                <a:cs typeface="Arial" pitchFamily="34" charset="0"/>
              </a:rPr>
              <a:t>formula dei punti coniugati </a:t>
            </a:r>
            <a:r>
              <a:rPr lang="it-IT" sz="2500" dirty="0">
                <a:cs typeface="Arial" pitchFamily="34" charset="0"/>
              </a:rPr>
              <a:t>(delle lenti), f distanza focale </a:t>
            </a:r>
          </a:p>
        </p:txBody>
      </p:sp>
      <p:pic>
        <p:nvPicPr>
          <p:cNvPr id="307204" name="Picture 4" descr="img2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12" y="1876425"/>
            <a:ext cx="5761037" cy="2225675"/>
          </a:xfrm>
          <a:prstGeom prst="rect">
            <a:avLst/>
          </a:prstGeom>
          <a:noFill/>
          <a:extLst>
            <a:ext uri="{909E8E84-426E-40DD-AFC4-6F175D3DCCD1}">
              <a14:hiddenFill xmlns:a14="http://schemas.microsoft.com/office/drawing/2010/main">
                <a:solidFill>
                  <a:srgbClr val="FFFFFF"/>
                </a:solidFill>
              </a14:hiddenFill>
            </a:ext>
          </a:extLst>
        </p:spPr>
      </p:pic>
      <p:sp>
        <p:nvSpPr>
          <p:cNvPr id="307206" name="Text Box 6"/>
          <p:cNvSpPr txBox="1">
            <a:spLocks noChangeArrowheads="1"/>
          </p:cNvSpPr>
          <p:nvPr/>
        </p:nvSpPr>
        <p:spPr bwMode="auto">
          <a:xfrm>
            <a:off x="625212" y="5565950"/>
            <a:ext cx="2041525" cy="42545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07207" name="Text Box 7"/>
          <p:cNvSpPr txBox="1">
            <a:spLocks noChangeArrowheads="1"/>
          </p:cNvSpPr>
          <p:nvPr/>
        </p:nvSpPr>
        <p:spPr bwMode="auto">
          <a:xfrm>
            <a:off x="6804025" y="2781300"/>
            <a:ext cx="1804988" cy="1320800"/>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3300"/>
                </a:solidFill>
              </a:rPr>
              <a:t>l’asse ottico</a:t>
            </a:r>
          </a:p>
          <a:p>
            <a:pPr algn="l"/>
            <a:r>
              <a:rPr lang="it-IT" sz="2000">
                <a:solidFill>
                  <a:srgbClr val="CC3300"/>
                </a:solidFill>
              </a:rPr>
              <a:t>congiunge FF’</a:t>
            </a:r>
          </a:p>
          <a:p>
            <a:pPr algn="l"/>
            <a:r>
              <a:rPr lang="it-IT" sz="2000">
                <a:solidFill>
                  <a:srgbClr val="CC3300"/>
                </a:solidFill>
              </a:rPr>
              <a:t>(o i centri di</a:t>
            </a:r>
          </a:p>
          <a:p>
            <a:pPr algn="l"/>
            <a:r>
              <a:rPr lang="it-IT" sz="2000">
                <a:solidFill>
                  <a:srgbClr val="CC3300"/>
                </a:solidFill>
              </a:rPr>
              <a:t> curvatura)</a:t>
            </a:r>
          </a:p>
        </p:txBody>
      </p:sp>
      <p:sp>
        <p:nvSpPr>
          <p:cNvPr id="307208" name="Text Box 8"/>
          <p:cNvSpPr txBox="1">
            <a:spLocks noChangeArrowheads="1"/>
          </p:cNvSpPr>
          <p:nvPr/>
        </p:nvSpPr>
        <p:spPr bwMode="auto">
          <a:xfrm>
            <a:off x="6659563" y="1557338"/>
            <a:ext cx="2055812" cy="10160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chemeClr val="hlink"/>
                </a:solidFill>
              </a:rPr>
              <a:t>u (v) – posizione</a:t>
            </a:r>
          </a:p>
          <a:p>
            <a:r>
              <a:rPr lang="it-IT" sz="2000">
                <a:solidFill>
                  <a:schemeClr val="hlink"/>
                </a:solidFill>
              </a:rPr>
              <a:t>dell’oggetto</a:t>
            </a:r>
          </a:p>
          <a:p>
            <a:r>
              <a:rPr lang="it-IT" sz="2000">
                <a:solidFill>
                  <a:schemeClr val="hlink"/>
                </a:solidFill>
              </a:rPr>
              <a:t>(immagine)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8005BB76-F704-433C-8B2A-20ECA04E6CC6}" type="slidenum">
              <a:rPr lang="en-US"/>
              <a:pPr/>
              <a:t>43</a:t>
            </a:fld>
            <a:endParaRPr lang="en-US"/>
          </a:p>
        </p:txBody>
      </p:sp>
      <p:sp>
        <p:nvSpPr>
          <p:cNvPr id="308226" name="Rectangle 2"/>
          <p:cNvSpPr>
            <a:spLocks noGrp="1" noChangeArrowheads="1"/>
          </p:cNvSpPr>
          <p:nvPr>
            <p:ph type="title"/>
          </p:nvPr>
        </p:nvSpPr>
        <p:spPr/>
        <p:txBody>
          <a:bodyPr/>
          <a:lstStyle/>
          <a:p>
            <a:r>
              <a:rPr lang="it-IT"/>
              <a:t>Lenti sottili (2)</a:t>
            </a:r>
          </a:p>
        </p:txBody>
      </p:sp>
      <p:sp>
        <p:nvSpPr>
          <p:cNvPr id="308227" name="Rectangle 3"/>
          <p:cNvSpPr>
            <a:spLocks noGrp="1" noChangeArrowheads="1"/>
          </p:cNvSpPr>
          <p:nvPr>
            <p:ph type="body" idx="1"/>
          </p:nvPr>
        </p:nvSpPr>
        <p:spPr>
          <a:xfrm>
            <a:off x="323850" y="1052513"/>
            <a:ext cx="8640763" cy="5184775"/>
          </a:xfrm>
        </p:spPr>
        <p:txBody>
          <a:bodyPr/>
          <a:lstStyle/>
          <a:p>
            <a:r>
              <a:rPr lang="it-IT" sz="2600">
                <a:solidFill>
                  <a:srgbClr val="CC3300"/>
                </a:solidFill>
              </a:rPr>
              <a:t>una lente ha due fuochi</a:t>
            </a:r>
            <a:r>
              <a:rPr lang="it-IT" sz="2600"/>
              <a:t>, F e F’, equidistanti da V, </a:t>
            </a:r>
            <a:r>
              <a:rPr lang="it-IT" sz="2600">
                <a:solidFill>
                  <a:srgbClr val="CC3300"/>
                </a:solidFill>
              </a:rPr>
              <a:t>punti coniugati dei punti all’</a:t>
            </a:r>
            <a:r>
              <a:rPr lang="it-IT" sz="2600">
                <a:solidFill>
                  <a:srgbClr val="CC3300"/>
                </a:solidFill>
                <a:sym typeface="Symbol" pitchFamily="18" charset="2"/>
              </a:rPr>
              <a:t></a:t>
            </a:r>
            <a:r>
              <a:rPr lang="it-IT" sz="2600"/>
              <a:t>  (1/v = 1/f – 1/</a:t>
            </a:r>
            <a:r>
              <a:rPr lang="it-IT" sz="2600">
                <a:sym typeface="Symbol" pitchFamily="18" charset="2"/>
              </a:rPr>
              <a:t> = 1/f etc.) </a:t>
            </a:r>
          </a:p>
          <a:p>
            <a:r>
              <a:rPr lang="it-IT" sz="2600"/>
              <a:t>considerando la lente costituita da due diottri sferici, di raggio di curvatura r</a:t>
            </a:r>
            <a:r>
              <a:rPr lang="it-IT" sz="2600" baseline="-25000"/>
              <a:t>1</a:t>
            </a:r>
            <a:r>
              <a:rPr lang="it-IT" sz="2600"/>
              <a:t> e r</a:t>
            </a:r>
            <a:r>
              <a:rPr lang="it-IT" sz="2600" baseline="-25000"/>
              <a:t>2</a:t>
            </a:r>
            <a:r>
              <a:rPr lang="it-IT" sz="2600"/>
              <a:t>, si può mostrare che</a:t>
            </a:r>
          </a:p>
          <a:p>
            <a:pPr>
              <a:buFontTx/>
              <a:buNone/>
            </a:pPr>
            <a:r>
              <a:rPr lang="it-IT" sz="2600"/>
              <a:t>	1/f = (n-1)(1/r</a:t>
            </a:r>
            <a:r>
              <a:rPr lang="it-IT" sz="2600" baseline="-25000"/>
              <a:t>1</a:t>
            </a:r>
            <a:r>
              <a:rPr lang="it-IT" sz="2600"/>
              <a:t> +1/r</a:t>
            </a:r>
            <a:r>
              <a:rPr lang="it-IT" sz="2600" baseline="-25000"/>
              <a:t>2</a:t>
            </a:r>
            <a:r>
              <a:rPr lang="it-IT" sz="2600"/>
              <a:t>) </a:t>
            </a:r>
          </a:p>
          <a:p>
            <a:pPr>
              <a:buFontTx/>
              <a:buNone/>
            </a:pPr>
            <a:r>
              <a:rPr lang="it-IT" sz="2600"/>
              <a:t>	con n indice di rifrazione del materiale della lente (immersa in aria), tipicamente </a:t>
            </a:r>
            <a:r>
              <a:rPr lang="en-US" sz="2600">
                <a:cs typeface="Arial" pitchFamily="34" charset="0"/>
              </a:rPr>
              <a:t>~ 1.5 (vetro, plastica);  </a:t>
            </a:r>
            <a:r>
              <a:rPr lang="it-IT" sz="2600"/>
              <a:t>[cfr con lo specchio sferico: 1/f = 2/r]</a:t>
            </a:r>
          </a:p>
          <a:p>
            <a:r>
              <a:rPr lang="it-IT" sz="2600">
                <a:solidFill>
                  <a:srgbClr val="CC3300"/>
                </a:solidFill>
              </a:rPr>
              <a:t>lente convergente</a:t>
            </a:r>
            <a:r>
              <a:rPr lang="it-IT" sz="2600"/>
              <a:t>: più spessa al centro, f +va        </a:t>
            </a:r>
            <a:r>
              <a:rPr lang="it-IT" sz="2600">
                <a:solidFill>
                  <a:srgbClr val="CC3300"/>
                </a:solidFill>
              </a:rPr>
              <a:t>lente divergente</a:t>
            </a:r>
            <a:r>
              <a:rPr lang="it-IT" sz="2600"/>
              <a:t>: più spessa ai bordi, f –va   </a:t>
            </a:r>
          </a:p>
          <a:p>
            <a:r>
              <a:rPr lang="it-IT" sz="2600"/>
              <a:t>l’inverso di f (in m) si chiama potere diottrico P = 1/f della lente e si misura in diottrie (D)  </a:t>
            </a:r>
            <a:endParaRPr lang="en-US" sz="2600"/>
          </a:p>
        </p:txBody>
      </p:sp>
      <p:sp>
        <p:nvSpPr>
          <p:cNvPr id="308229" name="Text Box 5"/>
          <p:cNvSpPr txBox="1">
            <a:spLocks noChangeArrowheads="1"/>
          </p:cNvSpPr>
          <p:nvPr/>
        </p:nvSpPr>
        <p:spPr bwMode="auto">
          <a:xfrm>
            <a:off x="684213" y="2852738"/>
            <a:ext cx="3187700" cy="446087"/>
          </a:xfrm>
          <a:prstGeom prst="rect">
            <a:avLst/>
          </a:prstGeom>
          <a:noFill/>
          <a:ln w="19050">
            <a:solidFill>
              <a:srgbClr val="008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2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4"/>
          <p:cNvSpPr>
            <a:spLocks noGrp="1"/>
          </p:cNvSpPr>
          <p:nvPr>
            <p:ph type="ftr" sz="quarter" idx="11"/>
          </p:nvPr>
        </p:nvSpPr>
        <p:spPr/>
        <p:txBody>
          <a:bodyPr/>
          <a:lstStyle/>
          <a:p>
            <a:r>
              <a:rPr lang="en-US" smtClean="0"/>
              <a:t>fln mag 14</a:t>
            </a:r>
            <a:endParaRPr lang="en-US"/>
          </a:p>
        </p:txBody>
      </p:sp>
      <p:sp>
        <p:nvSpPr>
          <p:cNvPr id="35" name="Slide Number Placeholder 5"/>
          <p:cNvSpPr>
            <a:spLocks noGrp="1"/>
          </p:cNvSpPr>
          <p:nvPr>
            <p:ph type="sldNum" sz="quarter" idx="12"/>
          </p:nvPr>
        </p:nvSpPr>
        <p:spPr/>
        <p:txBody>
          <a:bodyPr/>
          <a:lstStyle/>
          <a:p>
            <a:fld id="{8A4E6F5E-09C1-4E36-A378-8BCB6B0533A5}" type="slidenum">
              <a:rPr lang="en-US"/>
              <a:pPr/>
              <a:t>44</a:t>
            </a:fld>
            <a:endParaRPr lang="en-US"/>
          </a:p>
        </p:txBody>
      </p:sp>
      <p:sp>
        <p:nvSpPr>
          <p:cNvPr id="378882" name="Rectangle 2"/>
          <p:cNvSpPr>
            <a:spLocks noGrp="1" noChangeArrowheads="1"/>
          </p:cNvSpPr>
          <p:nvPr>
            <p:ph type="title"/>
          </p:nvPr>
        </p:nvSpPr>
        <p:spPr/>
        <p:txBody>
          <a:bodyPr/>
          <a:lstStyle/>
          <a:p>
            <a:r>
              <a:rPr lang="it-IT"/>
              <a:t>Lenti sottili (3) (*)</a:t>
            </a:r>
          </a:p>
        </p:txBody>
      </p:sp>
      <p:sp>
        <p:nvSpPr>
          <p:cNvPr id="378883" name="Rectangle 3"/>
          <p:cNvSpPr>
            <a:spLocks noGrp="1" noChangeArrowheads="1"/>
          </p:cNvSpPr>
          <p:nvPr>
            <p:ph type="body" idx="1"/>
          </p:nvPr>
        </p:nvSpPr>
        <p:spPr>
          <a:xfrm>
            <a:off x="179388" y="908050"/>
            <a:ext cx="8713787" cy="5184775"/>
          </a:xfrm>
        </p:spPr>
        <p:txBody>
          <a:bodyPr/>
          <a:lstStyle/>
          <a:p>
            <a:r>
              <a:rPr lang="it-IT" sz="2400"/>
              <a:t>risolviamo per f la formula dei costruttori di lenti (col mcm)</a:t>
            </a:r>
          </a:p>
          <a:p>
            <a:pPr>
              <a:buFontTx/>
              <a:buNone/>
            </a:pPr>
            <a:r>
              <a:rPr lang="it-IT" sz="2400"/>
              <a:t>	1/f = (n-1) [r</a:t>
            </a:r>
            <a:r>
              <a:rPr lang="it-IT" sz="2400" baseline="-25000"/>
              <a:t>2</a:t>
            </a:r>
            <a:r>
              <a:rPr lang="it-IT" sz="2400"/>
              <a:t>+r</a:t>
            </a:r>
            <a:r>
              <a:rPr lang="it-IT" sz="2400" baseline="-25000"/>
              <a:t>1</a:t>
            </a:r>
            <a:r>
              <a:rPr lang="it-IT" sz="2400"/>
              <a:t>]/(r</a:t>
            </a:r>
            <a:r>
              <a:rPr lang="it-IT" sz="2400" baseline="-25000"/>
              <a:t>1</a:t>
            </a:r>
            <a:r>
              <a:rPr lang="it-IT" sz="2400"/>
              <a:t>r</a:t>
            </a:r>
            <a:r>
              <a:rPr lang="it-IT" sz="2400" baseline="-25000"/>
              <a:t>2</a:t>
            </a:r>
            <a:r>
              <a:rPr lang="it-IT" sz="2400"/>
              <a:t>)   </a:t>
            </a:r>
            <a:r>
              <a:rPr lang="it-IT" sz="2400">
                <a:latin typeface="OpenSymbol" pitchFamily="2" charset="0"/>
              </a:rPr>
              <a:t>⇒  </a:t>
            </a:r>
            <a:r>
              <a:rPr lang="it-IT" sz="2400">
                <a:cs typeface="Arial" pitchFamily="34" charset="0"/>
              </a:rPr>
              <a:t>(n-1)f = r</a:t>
            </a:r>
            <a:r>
              <a:rPr lang="it-IT" sz="2400" baseline="-25000">
                <a:cs typeface="Arial" pitchFamily="34" charset="0"/>
              </a:rPr>
              <a:t>1</a:t>
            </a:r>
            <a:r>
              <a:rPr lang="it-IT" sz="2400">
                <a:cs typeface="Arial" pitchFamily="34" charset="0"/>
              </a:rPr>
              <a:t>r</a:t>
            </a:r>
            <a:r>
              <a:rPr lang="it-IT" sz="2400" baseline="-25000">
                <a:cs typeface="Arial" pitchFamily="34" charset="0"/>
              </a:rPr>
              <a:t>2</a:t>
            </a:r>
            <a:r>
              <a:rPr lang="it-IT" sz="2400">
                <a:cs typeface="Arial" pitchFamily="34" charset="0"/>
              </a:rPr>
              <a:t>/(r</a:t>
            </a:r>
            <a:r>
              <a:rPr lang="it-IT" sz="2400" baseline="-25000">
                <a:cs typeface="Arial" pitchFamily="34" charset="0"/>
              </a:rPr>
              <a:t>2</a:t>
            </a:r>
            <a:r>
              <a:rPr lang="it-IT" sz="2400">
                <a:cs typeface="Arial" pitchFamily="34" charset="0"/>
              </a:rPr>
              <a:t>+r</a:t>
            </a:r>
            <a:r>
              <a:rPr lang="it-IT" sz="2400" baseline="-25000">
                <a:cs typeface="Arial" pitchFamily="34" charset="0"/>
              </a:rPr>
              <a:t>1</a:t>
            </a:r>
            <a:r>
              <a:rPr lang="it-IT" sz="2400">
                <a:cs typeface="Arial" pitchFamily="34" charset="0"/>
              </a:rPr>
              <a:t>) </a:t>
            </a:r>
          </a:p>
          <a:p>
            <a:r>
              <a:rPr lang="it-IT" sz="2400">
                <a:solidFill>
                  <a:srgbClr val="A50021"/>
                </a:solidFill>
                <a:cs typeface="Arial" pitchFamily="34" charset="0"/>
              </a:rPr>
              <a:t>lente di vetro in aria: n-1 ≈ 0.5 +vo;</a:t>
            </a:r>
            <a:r>
              <a:rPr lang="it-IT" sz="2400">
                <a:cs typeface="Arial" pitchFamily="34" charset="0"/>
              </a:rPr>
              <a:t> oggetto a sx</a:t>
            </a:r>
          </a:p>
          <a:p>
            <a:r>
              <a:rPr lang="it-IT" sz="2400">
                <a:solidFill>
                  <a:schemeClr val="accent2"/>
                </a:solidFill>
                <a:cs typeface="Arial" pitchFamily="34" charset="0"/>
              </a:rPr>
              <a:t>lente convessa-convessa r</a:t>
            </a:r>
            <a:r>
              <a:rPr lang="it-IT" sz="2400" baseline="-25000">
                <a:solidFill>
                  <a:schemeClr val="accent2"/>
                </a:solidFill>
                <a:cs typeface="Arial" pitchFamily="34" charset="0"/>
              </a:rPr>
              <a:t>1</a:t>
            </a:r>
            <a:r>
              <a:rPr lang="it-IT" sz="2400">
                <a:solidFill>
                  <a:schemeClr val="accent2"/>
                </a:solidFill>
                <a:cs typeface="Arial" pitchFamily="34" charset="0"/>
              </a:rPr>
              <a:t> +vo r</a:t>
            </a:r>
            <a:r>
              <a:rPr lang="it-IT" sz="2400" baseline="-25000">
                <a:solidFill>
                  <a:schemeClr val="accent2"/>
                </a:solidFill>
                <a:cs typeface="Arial" pitchFamily="34" charset="0"/>
              </a:rPr>
              <a:t>2</a:t>
            </a:r>
            <a:r>
              <a:rPr lang="it-IT" sz="2400">
                <a:solidFill>
                  <a:schemeClr val="accent2"/>
                </a:solidFill>
                <a:cs typeface="Arial" pitchFamily="34" charset="0"/>
              </a:rPr>
              <a:t> +vo                                 </a:t>
            </a:r>
            <a:r>
              <a:rPr lang="it-IT" sz="2400">
                <a:solidFill>
                  <a:schemeClr val="accent2"/>
                </a:solidFill>
                <a:latin typeface="OpenSymbol" pitchFamily="2" charset="0"/>
                <a:cs typeface="Arial" pitchFamily="34" charset="0"/>
              </a:rPr>
              <a:t>⇒  </a:t>
            </a:r>
            <a:r>
              <a:rPr lang="it-IT" sz="2400">
                <a:solidFill>
                  <a:schemeClr val="accent2"/>
                </a:solidFill>
                <a:cs typeface="Arial" pitchFamily="34" charset="0"/>
              </a:rPr>
              <a:t>f +vo  sempre;  lente convergente</a:t>
            </a:r>
          </a:p>
          <a:p>
            <a:r>
              <a:rPr lang="it-IT" sz="2400">
                <a:solidFill>
                  <a:srgbClr val="A50021"/>
                </a:solidFill>
                <a:cs typeface="Arial" pitchFamily="34" charset="0"/>
              </a:rPr>
              <a:t>lente concava-concava r</a:t>
            </a:r>
            <a:r>
              <a:rPr lang="it-IT" sz="2400" baseline="-25000">
                <a:solidFill>
                  <a:srgbClr val="A50021"/>
                </a:solidFill>
                <a:cs typeface="Arial" pitchFamily="34" charset="0"/>
              </a:rPr>
              <a:t>1</a:t>
            </a:r>
            <a:r>
              <a:rPr lang="it-IT" sz="2400">
                <a:solidFill>
                  <a:srgbClr val="A50021"/>
                </a:solidFill>
                <a:cs typeface="Arial" pitchFamily="34" charset="0"/>
              </a:rPr>
              <a:t> -vo r</a:t>
            </a:r>
            <a:r>
              <a:rPr lang="it-IT" sz="2400" baseline="-25000">
                <a:solidFill>
                  <a:srgbClr val="A50021"/>
                </a:solidFill>
                <a:cs typeface="Arial" pitchFamily="34" charset="0"/>
              </a:rPr>
              <a:t>2</a:t>
            </a:r>
            <a:r>
              <a:rPr lang="it-IT" sz="2400">
                <a:solidFill>
                  <a:srgbClr val="A50021"/>
                </a:solidFill>
                <a:cs typeface="Arial" pitchFamily="34" charset="0"/>
              </a:rPr>
              <a:t> -vo                                       </a:t>
            </a:r>
            <a:r>
              <a:rPr lang="it-IT" sz="2400">
                <a:solidFill>
                  <a:srgbClr val="A50021"/>
                </a:solidFill>
                <a:latin typeface="OpenSymbol" pitchFamily="2" charset="0"/>
                <a:cs typeface="Arial" pitchFamily="34" charset="0"/>
              </a:rPr>
              <a:t>⇒  </a:t>
            </a:r>
            <a:r>
              <a:rPr lang="it-IT" sz="2400">
                <a:solidFill>
                  <a:srgbClr val="A50021"/>
                </a:solidFill>
                <a:cs typeface="Arial" pitchFamily="34" charset="0"/>
              </a:rPr>
              <a:t>f -vo   sempre: numer. +vo, denom. –vo;                          lente divergente</a:t>
            </a:r>
          </a:p>
          <a:p>
            <a:r>
              <a:rPr lang="it-IT" sz="2400">
                <a:cs typeface="Arial" pitchFamily="34" charset="0"/>
              </a:rPr>
              <a:t>lente convessa-concava r</a:t>
            </a:r>
            <a:r>
              <a:rPr lang="it-IT" sz="2400" baseline="-25000">
                <a:cs typeface="Arial" pitchFamily="34" charset="0"/>
              </a:rPr>
              <a:t>1</a:t>
            </a:r>
            <a:r>
              <a:rPr lang="it-IT" sz="2400">
                <a:cs typeface="Arial" pitchFamily="34" charset="0"/>
              </a:rPr>
              <a:t> +vo r</a:t>
            </a:r>
            <a:r>
              <a:rPr lang="it-IT" sz="2400" baseline="-25000">
                <a:cs typeface="Arial" pitchFamily="34" charset="0"/>
              </a:rPr>
              <a:t>2</a:t>
            </a:r>
            <a:r>
              <a:rPr lang="it-IT" sz="2400">
                <a:cs typeface="Arial" pitchFamily="34" charset="0"/>
              </a:rPr>
              <a:t> –vo                                   </a:t>
            </a:r>
            <a:r>
              <a:rPr lang="it-IT" sz="2400">
                <a:latin typeface="OpenSymbol" pitchFamily="2" charset="0"/>
                <a:cs typeface="Arial" pitchFamily="34" charset="0"/>
              </a:rPr>
              <a:t>⇒  </a:t>
            </a:r>
            <a:r>
              <a:rPr lang="it-IT" sz="2400">
                <a:cs typeface="Arial" pitchFamily="34" charset="0"/>
              </a:rPr>
              <a:t>f +vo  </a:t>
            </a:r>
            <a:r>
              <a:rPr lang="it-IT" sz="2400">
                <a:solidFill>
                  <a:srgbClr val="FF3300"/>
                </a:solidFill>
                <a:cs typeface="Arial" pitchFamily="34" charset="0"/>
              </a:rPr>
              <a:t>(-vo)</a:t>
            </a:r>
            <a:r>
              <a:rPr lang="it-IT" sz="2400">
                <a:cs typeface="Arial" pitchFamily="34" charset="0"/>
              </a:rPr>
              <a:t>    se  |r</a:t>
            </a:r>
            <a:r>
              <a:rPr lang="it-IT" sz="2400" baseline="-25000">
                <a:cs typeface="Arial" pitchFamily="34" charset="0"/>
              </a:rPr>
              <a:t>2</a:t>
            </a:r>
            <a:r>
              <a:rPr lang="it-IT" sz="2400">
                <a:cs typeface="Arial" pitchFamily="34" charset="0"/>
              </a:rPr>
              <a:t>|&gt;|r</a:t>
            </a:r>
            <a:r>
              <a:rPr lang="it-IT" sz="2400" baseline="-25000">
                <a:cs typeface="Arial" pitchFamily="34" charset="0"/>
              </a:rPr>
              <a:t>1</a:t>
            </a:r>
            <a:r>
              <a:rPr lang="it-IT" sz="2400">
                <a:cs typeface="Arial" pitchFamily="34" charset="0"/>
              </a:rPr>
              <a:t>|   </a:t>
            </a:r>
            <a:r>
              <a:rPr lang="it-IT" sz="2400">
                <a:solidFill>
                  <a:srgbClr val="FF3300"/>
                </a:solidFill>
                <a:cs typeface="Arial" pitchFamily="34" charset="0"/>
              </a:rPr>
              <a:t>(&lt;|r</a:t>
            </a:r>
            <a:r>
              <a:rPr lang="it-IT" sz="2400" baseline="-25000">
                <a:solidFill>
                  <a:srgbClr val="FF3300"/>
                </a:solidFill>
                <a:cs typeface="Arial" pitchFamily="34" charset="0"/>
              </a:rPr>
              <a:t>1</a:t>
            </a:r>
            <a:r>
              <a:rPr lang="it-IT" sz="2400">
                <a:solidFill>
                  <a:srgbClr val="FF3300"/>
                </a:solidFill>
                <a:cs typeface="Arial" pitchFamily="34" charset="0"/>
              </a:rPr>
              <a:t>|)</a:t>
            </a:r>
          </a:p>
          <a:p>
            <a:r>
              <a:rPr lang="it-IT" sz="2400">
                <a:cs typeface="Arial" pitchFamily="34" charset="0"/>
              </a:rPr>
              <a:t>lente concava-convessa r</a:t>
            </a:r>
            <a:r>
              <a:rPr lang="it-IT" sz="2400" baseline="-25000">
                <a:cs typeface="Arial" pitchFamily="34" charset="0"/>
              </a:rPr>
              <a:t>1</a:t>
            </a:r>
            <a:r>
              <a:rPr lang="it-IT" sz="2400">
                <a:cs typeface="Arial" pitchFamily="34" charset="0"/>
              </a:rPr>
              <a:t> +vo r</a:t>
            </a:r>
            <a:r>
              <a:rPr lang="it-IT" sz="2400" baseline="-25000">
                <a:cs typeface="Arial" pitchFamily="34" charset="0"/>
              </a:rPr>
              <a:t>2</a:t>
            </a:r>
            <a:r>
              <a:rPr lang="it-IT" sz="2400">
                <a:cs typeface="Arial" pitchFamily="34" charset="0"/>
              </a:rPr>
              <a:t> –vo                                   </a:t>
            </a:r>
            <a:r>
              <a:rPr lang="it-IT" sz="2400">
                <a:latin typeface="OpenSymbol" pitchFamily="2" charset="0"/>
                <a:cs typeface="Arial" pitchFamily="34" charset="0"/>
              </a:rPr>
              <a:t>⇒  </a:t>
            </a:r>
            <a:r>
              <a:rPr lang="it-IT" sz="2400">
                <a:cs typeface="Arial" pitchFamily="34" charset="0"/>
              </a:rPr>
              <a:t>f -vo  </a:t>
            </a:r>
            <a:r>
              <a:rPr lang="it-IT" sz="2400">
                <a:solidFill>
                  <a:srgbClr val="FF3300"/>
                </a:solidFill>
                <a:cs typeface="Arial" pitchFamily="34" charset="0"/>
              </a:rPr>
              <a:t>(+vo)</a:t>
            </a:r>
            <a:r>
              <a:rPr lang="it-IT" sz="2400">
                <a:cs typeface="Arial" pitchFamily="34" charset="0"/>
              </a:rPr>
              <a:t>    se  |r</a:t>
            </a:r>
            <a:r>
              <a:rPr lang="it-IT" sz="2400" baseline="-25000">
                <a:cs typeface="Arial" pitchFamily="34" charset="0"/>
              </a:rPr>
              <a:t>2</a:t>
            </a:r>
            <a:r>
              <a:rPr lang="it-IT" sz="2400">
                <a:cs typeface="Arial" pitchFamily="34" charset="0"/>
              </a:rPr>
              <a:t>|&gt;|r</a:t>
            </a:r>
            <a:r>
              <a:rPr lang="it-IT" sz="2400" baseline="-25000">
                <a:cs typeface="Arial" pitchFamily="34" charset="0"/>
              </a:rPr>
              <a:t>1</a:t>
            </a:r>
            <a:r>
              <a:rPr lang="it-IT" sz="2400">
                <a:cs typeface="Arial" pitchFamily="34" charset="0"/>
              </a:rPr>
              <a:t>|   </a:t>
            </a:r>
            <a:r>
              <a:rPr lang="it-IT" sz="2400">
                <a:solidFill>
                  <a:srgbClr val="FF3300"/>
                </a:solidFill>
                <a:cs typeface="Arial" pitchFamily="34" charset="0"/>
              </a:rPr>
              <a:t>(&lt;|r</a:t>
            </a:r>
            <a:r>
              <a:rPr lang="it-IT" sz="2400" baseline="-25000">
                <a:solidFill>
                  <a:srgbClr val="FF3300"/>
                </a:solidFill>
                <a:cs typeface="Arial" pitchFamily="34" charset="0"/>
              </a:rPr>
              <a:t>1</a:t>
            </a:r>
            <a:r>
              <a:rPr lang="it-IT" sz="2400">
                <a:solidFill>
                  <a:srgbClr val="FF3300"/>
                </a:solidFill>
                <a:cs typeface="Arial" pitchFamily="34" charset="0"/>
              </a:rPr>
              <a:t>|)</a:t>
            </a:r>
          </a:p>
          <a:p>
            <a:r>
              <a:rPr lang="it-IT" sz="2400">
                <a:solidFill>
                  <a:srgbClr val="008000"/>
                </a:solidFill>
                <a:cs typeface="Arial" pitchFamily="34" charset="0"/>
              </a:rPr>
              <a:t>lente di aria in vetro: 1-n ≈ -0.5 -vo ... e cambiano i segni!</a:t>
            </a:r>
          </a:p>
          <a:p>
            <a:pPr>
              <a:buFontTx/>
              <a:buNone/>
            </a:pPr>
            <a:endParaRPr lang="it-IT" sz="2500">
              <a:solidFill>
                <a:srgbClr val="008000"/>
              </a:solidFill>
              <a:cs typeface="Arial" pitchFamily="34" charset="0"/>
            </a:endParaRPr>
          </a:p>
        </p:txBody>
      </p:sp>
      <p:sp>
        <p:nvSpPr>
          <p:cNvPr id="378884" name="AutoShape 4"/>
          <p:cNvSpPr>
            <a:spLocks noChangeArrowheads="1"/>
          </p:cNvSpPr>
          <p:nvPr/>
        </p:nvSpPr>
        <p:spPr bwMode="auto">
          <a:xfrm>
            <a:off x="7019925" y="4221163"/>
            <a:ext cx="457200" cy="863600"/>
          </a:xfrm>
          <a:prstGeom prst="moon">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885" name="Line 5"/>
          <p:cNvSpPr>
            <a:spLocks noChangeShapeType="1"/>
          </p:cNvSpPr>
          <p:nvPr/>
        </p:nvSpPr>
        <p:spPr bwMode="auto">
          <a:xfrm>
            <a:off x="7019925" y="4652963"/>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86" name="Line 6"/>
          <p:cNvSpPr>
            <a:spLocks noChangeShapeType="1"/>
          </p:cNvSpPr>
          <p:nvPr/>
        </p:nvSpPr>
        <p:spPr bwMode="auto">
          <a:xfrm>
            <a:off x="7235825" y="4724400"/>
            <a:ext cx="865188"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87" name="Text Box 7"/>
          <p:cNvSpPr txBox="1">
            <a:spLocks noChangeArrowheads="1"/>
          </p:cNvSpPr>
          <p:nvPr/>
        </p:nvSpPr>
        <p:spPr bwMode="auto">
          <a:xfrm>
            <a:off x="7351713" y="4240213"/>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888" name="Text Box 8"/>
          <p:cNvSpPr txBox="1">
            <a:spLocks noChangeArrowheads="1"/>
          </p:cNvSpPr>
          <p:nvPr/>
        </p:nvSpPr>
        <p:spPr bwMode="auto">
          <a:xfrm>
            <a:off x="7667625" y="4652963"/>
            <a:ext cx="344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sp>
        <p:nvSpPr>
          <p:cNvPr id="378889" name="Oval 9"/>
          <p:cNvSpPr>
            <a:spLocks noChangeArrowheads="1"/>
          </p:cNvSpPr>
          <p:nvPr/>
        </p:nvSpPr>
        <p:spPr bwMode="auto">
          <a:xfrm>
            <a:off x="7380288" y="2133600"/>
            <a:ext cx="338137"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890" name="Line 10"/>
          <p:cNvSpPr>
            <a:spLocks noChangeShapeType="1"/>
          </p:cNvSpPr>
          <p:nvPr/>
        </p:nvSpPr>
        <p:spPr bwMode="auto">
          <a:xfrm>
            <a:off x="7380288" y="2565400"/>
            <a:ext cx="1079500"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1" name="Text Box 11"/>
          <p:cNvSpPr txBox="1">
            <a:spLocks noChangeArrowheads="1"/>
          </p:cNvSpPr>
          <p:nvPr/>
        </p:nvSpPr>
        <p:spPr bwMode="auto">
          <a:xfrm>
            <a:off x="8027988" y="220503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892" name="Line 12"/>
          <p:cNvSpPr>
            <a:spLocks noChangeShapeType="1"/>
          </p:cNvSpPr>
          <p:nvPr/>
        </p:nvSpPr>
        <p:spPr bwMode="auto">
          <a:xfrm>
            <a:off x="6638925" y="2636838"/>
            <a:ext cx="10795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3" name="Text Box 13"/>
          <p:cNvSpPr txBox="1">
            <a:spLocks noChangeArrowheads="1"/>
          </p:cNvSpPr>
          <p:nvPr/>
        </p:nvSpPr>
        <p:spPr bwMode="auto">
          <a:xfrm>
            <a:off x="6659563" y="2276475"/>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sp>
        <p:nvSpPr>
          <p:cNvPr id="378894" name="Text Box 14"/>
          <p:cNvSpPr txBox="1">
            <a:spLocks noChangeArrowheads="1"/>
          </p:cNvSpPr>
          <p:nvPr/>
        </p:nvSpPr>
        <p:spPr bwMode="auto">
          <a:xfrm>
            <a:off x="395288" y="6308725"/>
            <a:ext cx="3565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 ma da meditare</a:t>
            </a:r>
          </a:p>
        </p:txBody>
      </p:sp>
      <p:sp>
        <p:nvSpPr>
          <p:cNvPr id="378895" name="AutoShape 15"/>
          <p:cNvSpPr>
            <a:spLocks noChangeArrowheads="1"/>
          </p:cNvSpPr>
          <p:nvPr/>
        </p:nvSpPr>
        <p:spPr bwMode="auto">
          <a:xfrm rot="10800000">
            <a:off x="8243888" y="5013325"/>
            <a:ext cx="457200" cy="792163"/>
          </a:xfrm>
          <a:prstGeom prst="moon">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896" name="Line 16"/>
          <p:cNvSpPr>
            <a:spLocks noChangeShapeType="1"/>
          </p:cNvSpPr>
          <p:nvPr/>
        </p:nvSpPr>
        <p:spPr bwMode="auto">
          <a:xfrm>
            <a:off x="7596188" y="5373688"/>
            <a:ext cx="865187"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7" name="Text Box 17"/>
          <p:cNvSpPr txBox="1">
            <a:spLocks noChangeArrowheads="1"/>
          </p:cNvSpPr>
          <p:nvPr/>
        </p:nvSpPr>
        <p:spPr bwMode="auto">
          <a:xfrm>
            <a:off x="7812088" y="5013325"/>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898" name="Line 18"/>
          <p:cNvSpPr>
            <a:spLocks noChangeShapeType="1"/>
          </p:cNvSpPr>
          <p:nvPr/>
        </p:nvSpPr>
        <p:spPr bwMode="auto">
          <a:xfrm>
            <a:off x="8101013" y="5445125"/>
            <a:ext cx="576262"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899" name="Text Box 19"/>
          <p:cNvSpPr txBox="1">
            <a:spLocks noChangeArrowheads="1"/>
          </p:cNvSpPr>
          <p:nvPr/>
        </p:nvSpPr>
        <p:spPr bwMode="auto">
          <a:xfrm>
            <a:off x="8027988" y="537368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sp>
        <p:nvSpPr>
          <p:cNvPr id="378905" name="Line 25"/>
          <p:cNvSpPr>
            <a:spLocks noChangeShapeType="1"/>
          </p:cNvSpPr>
          <p:nvPr/>
        </p:nvSpPr>
        <p:spPr bwMode="auto">
          <a:xfrm>
            <a:off x="7524750" y="3644900"/>
            <a:ext cx="574675"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06" name="Text Box 26"/>
          <p:cNvSpPr txBox="1">
            <a:spLocks noChangeArrowheads="1"/>
          </p:cNvSpPr>
          <p:nvPr/>
        </p:nvSpPr>
        <p:spPr bwMode="auto">
          <a:xfrm>
            <a:off x="7380288" y="328453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A50021"/>
                </a:solidFill>
              </a:rPr>
              <a:t>r</a:t>
            </a:r>
            <a:r>
              <a:rPr lang="it-IT" baseline="-25000">
                <a:solidFill>
                  <a:srgbClr val="A50021"/>
                </a:solidFill>
              </a:rPr>
              <a:t>1</a:t>
            </a:r>
          </a:p>
        </p:txBody>
      </p:sp>
      <p:sp>
        <p:nvSpPr>
          <p:cNvPr id="378907" name="Line 27"/>
          <p:cNvSpPr>
            <a:spLocks noChangeShapeType="1"/>
          </p:cNvSpPr>
          <p:nvPr/>
        </p:nvSpPr>
        <p:spPr bwMode="auto">
          <a:xfrm flipV="1">
            <a:off x="8164513" y="3644900"/>
            <a:ext cx="511175"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08" name="Text Box 28"/>
          <p:cNvSpPr txBox="1">
            <a:spLocks noChangeArrowheads="1"/>
          </p:cNvSpPr>
          <p:nvPr/>
        </p:nvSpPr>
        <p:spPr bwMode="auto">
          <a:xfrm>
            <a:off x="8532813" y="328453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rgbClr val="008000"/>
                </a:solidFill>
              </a:rPr>
              <a:t>r</a:t>
            </a:r>
            <a:r>
              <a:rPr lang="it-IT" baseline="-25000">
                <a:solidFill>
                  <a:srgbClr val="008000"/>
                </a:solidFill>
              </a:rPr>
              <a:t>2</a:t>
            </a:r>
          </a:p>
        </p:txBody>
      </p:sp>
      <p:grpSp>
        <p:nvGrpSpPr>
          <p:cNvPr id="378914" name="Group 34"/>
          <p:cNvGrpSpPr>
            <a:grpSpLocks/>
          </p:cNvGrpSpPr>
          <p:nvPr/>
        </p:nvGrpSpPr>
        <p:grpSpPr bwMode="auto">
          <a:xfrm>
            <a:off x="7707313" y="3284538"/>
            <a:ext cx="857250" cy="704850"/>
            <a:chOff x="2290" y="1434"/>
            <a:chExt cx="3061" cy="2677"/>
          </a:xfrm>
        </p:grpSpPr>
        <p:sp>
          <p:nvSpPr>
            <p:cNvPr id="378915" name="AutoShape 35"/>
            <p:cNvSpPr>
              <a:spLocks noChangeArrowheads="1"/>
            </p:cNvSpPr>
            <p:nvPr/>
          </p:nvSpPr>
          <p:spPr bwMode="auto">
            <a:xfrm>
              <a:off x="3198" y="1434"/>
              <a:ext cx="1224" cy="2676"/>
            </a:xfrm>
            <a:prstGeom prst="flowChartCollat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916" name="Rectangle 36"/>
            <p:cNvSpPr>
              <a:spLocks noChangeArrowheads="1"/>
            </p:cNvSpPr>
            <p:nvPr/>
          </p:nvSpPr>
          <p:spPr bwMode="auto">
            <a:xfrm>
              <a:off x="3696" y="2341"/>
              <a:ext cx="227" cy="86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78917" name="Group 37"/>
            <p:cNvGrpSpPr>
              <a:grpSpLocks noChangeAspect="1"/>
            </p:cNvGrpSpPr>
            <p:nvPr/>
          </p:nvGrpSpPr>
          <p:grpSpPr bwMode="auto">
            <a:xfrm>
              <a:off x="2290" y="1434"/>
              <a:ext cx="3061" cy="2677"/>
              <a:chOff x="1474" y="2522"/>
              <a:chExt cx="544" cy="454"/>
            </a:xfrm>
          </p:grpSpPr>
          <p:sp>
            <p:nvSpPr>
              <p:cNvPr id="378918" name="Arc 38"/>
              <p:cNvSpPr>
                <a:spLocks noChangeAspect="1"/>
              </p:cNvSpPr>
              <p:nvPr/>
            </p:nvSpPr>
            <p:spPr bwMode="auto">
              <a:xfrm rot="2877190">
                <a:off x="1474" y="2591"/>
                <a:ext cx="317" cy="31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rgbClr val="F8F8F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919" name="Arc 39"/>
              <p:cNvSpPr>
                <a:spLocks noChangeAspect="1"/>
              </p:cNvSpPr>
              <p:nvPr/>
            </p:nvSpPr>
            <p:spPr bwMode="auto">
              <a:xfrm rot="13152672">
                <a:off x="1701" y="2591"/>
                <a:ext cx="317" cy="31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rgbClr val="F8F8F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8920" name="Line 40"/>
              <p:cNvSpPr>
                <a:spLocks noChangeAspect="1" noChangeShapeType="1"/>
              </p:cNvSpPr>
              <p:nvPr/>
            </p:nvSpPr>
            <p:spPr bwMode="auto">
              <a:xfrm>
                <a:off x="1655" y="2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21" name="Line 41"/>
              <p:cNvSpPr>
                <a:spLocks noChangeAspect="1" noChangeShapeType="1"/>
              </p:cNvSpPr>
              <p:nvPr/>
            </p:nvSpPr>
            <p:spPr bwMode="auto">
              <a:xfrm>
                <a:off x="1610"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378922" name="Text Box 42"/>
          <p:cNvSpPr txBox="1">
            <a:spLocks noChangeArrowheads="1"/>
          </p:cNvSpPr>
          <p:nvPr/>
        </p:nvSpPr>
        <p:spPr bwMode="auto">
          <a:xfrm>
            <a:off x="4206875" y="1377950"/>
            <a:ext cx="2613025" cy="436563"/>
          </a:xfrm>
          <a:prstGeom prst="rect">
            <a:avLst/>
          </a:prstGeom>
          <a:noFill/>
          <a:ln w="9525" algn="ctr">
            <a:solidFill>
              <a:srgbClr val="008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2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DAA9CD6C-48AF-42DB-9B13-33DE4621CFE1}" type="slidenum">
              <a:rPr lang="en-US"/>
              <a:pPr/>
              <a:t>45</a:t>
            </a:fld>
            <a:endParaRPr lang="en-US"/>
          </a:p>
        </p:txBody>
      </p:sp>
      <p:sp>
        <p:nvSpPr>
          <p:cNvPr id="309250" name="Rectangle 2"/>
          <p:cNvSpPr>
            <a:spLocks noGrp="1" noChangeArrowheads="1"/>
          </p:cNvSpPr>
          <p:nvPr>
            <p:ph type="title"/>
          </p:nvPr>
        </p:nvSpPr>
        <p:spPr/>
        <p:txBody>
          <a:bodyPr/>
          <a:lstStyle/>
          <a:p>
            <a:r>
              <a:rPr lang="it-IT"/>
              <a:t>Costruzione dell’immagine</a:t>
            </a:r>
          </a:p>
        </p:txBody>
      </p:sp>
      <p:sp>
        <p:nvSpPr>
          <p:cNvPr id="309251" name="Rectangle 3"/>
          <p:cNvSpPr>
            <a:spLocks noGrp="1" noChangeArrowheads="1"/>
          </p:cNvSpPr>
          <p:nvPr>
            <p:ph type="body" idx="1"/>
          </p:nvPr>
        </p:nvSpPr>
        <p:spPr>
          <a:xfrm>
            <a:off x="323850" y="4868863"/>
            <a:ext cx="8496300" cy="1368425"/>
          </a:xfrm>
        </p:spPr>
        <p:txBody>
          <a:bodyPr/>
          <a:lstStyle/>
          <a:p>
            <a:r>
              <a:rPr lang="it-IT" sz="2400"/>
              <a:t>ingrandimento lineare trasverso </a:t>
            </a:r>
          </a:p>
          <a:p>
            <a:pPr>
              <a:buFontTx/>
              <a:buNone/>
            </a:pPr>
            <a:r>
              <a:rPr lang="it-IT" sz="2400"/>
              <a:t>	OO’V simile a II’V</a:t>
            </a:r>
          </a:p>
          <a:p>
            <a:pPr>
              <a:buFontTx/>
              <a:buNone/>
            </a:pPr>
            <a:r>
              <a:rPr lang="it-IT" sz="2400"/>
              <a:t>	m = y’/y = </a:t>
            </a:r>
            <a:r>
              <a:rPr lang="it-IT" sz="2400">
                <a:cs typeface="Arial" pitchFamily="34" charset="0"/>
              </a:rPr>
              <a:t>–v/u     = – (v–f)/f = –f/(u–f)</a:t>
            </a:r>
          </a:p>
        </p:txBody>
      </p:sp>
      <p:pic>
        <p:nvPicPr>
          <p:cNvPr id="309252" name="Picture 4" descr="img2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981075"/>
            <a:ext cx="5688012" cy="3892550"/>
          </a:xfrm>
          <a:prstGeom prst="rect">
            <a:avLst/>
          </a:prstGeom>
          <a:noFill/>
          <a:extLst>
            <a:ext uri="{909E8E84-426E-40DD-AFC4-6F175D3DCCD1}">
              <a14:hiddenFill xmlns:a14="http://schemas.microsoft.com/office/drawing/2010/main">
                <a:solidFill>
                  <a:srgbClr val="FFFFFF"/>
                </a:solidFill>
              </a14:hiddenFill>
            </a:ext>
          </a:extLst>
        </p:spPr>
      </p:pic>
      <p:sp>
        <p:nvSpPr>
          <p:cNvPr id="309253" name="Text Box 5"/>
          <p:cNvSpPr txBox="1">
            <a:spLocks noChangeArrowheads="1"/>
          </p:cNvSpPr>
          <p:nvPr/>
        </p:nvSpPr>
        <p:spPr bwMode="auto">
          <a:xfrm>
            <a:off x="684213" y="5805488"/>
            <a:ext cx="2159000" cy="4064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09254" name="Text Box 6"/>
          <p:cNvSpPr txBox="1">
            <a:spLocks noChangeArrowheads="1"/>
          </p:cNvSpPr>
          <p:nvPr/>
        </p:nvSpPr>
        <p:spPr bwMode="auto">
          <a:xfrm>
            <a:off x="7164388" y="4076700"/>
            <a:ext cx="17827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dirty="0">
                <a:solidFill>
                  <a:srgbClr val="CC0000"/>
                </a:solidFill>
              </a:rPr>
              <a:t>[comunque || ,</a:t>
            </a:r>
          </a:p>
          <a:p>
            <a:pPr algn="l"/>
            <a:r>
              <a:rPr lang="it-IT" sz="2000" dirty="0">
                <a:solidFill>
                  <a:srgbClr val="CC0000"/>
                </a:solidFill>
              </a:rPr>
              <a:t> vedi pag. </a:t>
            </a:r>
            <a:r>
              <a:rPr lang="it-IT" sz="2000" dirty="0" smtClean="0">
                <a:solidFill>
                  <a:srgbClr val="CC0000"/>
                </a:solidFill>
              </a:rPr>
              <a:t>38]</a:t>
            </a:r>
            <a:endParaRPr lang="it-IT" sz="2000" dirty="0">
              <a:solidFill>
                <a:srgbClr val="CC0000"/>
              </a:solidFill>
            </a:endParaRPr>
          </a:p>
        </p:txBody>
      </p:sp>
      <p:sp>
        <p:nvSpPr>
          <p:cNvPr id="309255" name="Text Box 7"/>
          <p:cNvSpPr txBox="1">
            <a:spLocks noChangeArrowheads="1"/>
          </p:cNvSpPr>
          <p:nvPr/>
        </p:nvSpPr>
        <p:spPr bwMode="auto">
          <a:xfrm>
            <a:off x="4140200" y="3213100"/>
            <a:ext cx="4430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(verifica: analitica, eq. punti coniugati)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dirty="0" err="1" smtClean="0"/>
              <a:t>fln</a:t>
            </a:r>
            <a:r>
              <a:rPr lang="en-US" dirty="0" smtClean="0"/>
              <a:t> mag 14</a:t>
            </a:r>
            <a:endParaRPr lang="en-US" dirty="0"/>
          </a:p>
        </p:txBody>
      </p:sp>
      <p:sp>
        <p:nvSpPr>
          <p:cNvPr id="8" name="Slide Number Placeholder 5"/>
          <p:cNvSpPr>
            <a:spLocks noGrp="1"/>
          </p:cNvSpPr>
          <p:nvPr>
            <p:ph type="sldNum" sz="quarter" idx="12"/>
          </p:nvPr>
        </p:nvSpPr>
        <p:spPr/>
        <p:txBody>
          <a:bodyPr/>
          <a:lstStyle/>
          <a:p>
            <a:fld id="{B13D7F9C-9285-4F82-AABE-64E5ECFEF72B}" type="slidenum">
              <a:rPr lang="en-US"/>
              <a:pPr/>
              <a:t>46</a:t>
            </a:fld>
            <a:endParaRPr lang="en-US" dirty="0"/>
          </a:p>
        </p:txBody>
      </p:sp>
      <p:sp>
        <p:nvSpPr>
          <p:cNvPr id="310274" name="Rectangle 2"/>
          <p:cNvSpPr>
            <a:spLocks noGrp="1" noChangeArrowheads="1"/>
          </p:cNvSpPr>
          <p:nvPr>
            <p:ph type="title"/>
          </p:nvPr>
        </p:nvSpPr>
        <p:spPr/>
        <p:txBody>
          <a:bodyPr/>
          <a:lstStyle/>
          <a:p>
            <a:r>
              <a:rPr lang="it-IT"/>
              <a:t>Lente divergente</a:t>
            </a:r>
          </a:p>
        </p:txBody>
      </p:sp>
      <p:sp>
        <p:nvSpPr>
          <p:cNvPr id="310275" name="Rectangle 3"/>
          <p:cNvSpPr>
            <a:spLocks noGrp="1" noChangeArrowheads="1"/>
          </p:cNvSpPr>
          <p:nvPr>
            <p:ph type="body" idx="1"/>
          </p:nvPr>
        </p:nvSpPr>
        <p:spPr>
          <a:xfrm>
            <a:off x="179388" y="2924175"/>
            <a:ext cx="8785225" cy="3386138"/>
          </a:xfrm>
        </p:spPr>
        <p:txBody>
          <a:bodyPr/>
          <a:lstStyle/>
          <a:p>
            <a:pPr>
              <a:lnSpc>
                <a:spcPct val="90000"/>
              </a:lnSpc>
            </a:pPr>
            <a:r>
              <a:rPr lang="it-IT" sz="2400" dirty="0">
                <a:solidFill>
                  <a:srgbClr val="CC3300"/>
                </a:solidFill>
              </a:rPr>
              <a:t>lente divergente, più spessa ai bordi</a:t>
            </a:r>
            <a:r>
              <a:rPr lang="it-IT" sz="2400" dirty="0"/>
              <a:t> (ad es. se i due diottri sono concavi): raggi da P=</a:t>
            </a:r>
            <a:r>
              <a:rPr lang="it-IT" sz="2400" dirty="0">
                <a:sym typeface="Symbol" pitchFamily="18" charset="2"/>
              </a:rPr>
              <a:t>, dopo la doppia rifrazione, provengono da F’ (quelli da P’=, da F); se si usa la formula di pag. </a:t>
            </a:r>
            <a:r>
              <a:rPr lang="it-IT" sz="2400" dirty="0" smtClean="0">
                <a:sym typeface="Symbol" pitchFamily="18" charset="2"/>
              </a:rPr>
              <a:t>43, </a:t>
            </a:r>
            <a:r>
              <a:rPr lang="it-IT" sz="2400" dirty="0">
                <a:solidFill>
                  <a:srgbClr val="008000"/>
                </a:solidFill>
                <a:sym typeface="Symbol" pitchFamily="18" charset="2"/>
              </a:rPr>
              <a:t>f risulta </a:t>
            </a:r>
            <a:r>
              <a:rPr lang="it-IT" sz="2400" dirty="0">
                <a:solidFill>
                  <a:srgbClr val="008000"/>
                </a:solidFill>
                <a:cs typeface="Arial" pitchFamily="34" charset="0"/>
                <a:sym typeface="Symbol" pitchFamily="18" charset="2"/>
              </a:rPr>
              <a:t>–</a:t>
            </a:r>
            <a:r>
              <a:rPr lang="it-IT" sz="2400" dirty="0">
                <a:solidFill>
                  <a:srgbClr val="008000"/>
                </a:solidFill>
                <a:sym typeface="Symbol" pitchFamily="18" charset="2"/>
              </a:rPr>
              <a:t>va (sia r</a:t>
            </a:r>
            <a:r>
              <a:rPr lang="it-IT" sz="2400" baseline="-25000" dirty="0">
                <a:solidFill>
                  <a:srgbClr val="008000"/>
                </a:solidFill>
                <a:sym typeface="Symbol" pitchFamily="18" charset="2"/>
              </a:rPr>
              <a:t>1</a:t>
            </a:r>
            <a:r>
              <a:rPr lang="it-IT" sz="2400" dirty="0">
                <a:solidFill>
                  <a:srgbClr val="008000"/>
                </a:solidFill>
                <a:sym typeface="Symbol" pitchFamily="18" charset="2"/>
              </a:rPr>
              <a:t> che r</a:t>
            </a:r>
            <a:r>
              <a:rPr lang="it-IT" sz="2400" baseline="-25000" dirty="0">
                <a:solidFill>
                  <a:srgbClr val="008000"/>
                </a:solidFill>
                <a:sym typeface="Symbol" pitchFamily="18" charset="2"/>
              </a:rPr>
              <a:t>2</a:t>
            </a:r>
            <a:r>
              <a:rPr lang="it-IT" sz="2400" dirty="0">
                <a:solidFill>
                  <a:srgbClr val="008000"/>
                </a:solidFill>
                <a:sym typeface="Symbol" pitchFamily="18" charset="2"/>
              </a:rPr>
              <a:t> sono </a:t>
            </a:r>
            <a:r>
              <a:rPr lang="it-IT" sz="2400" dirty="0">
                <a:solidFill>
                  <a:srgbClr val="008000"/>
                </a:solidFill>
                <a:cs typeface="Arial" pitchFamily="34" charset="0"/>
                <a:sym typeface="Symbol" pitchFamily="18" charset="2"/>
              </a:rPr>
              <a:t>–vi)</a:t>
            </a:r>
          </a:p>
          <a:p>
            <a:pPr>
              <a:lnSpc>
                <a:spcPct val="90000"/>
              </a:lnSpc>
            </a:pPr>
            <a:r>
              <a:rPr lang="it-IT" sz="2400" dirty="0">
                <a:cs typeface="Arial" pitchFamily="34" charset="0"/>
                <a:sym typeface="Symbol" pitchFamily="18" charset="2"/>
              </a:rPr>
              <a:t>il terzo raggio utile passa per V ed esce parallelo</a:t>
            </a:r>
            <a:r>
              <a:rPr lang="it-IT" sz="2400" dirty="0">
                <a:sym typeface="Symbol" pitchFamily="18" charset="2"/>
              </a:rPr>
              <a:t> a se stesso (estrapolato all’indietro è sempre nella stessa direzione)</a:t>
            </a:r>
          </a:p>
          <a:p>
            <a:pPr>
              <a:lnSpc>
                <a:spcPct val="90000"/>
              </a:lnSpc>
            </a:pPr>
            <a:r>
              <a:rPr lang="it-IT" sz="2400" dirty="0">
                <a:sym typeface="Symbol" pitchFamily="18" charset="2"/>
              </a:rPr>
              <a:t>l’immagine è sempre virtuale, diritta, rimpicciolita: </a:t>
            </a:r>
            <a:r>
              <a:rPr lang="it-IT" sz="2400" dirty="0">
                <a:solidFill>
                  <a:srgbClr val="CC3399"/>
                </a:solidFill>
                <a:sym typeface="Symbol" pitchFamily="18" charset="2"/>
              </a:rPr>
              <a:t>risolvendo per v l’eq. dei punti coniugati  1/v = 1/f </a:t>
            </a:r>
            <a:r>
              <a:rPr lang="it-IT" sz="2400" dirty="0">
                <a:solidFill>
                  <a:srgbClr val="CC3399"/>
                </a:solidFill>
                <a:cs typeface="Arial" pitchFamily="34" charset="0"/>
                <a:sym typeface="Symbol" pitchFamily="18" charset="2"/>
              </a:rPr>
              <a:t>–1/u = (u–f)/(uf)  si ha         v = uf /(u–f)    </a:t>
            </a:r>
            <a:r>
              <a:rPr lang="it-IT" sz="2400" b="1" i="1" dirty="0">
                <a:solidFill>
                  <a:srgbClr val="CC3399"/>
                </a:solidFill>
                <a:cs typeface="Arial" pitchFamily="34" charset="0"/>
                <a:sym typeface="Symbol" pitchFamily="18" charset="2"/>
              </a:rPr>
              <a:t>sempre </a:t>
            </a:r>
            <a:r>
              <a:rPr lang="it-IT" sz="2400" b="1" i="1" dirty="0" smtClean="0">
                <a:solidFill>
                  <a:srgbClr val="CC3399"/>
                </a:solidFill>
                <a:cs typeface="Arial" pitchFamily="34" charset="0"/>
                <a:sym typeface="Symbol" pitchFamily="18" charset="2"/>
              </a:rPr>
              <a:t> –</a:t>
            </a:r>
            <a:r>
              <a:rPr lang="it-IT" sz="2400" b="1" i="1" dirty="0">
                <a:solidFill>
                  <a:srgbClr val="CC3399"/>
                </a:solidFill>
                <a:cs typeface="Arial" pitchFamily="34" charset="0"/>
                <a:sym typeface="Symbol" pitchFamily="18" charset="2"/>
              </a:rPr>
              <a:t>va</a:t>
            </a:r>
            <a:r>
              <a:rPr lang="it-IT" sz="2400" dirty="0">
                <a:solidFill>
                  <a:srgbClr val="CC3399"/>
                </a:solidFill>
                <a:cs typeface="Arial" pitchFamily="34" charset="0"/>
                <a:sym typeface="Symbol" pitchFamily="18" charset="2"/>
              </a:rPr>
              <a:t>, visto che u è +va e f –va</a:t>
            </a:r>
          </a:p>
        </p:txBody>
      </p:sp>
      <p:pic>
        <p:nvPicPr>
          <p:cNvPr id="310276" name="Picture 4" descr="img2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981075"/>
            <a:ext cx="5688013" cy="1841500"/>
          </a:xfrm>
          <a:prstGeom prst="rect">
            <a:avLst/>
          </a:prstGeom>
          <a:noFill/>
          <a:extLst>
            <a:ext uri="{909E8E84-426E-40DD-AFC4-6F175D3DCCD1}">
              <a14:hiddenFill xmlns:a14="http://schemas.microsoft.com/office/drawing/2010/main">
                <a:solidFill>
                  <a:srgbClr val="FFFFFF"/>
                </a:solidFill>
              </a14:hiddenFill>
            </a:ext>
          </a:extLst>
        </p:spPr>
      </p:pic>
      <p:sp>
        <p:nvSpPr>
          <p:cNvPr id="310277" name="Text Box 5"/>
          <p:cNvSpPr txBox="1">
            <a:spLocks noChangeArrowheads="1"/>
          </p:cNvSpPr>
          <p:nvPr/>
        </p:nvSpPr>
        <p:spPr bwMode="auto">
          <a:xfrm>
            <a:off x="3013075" y="981075"/>
            <a:ext cx="1755775" cy="2143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800"/>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7E791BDE-F0B0-40FB-8D6B-16A30DF54338}" type="slidenum">
              <a:rPr lang="en-US"/>
              <a:pPr/>
              <a:t>47</a:t>
            </a:fld>
            <a:endParaRPr lang="en-US"/>
          </a:p>
        </p:txBody>
      </p:sp>
      <p:sp>
        <p:nvSpPr>
          <p:cNvPr id="311298" name="Rectangle 2"/>
          <p:cNvSpPr>
            <a:spLocks noGrp="1" noChangeArrowheads="1"/>
          </p:cNvSpPr>
          <p:nvPr>
            <p:ph type="title"/>
          </p:nvPr>
        </p:nvSpPr>
        <p:spPr/>
        <p:txBody>
          <a:bodyPr/>
          <a:lstStyle/>
          <a:p>
            <a:r>
              <a:rPr lang="it-IT"/>
              <a:t>Lenti sottili, posizione e tipi di immagine </a:t>
            </a:r>
          </a:p>
        </p:txBody>
      </p:sp>
      <p:sp>
        <p:nvSpPr>
          <p:cNvPr id="311299" name="Rectangle 3"/>
          <p:cNvSpPr>
            <a:spLocks noGrp="1" noChangeArrowheads="1"/>
          </p:cNvSpPr>
          <p:nvPr>
            <p:ph type="body" idx="1"/>
          </p:nvPr>
        </p:nvSpPr>
        <p:spPr>
          <a:xfrm>
            <a:off x="323850" y="981075"/>
            <a:ext cx="8496300" cy="5184775"/>
          </a:xfrm>
        </p:spPr>
        <p:txBody>
          <a:bodyPr/>
          <a:lstStyle/>
          <a:p>
            <a:pPr marL="533400" indent="-533400"/>
            <a:r>
              <a:rPr lang="it-IT" sz="2600">
                <a:solidFill>
                  <a:srgbClr val="CC0000"/>
                </a:solidFill>
              </a:rPr>
              <a:t>eq. dei punti coniugati: v =uf/(u</a:t>
            </a:r>
            <a:r>
              <a:rPr lang="it-IT" sz="2600">
                <a:solidFill>
                  <a:srgbClr val="CC0000"/>
                </a:solidFill>
                <a:cs typeface="Arial" pitchFamily="34" charset="0"/>
              </a:rPr>
              <a:t>–f);     m = –v/u</a:t>
            </a:r>
          </a:p>
          <a:p>
            <a:pPr marL="914400" lvl="1" indent="-457200">
              <a:buFontTx/>
              <a:buAutoNum type="arabicPeriod"/>
            </a:pPr>
            <a:r>
              <a:rPr lang="it-IT" sz="2300">
                <a:cs typeface="Arial" pitchFamily="34" charset="0"/>
              </a:rPr>
              <a:t>u &gt; 2f	    f&lt;v&lt;2f        reale, invertita, rimpicciolita</a:t>
            </a:r>
          </a:p>
          <a:p>
            <a:pPr marL="914400" lvl="1" indent="-457200">
              <a:buFontTx/>
              <a:buAutoNum type="arabicPeriod"/>
            </a:pPr>
            <a:r>
              <a:rPr lang="it-IT" sz="2300">
                <a:cs typeface="Arial" pitchFamily="34" charset="0"/>
              </a:rPr>
              <a:t>u = 2f      v = 2f            “           “        unitaria</a:t>
            </a:r>
          </a:p>
          <a:p>
            <a:pPr marL="914400" lvl="1" indent="-457200">
              <a:buFontTx/>
              <a:buAutoNum type="arabicPeriod"/>
            </a:pPr>
            <a:r>
              <a:rPr lang="it-IT" sz="2300">
                <a:cs typeface="Arial" pitchFamily="34" charset="0"/>
              </a:rPr>
              <a:t>f&lt;u&lt;2f     v &gt; 2f            “           “        ingrandita</a:t>
            </a:r>
          </a:p>
          <a:p>
            <a:pPr marL="914400" lvl="1" indent="-457200">
              <a:buFontTx/>
              <a:buAutoNum type="arabicPeriod"/>
            </a:pPr>
            <a:r>
              <a:rPr lang="it-IT" sz="2300">
                <a:cs typeface="Arial" pitchFamily="34" charset="0"/>
              </a:rPr>
              <a:t>u = f        v = </a:t>
            </a:r>
            <a:r>
              <a:rPr lang="it-IT" sz="2300">
                <a:cs typeface="Arial" pitchFamily="34" charset="0"/>
                <a:sym typeface="Symbol" pitchFamily="18" charset="2"/>
              </a:rPr>
              <a:t>             “</a:t>
            </a:r>
            <a:r>
              <a:rPr lang="it-IT" sz="2300">
                <a:cs typeface="Arial" pitchFamily="34" charset="0"/>
              </a:rPr>
              <a:t>           “              “</a:t>
            </a:r>
          </a:p>
          <a:p>
            <a:pPr marL="914400" lvl="1" indent="-457200">
              <a:buFontTx/>
              <a:buAutoNum type="arabicPeriod"/>
            </a:pPr>
            <a:r>
              <a:rPr lang="it-IT" sz="2300">
                <a:cs typeface="Arial" pitchFamily="34" charset="0"/>
              </a:rPr>
              <a:t>u &lt; f        v –va          virtuale, diritta        “ </a:t>
            </a:r>
          </a:p>
          <a:p>
            <a:pPr marL="914400" lvl="1" indent="-457200">
              <a:buFontTx/>
              <a:buAutoNum type="arabicPeriod"/>
            </a:pPr>
            <a:r>
              <a:rPr lang="it-IT" sz="2300">
                <a:cs typeface="Arial" pitchFamily="34" charset="0"/>
              </a:rPr>
              <a:t>diverg.    v –va               “           “      rimpicciolita </a:t>
            </a:r>
          </a:p>
        </p:txBody>
      </p:sp>
      <p:pic>
        <p:nvPicPr>
          <p:cNvPr id="311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76700"/>
            <a:ext cx="3455987"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102100"/>
            <a:ext cx="3167063"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1304" name="Text Box 8"/>
          <p:cNvSpPr txBox="1">
            <a:spLocks noChangeArrowheads="1"/>
          </p:cNvSpPr>
          <p:nvPr/>
        </p:nvSpPr>
        <p:spPr bwMode="auto">
          <a:xfrm>
            <a:off x="395288" y="4149725"/>
            <a:ext cx="39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5.</a:t>
            </a:r>
          </a:p>
        </p:txBody>
      </p:sp>
      <p:sp>
        <p:nvSpPr>
          <p:cNvPr id="311305" name="Text Box 9"/>
          <p:cNvSpPr txBox="1">
            <a:spLocks noChangeArrowheads="1"/>
          </p:cNvSpPr>
          <p:nvPr/>
        </p:nvSpPr>
        <p:spPr bwMode="auto">
          <a:xfrm>
            <a:off x="4859338" y="4149725"/>
            <a:ext cx="39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6.</a:t>
            </a:r>
          </a:p>
        </p:txBody>
      </p:sp>
      <p:sp>
        <p:nvSpPr>
          <p:cNvPr id="311306" name="Text Box 10"/>
          <p:cNvSpPr txBox="1">
            <a:spLocks noChangeArrowheads="1"/>
          </p:cNvSpPr>
          <p:nvPr/>
        </p:nvSpPr>
        <p:spPr bwMode="auto">
          <a:xfrm>
            <a:off x="6659563" y="4005263"/>
            <a:ext cx="3857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300">
                <a:cs typeface="Arial" pitchFamily="34" charset="0"/>
              </a:rPr>
              <a:t>π</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A5127FBA-F48C-4390-96D1-EEEA4C57FAF2}" type="slidenum">
              <a:rPr lang="en-US"/>
              <a:pPr/>
              <a:t>48</a:t>
            </a:fld>
            <a:endParaRPr lang="en-US"/>
          </a:p>
        </p:txBody>
      </p:sp>
      <p:sp>
        <p:nvSpPr>
          <p:cNvPr id="313346" name="Rectangle 2"/>
          <p:cNvSpPr>
            <a:spLocks noGrp="1" noChangeArrowheads="1"/>
          </p:cNvSpPr>
          <p:nvPr>
            <p:ph type="title"/>
          </p:nvPr>
        </p:nvSpPr>
        <p:spPr/>
        <p:txBody>
          <a:bodyPr/>
          <a:lstStyle/>
          <a:p>
            <a:r>
              <a:rPr lang="it-IT"/>
              <a:t>Aberrazioni delle lenti</a:t>
            </a:r>
          </a:p>
        </p:txBody>
      </p:sp>
      <p:sp>
        <p:nvSpPr>
          <p:cNvPr id="313347" name="Rectangle 3"/>
          <p:cNvSpPr>
            <a:spLocks noGrp="1" noChangeArrowheads="1"/>
          </p:cNvSpPr>
          <p:nvPr>
            <p:ph type="body" idx="1"/>
          </p:nvPr>
        </p:nvSpPr>
        <p:spPr>
          <a:xfrm>
            <a:off x="179388" y="908050"/>
            <a:ext cx="8567737" cy="5400675"/>
          </a:xfrm>
        </p:spPr>
        <p:txBody>
          <a:bodyPr/>
          <a:lstStyle/>
          <a:p>
            <a:r>
              <a:rPr lang="it-IT" sz="2400"/>
              <a:t>aberrazione sferica (simile agli specchi): oggetto sull’asse</a:t>
            </a:r>
          </a:p>
          <a:p>
            <a:pPr lvl="1">
              <a:spcBef>
                <a:spcPct val="30000"/>
              </a:spcBef>
              <a:buFontTx/>
              <a:buNone/>
            </a:pPr>
            <a:r>
              <a:rPr lang="it-IT" sz="2000">
                <a:cs typeface="Arial" pitchFamily="34" charset="0"/>
              </a:rPr>
              <a:t>diaframma, però si riduce la luce</a:t>
            </a:r>
          </a:p>
          <a:p>
            <a:pPr lvl="1">
              <a:spcBef>
                <a:spcPct val="30000"/>
              </a:spcBef>
              <a:buFontTx/>
              <a:buNone/>
            </a:pPr>
            <a:r>
              <a:rPr lang="it-IT" sz="2000">
                <a:cs typeface="Arial" pitchFamily="34" charset="0"/>
              </a:rPr>
              <a:t>C, C’ cerchi di minima confusione</a:t>
            </a:r>
          </a:p>
          <a:p>
            <a:pPr lvl="1">
              <a:spcBef>
                <a:spcPct val="30000"/>
              </a:spcBef>
              <a:buFontTx/>
              <a:buNone/>
            </a:pPr>
            <a:r>
              <a:rPr lang="it-IT" sz="2000">
                <a:cs typeface="Arial" pitchFamily="34" charset="0"/>
              </a:rPr>
              <a:t>oppure sup. non sferiche (parabol.)</a:t>
            </a:r>
          </a:p>
          <a:p>
            <a:r>
              <a:rPr lang="it-IT" sz="2400">
                <a:cs typeface="Arial" pitchFamily="34" charset="0"/>
              </a:rPr>
              <a:t>altri effetti geometrici</a:t>
            </a:r>
          </a:p>
          <a:p>
            <a:pPr lvl="1"/>
            <a:r>
              <a:rPr lang="it-IT" sz="2000">
                <a:cs typeface="Arial" pitchFamily="34" charset="0"/>
              </a:rPr>
              <a:t>coma/astigmatismo: oggetto poco/molto fuori asse</a:t>
            </a:r>
          </a:p>
          <a:p>
            <a:pPr lvl="1"/>
            <a:r>
              <a:rPr lang="it-IT" sz="2000">
                <a:cs typeface="Arial" pitchFamily="34" charset="0"/>
              </a:rPr>
              <a:t>distorsione: l’ingrandimento varia con la distanza dall’asse </a:t>
            </a:r>
          </a:p>
          <a:p>
            <a:r>
              <a:rPr lang="it-IT" sz="2400">
                <a:cs typeface="Arial" pitchFamily="34" charset="0"/>
              </a:rPr>
              <a:t>aberrazione cromatica, dispersione (assente negli specchi)</a:t>
            </a:r>
          </a:p>
          <a:p>
            <a:pPr lvl="1"/>
            <a:r>
              <a:rPr lang="it-IT" sz="2000">
                <a:cs typeface="Arial" pitchFamily="34" charset="0"/>
              </a:rPr>
              <a:t>combinazioni di lenti con dispersione diversa</a:t>
            </a:r>
          </a:p>
          <a:p>
            <a:pPr lvl="1"/>
            <a:endParaRPr lang="it-IT" sz="2000">
              <a:cs typeface="Arial" pitchFamily="34" charset="0"/>
            </a:endParaRPr>
          </a:p>
          <a:p>
            <a:pPr lvl="1"/>
            <a:endParaRPr lang="it-IT" sz="2000">
              <a:cs typeface="Arial" pitchFamily="34" charset="0"/>
            </a:endParaRPr>
          </a:p>
          <a:p>
            <a:pPr lvl="1"/>
            <a:endParaRPr lang="it-IT" sz="2000">
              <a:cs typeface="Arial" pitchFamily="34" charset="0"/>
            </a:endParaRPr>
          </a:p>
          <a:p>
            <a:pPr lvl="1"/>
            <a:endParaRPr lang="it-IT" sz="2000">
              <a:cs typeface="Arial" pitchFamily="34" charset="0"/>
            </a:endParaRPr>
          </a:p>
          <a:p>
            <a:pPr lvl="1">
              <a:spcBef>
                <a:spcPct val="0"/>
              </a:spcBef>
              <a:buFontTx/>
              <a:buNone/>
            </a:pPr>
            <a:r>
              <a:rPr lang="it-IT" sz="2000">
                <a:cs typeface="Arial" pitchFamily="34" charset="0"/>
              </a:rPr>
              <a:t> 		vetro crown K3:          n</a:t>
            </a:r>
            <a:r>
              <a:rPr lang="it-IT" sz="2000" baseline="-25000">
                <a:cs typeface="Arial" pitchFamily="34" charset="0"/>
              </a:rPr>
              <a:t>blu</a:t>
            </a:r>
            <a:r>
              <a:rPr lang="it-IT" sz="2000">
                <a:cs typeface="Arial" pitchFamily="34" charset="0"/>
              </a:rPr>
              <a:t> = 1.525         n</a:t>
            </a:r>
            <a:r>
              <a:rPr lang="it-IT" sz="2000" baseline="-25000">
                <a:cs typeface="Arial" pitchFamily="34" charset="0"/>
              </a:rPr>
              <a:t>rosso</a:t>
            </a:r>
            <a:r>
              <a:rPr lang="it-IT" sz="2000">
                <a:cs typeface="Arial" pitchFamily="34" charset="0"/>
              </a:rPr>
              <a:t> = 1.516</a:t>
            </a:r>
          </a:p>
        </p:txBody>
      </p:sp>
      <p:pic>
        <p:nvPicPr>
          <p:cNvPr id="313348" name="Picture 4" descr="img2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412875"/>
            <a:ext cx="4176712" cy="1141413"/>
          </a:xfrm>
          <a:prstGeom prst="rect">
            <a:avLst/>
          </a:prstGeom>
          <a:noFill/>
          <a:extLst>
            <a:ext uri="{909E8E84-426E-40DD-AFC4-6F175D3DCCD1}">
              <a14:hiddenFill xmlns:a14="http://schemas.microsoft.com/office/drawing/2010/main">
                <a:solidFill>
                  <a:srgbClr val="FFFFFF"/>
                </a:solidFill>
              </a14:hiddenFill>
            </a:ext>
          </a:extLst>
        </p:spPr>
      </p:pic>
      <p:pic>
        <p:nvPicPr>
          <p:cNvPr id="313349" name="Picture 5" descr="img2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513" y="4581525"/>
            <a:ext cx="5145087" cy="1219200"/>
          </a:xfrm>
          <a:prstGeom prst="rect">
            <a:avLst/>
          </a:prstGeom>
          <a:noFill/>
          <a:extLst>
            <a:ext uri="{909E8E84-426E-40DD-AFC4-6F175D3DCCD1}">
              <a14:hiddenFill xmlns:a14="http://schemas.microsoft.com/office/drawing/2010/main">
                <a:solidFill>
                  <a:srgbClr val="FFFFFF"/>
                </a:solidFill>
              </a14:hiddenFill>
            </a:ext>
          </a:extLst>
        </p:spPr>
      </p:pic>
      <p:sp>
        <p:nvSpPr>
          <p:cNvPr id="313350" name="Line 6"/>
          <p:cNvSpPr>
            <a:spLocks noChangeShapeType="1"/>
          </p:cNvSpPr>
          <p:nvPr/>
        </p:nvSpPr>
        <p:spPr bwMode="auto">
          <a:xfrm>
            <a:off x="539750" y="15573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351" name="Line 7"/>
          <p:cNvSpPr>
            <a:spLocks noChangeShapeType="1"/>
          </p:cNvSpPr>
          <p:nvPr/>
        </p:nvSpPr>
        <p:spPr bwMode="auto">
          <a:xfrm>
            <a:off x="539750" y="1989138"/>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352" name="Line 8"/>
          <p:cNvSpPr>
            <a:spLocks noChangeShapeType="1"/>
          </p:cNvSpPr>
          <p:nvPr/>
        </p:nvSpPr>
        <p:spPr bwMode="auto">
          <a:xfrm>
            <a:off x="539750" y="2349500"/>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0136F0AD-6370-4DEF-9962-7DF42F4CC8DA}" type="slidenum">
              <a:rPr lang="en-US"/>
              <a:pPr/>
              <a:t>49</a:t>
            </a:fld>
            <a:endParaRPr lang="en-US"/>
          </a:p>
        </p:txBody>
      </p:sp>
      <p:sp>
        <p:nvSpPr>
          <p:cNvPr id="314370" name="Rectangle 2"/>
          <p:cNvSpPr>
            <a:spLocks noGrp="1" noChangeArrowheads="1"/>
          </p:cNvSpPr>
          <p:nvPr>
            <p:ph type="title"/>
          </p:nvPr>
        </p:nvSpPr>
        <p:spPr/>
        <p:txBody>
          <a:bodyPr/>
          <a:lstStyle/>
          <a:p>
            <a:r>
              <a:rPr lang="it-IT"/>
              <a:t>L’occhio</a:t>
            </a:r>
          </a:p>
        </p:txBody>
      </p:sp>
      <p:sp>
        <p:nvSpPr>
          <p:cNvPr id="314371" name="Rectangle 3"/>
          <p:cNvSpPr>
            <a:spLocks noGrp="1" noChangeArrowheads="1"/>
          </p:cNvSpPr>
          <p:nvPr>
            <p:ph type="body" idx="1"/>
          </p:nvPr>
        </p:nvSpPr>
        <p:spPr>
          <a:xfrm>
            <a:off x="323850" y="908050"/>
            <a:ext cx="8496300" cy="431800"/>
          </a:xfrm>
        </p:spPr>
        <p:txBody>
          <a:bodyPr/>
          <a:lstStyle/>
          <a:p>
            <a:r>
              <a:rPr lang="it-IT" sz="2000"/>
              <a:t>retina - visione b/n, bastoncelli: pixel 1</a:t>
            </a:r>
            <a:r>
              <a:rPr lang="it-IT" sz="1800">
                <a:cs typeface="Arial" pitchFamily="34" charset="0"/>
              </a:rPr>
              <a:t>x</a:t>
            </a:r>
            <a:r>
              <a:rPr lang="it-IT" sz="2000">
                <a:cs typeface="Arial" pitchFamily="34" charset="0"/>
              </a:rPr>
              <a:t>1 </a:t>
            </a:r>
            <a:r>
              <a:rPr lang="el-GR" sz="2000">
                <a:cs typeface="Arial" pitchFamily="34" charset="0"/>
              </a:rPr>
              <a:t>μ</a:t>
            </a:r>
            <a:r>
              <a:rPr lang="it-IT" sz="2000">
                <a:cs typeface="Arial" pitchFamily="34" charset="0"/>
              </a:rPr>
              <a:t>m</a:t>
            </a:r>
            <a:r>
              <a:rPr lang="it-IT" sz="2000" baseline="30000">
                <a:cs typeface="Arial" pitchFamily="34" charset="0"/>
              </a:rPr>
              <a:t>2</a:t>
            </a:r>
            <a:r>
              <a:rPr lang="it-IT" sz="2000">
                <a:cs typeface="Arial" pitchFamily="34" charset="0"/>
              </a:rPr>
              <a:t> (a colori, coni 4 </a:t>
            </a:r>
            <a:r>
              <a:rPr lang="it-IT" sz="1800">
                <a:cs typeface="Arial" pitchFamily="34" charset="0"/>
              </a:rPr>
              <a:t>x</a:t>
            </a:r>
            <a:r>
              <a:rPr lang="it-IT" sz="2000">
                <a:cs typeface="Arial" pitchFamily="34" charset="0"/>
              </a:rPr>
              <a:t> 4 </a:t>
            </a:r>
            <a:r>
              <a:rPr lang="el-GR" sz="2000">
                <a:cs typeface="Arial" pitchFamily="34" charset="0"/>
              </a:rPr>
              <a:t>μ</a:t>
            </a:r>
            <a:r>
              <a:rPr lang="it-IT" sz="2000">
                <a:cs typeface="Arial" pitchFamily="34" charset="0"/>
              </a:rPr>
              <a:t>m</a:t>
            </a:r>
            <a:r>
              <a:rPr lang="it-IT" sz="2000" baseline="30000">
                <a:cs typeface="Arial" pitchFamily="34" charset="0"/>
              </a:rPr>
              <a:t>2</a:t>
            </a:r>
            <a:r>
              <a:rPr lang="it-IT" sz="2000">
                <a:cs typeface="Arial" pitchFamily="34" charset="0"/>
              </a:rPr>
              <a:t>)</a:t>
            </a:r>
            <a:r>
              <a:rPr lang="it-IT" sz="2000"/>
              <a:t> </a:t>
            </a:r>
          </a:p>
        </p:txBody>
      </p:sp>
      <p:pic>
        <p:nvPicPr>
          <p:cNvPr id="314372" name="Picture 4" descr="img2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341438"/>
            <a:ext cx="6337300" cy="5002212"/>
          </a:xfrm>
          <a:prstGeom prst="rect">
            <a:avLst/>
          </a:prstGeom>
          <a:noFill/>
          <a:extLst>
            <a:ext uri="{909E8E84-426E-40DD-AFC4-6F175D3DCCD1}">
              <a14:hiddenFill xmlns:a14="http://schemas.microsoft.com/office/drawing/2010/main">
                <a:solidFill>
                  <a:srgbClr val="FFFFFF"/>
                </a:solidFill>
              </a14:hiddenFill>
            </a:ext>
          </a:extLst>
        </p:spPr>
      </p:pic>
      <p:sp>
        <p:nvSpPr>
          <p:cNvPr id="314373" name="Text Box 5"/>
          <p:cNvSpPr txBox="1">
            <a:spLocks noChangeArrowheads="1"/>
          </p:cNvSpPr>
          <p:nvPr/>
        </p:nvSpPr>
        <p:spPr bwMode="auto">
          <a:xfrm>
            <a:off x="179388" y="3573463"/>
            <a:ext cx="2035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cristallino &amp; iride</a:t>
            </a:r>
          </a:p>
        </p:txBody>
      </p:sp>
      <p:sp>
        <p:nvSpPr>
          <p:cNvPr id="314374" name="Line 6"/>
          <p:cNvSpPr>
            <a:spLocks noChangeShapeType="1"/>
          </p:cNvSpPr>
          <p:nvPr/>
        </p:nvSpPr>
        <p:spPr bwMode="auto">
          <a:xfrm flipH="1">
            <a:off x="755650" y="3933825"/>
            <a:ext cx="144463" cy="503238"/>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4375" name="Text Box 7"/>
          <p:cNvSpPr txBox="1">
            <a:spLocks noChangeArrowheads="1"/>
          </p:cNvSpPr>
          <p:nvPr/>
        </p:nvSpPr>
        <p:spPr bwMode="auto">
          <a:xfrm>
            <a:off x="0" y="4508500"/>
            <a:ext cx="1285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CC0000"/>
                </a:solidFill>
              </a:rPr>
              <a:t>lente</a:t>
            </a:r>
          </a:p>
          <a:p>
            <a:r>
              <a:rPr lang="it-IT" sz="2000">
                <a:solidFill>
                  <a:srgbClr val="CC0000"/>
                </a:solidFill>
              </a:rPr>
              <a:t>adattabile</a:t>
            </a:r>
          </a:p>
        </p:txBody>
      </p:sp>
      <p:sp>
        <p:nvSpPr>
          <p:cNvPr id="314376" name="Text Box 8"/>
          <p:cNvSpPr txBox="1">
            <a:spLocks noChangeArrowheads="1"/>
          </p:cNvSpPr>
          <p:nvPr/>
        </p:nvSpPr>
        <p:spPr bwMode="auto">
          <a:xfrm>
            <a:off x="684213" y="2852738"/>
            <a:ext cx="1382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CC0000"/>
                </a:solidFill>
              </a:rPr>
              <a:t>diaframma</a:t>
            </a:r>
          </a:p>
        </p:txBody>
      </p:sp>
      <p:sp>
        <p:nvSpPr>
          <p:cNvPr id="314377" name="Line 9"/>
          <p:cNvSpPr>
            <a:spLocks noChangeShapeType="1"/>
          </p:cNvSpPr>
          <p:nvPr/>
        </p:nvSpPr>
        <p:spPr bwMode="auto">
          <a:xfrm flipH="1" flipV="1">
            <a:off x="1547813" y="3284538"/>
            <a:ext cx="360362" cy="3603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24BD83A8-3C50-47A2-8BBC-04A9CA4156F6}" type="slidenum">
              <a:rPr lang="en-US"/>
              <a:pPr/>
              <a:t>5</a:t>
            </a:fld>
            <a:endParaRPr lang="en-US"/>
          </a:p>
        </p:txBody>
      </p:sp>
      <p:sp>
        <p:nvSpPr>
          <p:cNvPr id="272386" name="Rectangle 2"/>
          <p:cNvSpPr>
            <a:spLocks noGrp="1" noChangeArrowheads="1"/>
          </p:cNvSpPr>
          <p:nvPr>
            <p:ph type="title"/>
          </p:nvPr>
        </p:nvSpPr>
        <p:spPr/>
        <p:txBody>
          <a:bodyPr/>
          <a:lstStyle/>
          <a:p>
            <a:r>
              <a:rPr lang="it-IT"/>
              <a:t> (Cfr.) Sistema massa-molla</a:t>
            </a:r>
          </a:p>
        </p:txBody>
      </p:sp>
      <p:sp>
        <p:nvSpPr>
          <p:cNvPr id="272387" name="Rectangle 3"/>
          <p:cNvSpPr>
            <a:spLocks noGrp="1" noChangeArrowheads="1"/>
          </p:cNvSpPr>
          <p:nvPr>
            <p:ph type="body" idx="1"/>
          </p:nvPr>
        </p:nvSpPr>
        <p:spPr>
          <a:xfrm>
            <a:off x="250825" y="1125538"/>
            <a:ext cx="8640763" cy="5256212"/>
          </a:xfrm>
        </p:spPr>
        <p:txBody>
          <a:bodyPr/>
          <a:lstStyle/>
          <a:p>
            <a:r>
              <a:rPr lang="it-IT" sz="2200"/>
              <a:t>una massa oscilla attaccata                                                         ad una molla (ad es. sopra                                                          un piano senza attriti)</a:t>
            </a:r>
          </a:p>
          <a:p>
            <a:r>
              <a:rPr lang="it-IT" sz="2200"/>
              <a:t>per spostare la massa (molla)                                                       di dx dalla posizione (allungamento) x:</a:t>
            </a:r>
          </a:p>
          <a:p>
            <a:pPr>
              <a:buFontTx/>
              <a:buNone/>
            </a:pPr>
            <a:r>
              <a:rPr lang="it-IT" sz="2200"/>
              <a:t>	d</a:t>
            </a:r>
            <a:r>
              <a:rPr lang="en-US" sz="2200">
                <a:latin typeface="Script MT Bold" pitchFamily="66" charset="0"/>
              </a:rPr>
              <a:t>L </a:t>
            </a:r>
            <a:r>
              <a:rPr lang="en-US" sz="2200"/>
              <a:t>=</a:t>
            </a:r>
            <a:r>
              <a:rPr lang="it-IT" sz="2200"/>
              <a:t> Fdx = </a:t>
            </a:r>
            <a:r>
              <a:rPr lang="it-IT" sz="2200">
                <a:cs typeface="Arial" pitchFamily="34" charset="0"/>
              </a:rPr>
              <a:t>–kxdx</a:t>
            </a:r>
          </a:p>
          <a:p>
            <a:pPr>
              <a:buFontTx/>
              <a:buNone/>
            </a:pPr>
            <a:r>
              <a:rPr lang="it-IT" sz="2200">
                <a:cs typeface="Arial" pitchFamily="34" charset="0"/>
              </a:rPr>
              <a:t>	</a:t>
            </a:r>
            <a:r>
              <a:rPr lang="en-US" sz="2200">
                <a:latin typeface="Script MT Bold" pitchFamily="66" charset="0"/>
                <a:cs typeface="Arial" pitchFamily="34" charset="0"/>
              </a:rPr>
              <a:t>L </a:t>
            </a:r>
            <a:r>
              <a:rPr lang="en-US" sz="2200">
                <a:cs typeface="Arial" pitchFamily="34" charset="0"/>
              </a:rPr>
              <a:t>= ∫</a:t>
            </a:r>
            <a:r>
              <a:rPr lang="en-US" sz="2200" baseline="-25000">
                <a:cs typeface="Arial" pitchFamily="34" charset="0"/>
              </a:rPr>
              <a:t>0</a:t>
            </a:r>
            <a:r>
              <a:rPr lang="en-US" sz="2200" baseline="30000">
                <a:cs typeface="Arial" pitchFamily="34" charset="0"/>
              </a:rPr>
              <a:t>x</a:t>
            </a:r>
            <a:r>
              <a:rPr lang="en-US" sz="2200">
                <a:cs typeface="Arial" pitchFamily="34" charset="0"/>
              </a:rPr>
              <a:t>–kxdx = –k∫</a:t>
            </a:r>
            <a:r>
              <a:rPr lang="en-US" sz="2200" baseline="-25000">
                <a:cs typeface="Arial" pitchFamily="34" charset="0"/>
              </a:rPr>
              <a:t>0</a:t>
            </a:r>
            <a:r>
              <a:rPr lang="en-US" sz="2200" baseline="30000">
                <a:cs typeface="Arial" pitchFamily="34" charset="0"/>
              </a:rPr>
              <a:t>x</a:t>
            </a:r>
            <a:r>
              <a:rPr lang="en-US" sz="2200">
                <a:cs typeface="Arial" pitchFamily="34" charset="0"/>
              </a:rPr>
              <a:t>xdx = –½kx</a:t>
            </a:r>
            <a:r>
              <a:rPr lang="en-US" sz="2200" baseline="30000">
                <a:cs typeface="Arial" pitchFamily="34" charset="0"/>
              </a:rPr>
              <a:t>2</a:t>
            </a:r>
            <a:r>
              <a:rPr lang="en-US" sz="2200">
                <a:cs typeface="Arial" pitchFamily="34" charset="0"/>
              </a:rPr>
              <a:t>      </a:t>
            </a:r>
            <a:r>
              <a:rPr lang="en-US" sz="2000">
                <a:solidFill>
                  <a:srgbClr val="A50021"/>
                </a:solidFill>
                <a:cs typeface="Arial" pitchFamily="34" charset="0"/>
              </a:rPr>
              <a:t>(dalla posiz. di equilibrio a x)</a:t>
            </a:r>
          </a:p>
          <a:p>
            <a:pPr>
              <a:buFontTx/>
              <a:buNone/>
            </a:pPr>
            <a:r>
              <a:rPr lang="en-US" sz="2400">
                <a:cs typeface="Arial" pitchFamily="34" charset="0"/>
              </a:rPr>
              <a:t>    </a:t>
            </a:r>
            <a:r>
              <a:rPr lang="el-GR" sz="2200">
                <a:cs typeface="Arial" pitchFamily="34" charset="0"/>
              </a:rPr>
              <a:t>Δ</a:t>
            </a:r>
            <a:r>
              <a:rPr lang="it-IT" sz="2200">
                <a:cs typeface="Arial" pitchFamily="34" charset="0"/>
              </a:rPr>
              <a:t>W = </a:t>
            </a:r>
            <a:r>
              <a:rPr lang="en-US" sz="2200">
                <a:cs typeface="Arial" pitchFamily="34" charset="0"/>
              </a:rPr>
              <a:t>½</a:t>
            </a:r>
            <a:r>
              <a:rPr lang="it-IT" sz="2200">
                <a:cs typeface="Arial" pitchFamily="34" charset="0"/>
              </a:rPr>
              <a:t>kx</a:t>
            </a:r>
            <a:r>
              <a:rPr lang="it-IT" sz="2200" baseline="30000">
                <a:cs typeface="Arial" pitchFamily="34" charset="0"/>
              </a:rPr>
              <a:t>2</a:t>
            </a:r>
            <a:r>
              <a:rPr lang="it-IT" sz="2200">
                <a:cs typeface="Arial" pitchFamily="34" charset="0"/>
              </a:rPr>
              <a:t> = W(x) – W(0)  </a:t>
            </a:r>
          </a:p>
          <a:p>
            <a:pPr>
              <a:buFontTx/>
              <a:buNone/>
            </a:pPr>
            <a:r>
              <a:rPr lang="it-IT" sz="2200">
                <a:cs typeface="Arial" pitchFamily="34" charset="0"/>
              </a:rPr>
              <a:t>	W(x) = </a:t>
            </a:r>
            <a:r>
              <a:rPr lang="en-US" sz="2200">
                <a:cs typeface="Arial" pitchFamily="34" charset="0"/>
              </a:rPr>
              <a:t>½</a:t>
            </a:r>
            <a:r>
              <a:rPr lang="it-IT" sz="2200">
                <a:cs typeface="Arial" pitchFamily="34" charset="0"/>
              </a:rPr>
              <a:t>kx</a:t>
            </a:r>
            <a:r>
              <a:rPr lang="it-IT" sz="2200" baseline="30000">
                <a:cs typeface="Arial" pitchFamily="34" charset="0"/>
              </a:rPr>
              <a:t>2     </a:t>
            </a:r>
            <a:r>
              <a:rPr lang="it-IT" sz="2200">
                <a:solidFill>
                  <a:srgbClr val="CC00FF"/>
                </a:solidFill>
                <a:cs typeface="Arial" pitchFamily="34" charset="0"/>
              </a:rPr>
              <a:t>se</a:t>
            </a:r>
            <a:r>
              <a:rPr lang="it-IT" sz="2200">
                <a:cs typeface="Arial" pitchFamily="34" charset="0"/>
              </a:rPr>
              <a:t> </a:t>
            </a:r>
            <a:r>
              <a:rPr lang="it-IT" sz="2200">
                <a:solidFill>
                  <a:srgbClr val="CC00FF"/>
                </a:solidFill>
                <a:cs typeface="Arial" pitchFamily="34" charset="0"/>
              </a:rPr>
              <a:t>pongo W(0) = 0</a:t>
            </a:r>
          </a:p>
          <a:p>
            <a:pPr>
              <a:buFontTx/>
              <a:buNone/>
            </a:pPr>
            <a:r>
              <a:rPr lang="it-IT" sz="2200">
                <a:cs typeface="Arial" pitchFamily="34" charset="0"/>
              </a:rPr>
              <a:t>    A, spostamento massimo: W(A) = </a:t>
            </a:r>
            <a:r>
              <a:rPr lang="en-US" sz="2200">
                <a:cs typeface="Arial" pitchFamily="34" charset="0"/>
              </a:rPr>
              <a:t>½</a:t>
            </a:r>
            <a:r>
              <a:rPr lang="it-IT" sz="2200">
                <a:cs typeface="Arial" pitchFamily="34" charset="0"/>
              </a:rPr>
              <a:t> kA</a:t>
            </a:r>
            <a:r>
              <a:rPr lang="it-IT" sz="2200" baseline="30000">
                <a:cs typeface="Arial" pitchFamily="34" charset="0"/>
              </a:rPr>
              <a:t>2</a:t>
            </a:r>
            <a:r>
              <a:rPr lang="it-IT" sz="2200">
                <a:cs typeface="Arial" pitchFamily="34" charset="0"/>
              </a:rPr>
              <a:t> </a:t>
            </a:r>
          </a:p>
          <a:p>
            <a:pPr>
              <a:buFontTx/>
              <a:buNone/>
            </a:pPr>
            <a:r>
              <a:rPr lang="it-IT" sz="2200">
                <a:cs typeface="Arial" pitchFamily="34" charset="0"/>
              </a:rPr>
              <a:t>	en. cinetica della massa: K = ½ mv</a:t>
            </a:r>
            <a:r>
              <a:rPr lang="it-IT" sz="2200" baseline="30000">
                <a:cs typeface="Arial" pitchFamily="34" charset="0"/>
              </a:rPr>
              <a:t>2</a:t>
            </a:r>
            <a:r>
              <a:rPr lang="it-IT" sz="2200">
                <a:cs typeface="Arial" pitchFamily="34" charset="0"/>
              </a:rPr>
              <a:t>    </a:t>
            </a:r>
          </a:p>
          <a:p>
            <a:pPr>
              <a:buFontTx/>
              <a:buNone/>
            </a:pPr>
            <a:r>
              <a:rPr lang="it-IT" sz="2200">
                <a:cs typeface="Arial" pitchFamily="34" charset="0"/>
              </a:rPr>
              <a:t>    W(x) + K(x) = E</a:t>
            </a:r>
            <a:r>
              <a:rPr lang="it-IT" sz="2200" baseline="-25000">
                <a:cs typeface="Arial" pitchFamily="34" charset="0"/>
              </a:rPr>
              <a:t>0                     </a:t>
            </a:r>
            <a:r>
              <a:rPr lang="it-IT" sz="2000">
                <a:solidFill>
                  <a:srgbClr val="FF0000"/>
                </a:solidFill>
                <a:cs typeface="Arial" pitchFamily="34" charset="0"/>
              </a:rPr>
              <a:t>conserv. en. totale meccanica</a:t>
            </a:r>
          </a:p>
          <a:p>
            <a:pPr>
              <a:buFontTx/>
              <a:buNone/>
            </a:pPr>
            <a:r>
              <a:rPr lang="it-IT" sz="2400">
                <a:cs typeface="Arial" pitchFamily="34" charset="0"/>
              </a:rPr>
              <a:t>   </a:t>
            </a:r>
            <a:r>
              <a:rPr lang="it-IT" sz="2200">
                <a:cs typeface="Arial" pitchFamily="34" charset="0"/>
              </a:rPr>
              <a:t>[ W(t) + K(t) = E</a:t>
            </a:r>
            <a:r>
              <a:rPr lang="it-IT" sz="2200" baseline="-25000">
                <a:cs typeface="Arial" pitchFamily="34" charset="0"/>
              </a:rPr>
              <a:t>0</a:t>
            </a:r>
            <a:r>
              <a:rPr lang="it-IT" sz="2200">
                <a:cs typeface="Arial" pitchFamily="34" charset="0"/>
              </a:rPr>
              <a:t>                        siccome x = x(t), v = v(t) !]      </a:t>
            </a:r>
          </a:p>
        </p:txBody>
      </p:sp>
      <p:grpSp>
        <p:nvGrpSpPr>
          <p:cNvPr id="272390" name="Group 6"/>
          <p:cNvGrpSpPr>
            <a:grpSpLocks/>
          </p:cNvGrpSpPr>
          <p:nvPr/>
        </p:nvGrpSpPr>
        <p:grpSpPr bwMode="auto">
          <a:xfrm>
            <a:off x="4787900" y="981075"/>
            <a:ext cx="4210050" cy="1465263"/>
            <a:chOff x="3016" y="709"/>
            <a:chExt cx="2652" cy="923"/>
          </a:xfrm>
        </p:grpSpPr>
        <p:pic>
          <p:nvPicPr>
            <p:cNvPr id="272388" name="Picture 4" descr="img2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 y="709"/>
              <a:ext cx="2652" cy="922"/>
            </a:xfrm>
            <a:prstGeom prst="rect">
              <a:avLst/>
            </a:prstGeom>
            <a:noFill/>
            <a:extLst>
              <a:ext uri="{909E8E84-426E-40DD-AFC4-6F175D3DCCD1}">
                <a14:hiddenFill xmlns:a14="http://schemas.microsoft.com/office/drawing/2010/main">
                  <a:solidFill>
                    <a:srgbClr val="FFFFFF"/>
                  </a:solidFill>
                </a14:hiddenFill>
              </a:ext>
            </a:extLst>
          </p:spPr>
        </p:pic>
        <p:sp>
          <p:nvSpPr>
            <p:cNvPr id="272389" name="Text Box 5"/>
            <p:cNvSpPr txBox="1">
              <a:spLocks noChangeArrowheads="1"/>
            </p:cNvSpPr>
            <p:nvPr/>
          </p:nvSpPr>
          <p:spPr bwMode="auto">
            <a:xfrm>
              <a:off x="5226" y="1401"/>
              <a:ext cx="421" cy="231"/>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1C028AE9-D44D-4C28-8F51-328CD3DEEE78}" type="slidenum">
              <a:rPr lang="en-US"/>
              <a:pPr/>
              <a:t>50</a:t>
            </a:fld>
            <a:endParaRPr lang="en-US"/>
          </a:p>
        </p:txBody>
      </p:sp>
      <p:sp>
        <p:nvSpPr>
          <p:cNvPr id="334850" name="Rectangle 2"/>
          <p:cNvSpPr>
            <a:spLocks noGrp="1" noChangeArrowheads="1"/>
          </p:cNvSpPr>
          <p:nvPr>
            <p:ph type="title"/>
          </p:nvPr>
        </p:nvSpPr>
        <p:spPr/>
        <p:txBody>
          <a:bodyPr/>
          <a:lstStyle/>
          <a:p>
            <a:r>
              <a:rPr lang="it-IT"/>
              <a:t>L’occhio (2)</a:t>
            </a:r>
          </a:p>
        </p:txBody>
      </p:sp>
      <p:sp>
        <p:nvSpPr>
          <p:cNvPr id="334852" name="Rectangle 4"/>
          <p:cNvSpPr>
            <a:spLocks noGrp="1" noChangeArrowheads="1"/>
          </p:cNvSpPr>
          <p:nvPr>
            <p:ph type="body" idx="1"/>
          </p:nvPr>
        </p:nvSpPr>
        <p:spPr>
          <a:xfrm>
            <a:off x="250825" y="981075"/>
            <a:ext cx="8713788" cy="5184775"/>
          </a:xfrm>
          <a:noFill/>
          <a:ln/>
        </p:spPr>
        <p:txBody>
          <a:bodyPr/>
          <a:lstStyle/>
          <a:p>
            <a:r>
              <a:rPr lang="it-IT" sz="2400" dirty="0"/>
              <a:t>grandezza apparente di un oggetto</a:t>
            </a:r>
          </a:p>
          <a:p>
            <a:endParaRPr lang="it-IT" sz="2400" dirty="0"/>
          </a:p>
          <a:p>
            <a:endParaRPr lang="it-IT" sz="2400" dirty="0"/>
          </a:p>
          <a:p>
            <a:endParaRPr lang="it-IT" sz="2400" dirty="0"/>
          </a:p>
          <a:p>
            <a:endParaRPr lang="it-IT" sz="2400" dirty="0"/>
          </a:p>
          <a:p>
            <a:r>
              <a:rPr lang="it-IT" sz="2400" dirty="0"/>
              <a:t>y’ lunghezza dell’immagine sulla retina, l’angolo sotto cui vedo l’oggetto di lunghezza y è</a:t>
            </a:r>
          </a:p>
          <a:p>
            <a:pPr>
              <a:buFontTx/>
              <a:buNone/>
            </a:pPr>
            <a:r>
              <a:rPr lang="it-IT" sz="2400" dirty="0"/>
              <a:t>	</a:t>
            </a:r>
            <a:r>
              <a:rPr lang="el-GR" sz="2400" dirty="0"/>
              <a:t>θ</a:t>
            </a:r>
            <a:r>
              <a:rPr lang="it-IT" sz="2400" dirty="0"/>
              <a:t> = y’/2.5cm</a:t>
            </a:r>
          </a:p>
          <a:p>
            <a:pPr>
              <a:buFontTx/>
              <a:buNone/>
            </a:pPr>
            <a:r>
              <a:rPr lang="it-IT" sz="2400" dirty="0"/>
              <a:t>	d’altra parte tg</a:t>
            </a:r>
            <a:r>
              <a:rPr lang="el-GR" sz="2400" dirty="0"/>
              <a:t>θ</a:t>
            </a:r>
            <a:r>
              <a:rPr lang="it-IT" sz="2400" dirty="0"/>
              <a:t> = y/u </a:t>
            </a:r>
            <a:r>
              <a:rPr lang="en-US" sz="2400" dirty="0"/>
              <a:t>~</a:t>
            </a:r>
            <a:r>
              <a:rPr lang="el-GR" sz="2400" dirty="0"/>
              <a:t>θ</a:t>
            </a:r>
            <a:r>
              <a:rPr lang="it-IT" sz="2400" dirty="0"/>
              <a:t> (angoli piccoli)</a:t>
            </a:r>
          </a:p>
          <a:p>
            <a:pPr>
              <a:buFontTx/>
              <a:buNone/>
            </a:pPr>
            <a:r>
              <a:rPr lang="it-IT" sz="2400" dirty="0"/>
              <a:t>	y’ = 2.5 cm y/u</a:t>
            </a:r>
          </a:p>
          <a:p>
            <a:pPr>
              <a:buFontTx/>
              <a:buNone/>
            </a:pPr>
            <a:r>
              <a:rPr lang="it-IT" sz="2400" dirty="0"/>
              <a:t>	y’ cresce se y </a:t>
            </a:r>
            <a:r>
              <a:rPr lang="it-IT" sz="2400" dirty="0" smtClean="0"/>
              <a:t>   e </a:t>
            </a:r>
            <a:r>
              <a:rPr lang="it-IT" sz="2400" dirty="0"/>
              <a:t>se u </a:t>
            </a:r>
          </a:p>
          <a:p>
            <a:r>
              <a:rPr lang="it-IT" sz="2400" dirty="0"/>
              <a:t>la risoluzione angolare dei pixel è 4</a:t>
            </a:r>
            <a:r>
              <a:rPr lang="el-GR" sz="2400" dirty="0">
                <a:cs typeface="Arial" pitchFamily="34" charset="0"/>
              </a:rPr>
              <a:t>μ</a:t>
            </a:r>
            <a:r>
              <a:rPr lang="it-IT" sz="2400" dirty="0">
                <a:cs typeface="Arial" pitchFamily="34" charset="0"/>
              </a:rPr>
              <a:t>m/2.5cm </a:t>
            </a:r>
            <a:r>
              <a:rPr lang="en-US" sz="2400" dirty="0">
                <a:cs typeface="Arial" pitchFamily="34" charset="0"/>
              </a:rPr>
              <a:t>~ 1.6 10</a:t>
            </a:r>
            <a:r>
              <a:rPr lang="en-US" sz="2400" baseline="30000" dirty="0">
                <a:cs typeface="Arial" pitchFamily="34" charset="0"/>
              </a:rPr>
              <a:t>–4</a:t>
            </a:r>
            <a:r>
              <a:rPr lang="en-US" sz="2400" dirty="0">
                <a:cs typeface="Arial" pitchFamily="34" charset="0"/>
              </a:rPr>
              <a:t> rad</a:t>
            </a:r>
          </a:p>
        </p:txBody>
      </p:sp>
      <p:pic>
        <p:nvPicPr>
          <p:cNvPr id="334853" name="Picture 5" descr="img2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484313"/>
            <a:ext cx="3355975" cy="1584325"/>
          </a:xfrm>
          <a:prstGeom prst="rect">
            <a:avLst/>
          </a:prstGeom>
          <a:noFill/>
          <a:extLst>
            <a:ext uri="{909E8E84-426E-40DD-AFC4-6F175D3DCCD1}">
              <a14:hiddenFill xmlns:a14="http://schemas.microsoft.com/office/drawing/2010/main">
                <a:solidFill>
                  <a:srgbClr val="FFFFFF"/>
                </a:solidFill>
              </a14:hiddenFill>
            </a:ext>
          </a:extLst>
        </p:spPr>
      </p:pic>
      <p:sp>
        <p:nvSpPr>
          <p:cNvPr id="334854" name="Line 6"/>
          <p:cNvSpPr>
            <a:spLocks noChangeShapeType="1"/>
          </p:cNvSpPr>
          <p:nvPr/>
        </p:nvSpPr>
        <p:spPr bwMode="auto">
          <a:xfrm flipV="1">
            <a:off x="2700338" y="5373688"/>
            <a:ext cx="71437" cy="28733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4855" name="Line 7"/>
          <p:cNvSpPr>
            <a:spLocks noChangeShapeType="1"/>
          </p:cNvSpPr>
          <p:nvPr/>
        </p:nvSpPr>
        <p:spPr bwMode="auto">
          <a:xfrm>
            <a:off x="3851920" y="5373688"/>
            <a:ext cx="143818" cy="28733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fln mag 14</a:t>
            </a:r>
            <a:endParaRPr lang="en-US"/>
          </a:p>
        </p:txBody>
      </p:sp>
      <p:sp>
        <p:nvSpPr>
          <p:cNvPr id="12" name="Slide Number Placeholder 5"/>
          <p:cNvSpPr>
            <a:spLocks noGrp="1"/>
          </p:cNvSpPr>
          <p:nvPr>
            <p:ph type="sldNum" sz="quarter" idx="12"/>
          </p:nvPr>
        </p:nvSpPr>
        <p:spPr/>
        <p:txBody>
          <a:bodyPr/>
          <a:lstStyle/>
          <a:p>
            <a:fld id="{862C1C00-7371-45C5-B1B5-7F3127603A59}" type="slidenum">
              <a:rPr lang="en-US"/>
              <a:pPr/>
              <a:t>51</a:t>
            </a:fld>
            <a:endParaRPr lang="en-US"/>
          </a:p>
        </p:txBody>
      </p:sp>
      <p:sp>
        <p:nvSpPr>
          <p:cNvPr id="315394" name="Rectangle 2"/>
          <p:cNvSpPr>
            <a:spLocks noGrp="1" noChangeArrowheads="1"/>
          </p:cNvSpPr>
          <p:nvPr>
            <p:ph type="title"/>
          </p:nvPr>
        </p:nvSpPr>
        <p:spPr/>
        <p:txBody>
          <a:bodyPr/>
          <a:lstStyle/>
          <a:p>
            <a:r>
              <a:rPr lang="it-IT"/>
              <a:t>La lente d’ingrandimento</a:t>
            </a:r>
          </a:p>
        </p:txBody>
      </p:sp>
      <p:sp>
        <p:nvSpPr>
          <p:cNvPr id="315395" name="Rectangle 3"/>
          <p:cNvSpPr>
            <a:spLocks noGrp="1" noChangeArrowheads="1"/>
          </p:cNvSpPr>
          <p:nvPr>
            <p:ph type="body" idx="1"/>
          </p:nvPr>
        </p:nvSpPr>
        <p:spPr>
          <a:xfrm>
            <a:off x="395288" y="3500438"/>
            <a:ext cx="8496300" cy="2808287"/>
          </a:xfrm>
          <a:ln/>
          <a:extLst>
            <a:ext uri="{91240B29-F687-4F45-9708-019B960494DF}">
              <a14:hiddenLine xmlns:a14="http://schemas.microsoft.com/office/drawing/2010/main" w="9525">
                <a:solidFill>
                  <a:srgbClr val="CC0000"/>
                </a:solidFill>
                <a:miter lim="800000"/>
                <a:headEnd/>
                <a:tailEnd/>
              </a14:hiddenLine>
            </a:ext>
          </a:extLst>
        </p:spPr>
        <p:txBody>
          <a:bodyPr/>
          <a:lstStyle/>
          <a:p>
            <a:r>
              <a:rPr lang="it-IT" sz="2300"/>
              <a:t>a occhio nudo:    tg</a:t>
            </a:r>
            <a:r>
              <a:rPr lang="el-GR" sz="2300">
                <a:cs typeface="Arial" pitchFamily="34" charset="0"/>
              </a:rPr>
              <a:t>θ</a:t>
            </a:r>
            <a:r>
              <a:rPr lang="it-IT" sz="2300" baseline="-25000">
                <a:cs typeface="Arial" pitchFamily="34" charset="0"/>
              </a:rPr>
              <a:t>0</a:t>
            </a:r>
            <a:r>
              <a:rPr lang="it-IT" sz="2300">
                <a:cs typeface="Arial" pitchFamily="34" charset="0"/>
              </a:rPr>
              <a:t> = y/d = y/25cm </a:t>
            </a:r>
            <a:r>
              <a:rPr lang="en-US" sz="2300">
                <a:cs typeface="Arial" pitchFamily="34" charset="0"/>
              </a:rPr>
              <a:t>~ </a:t>
            </a:r>
            <a:r>
              <a:rPr lang="el-GR" sz="2300">
                <a:cs typeface="Arial" pitchFamily="34" charset="0"/>
              </a:rPr>
              <a:t>θ</a:t>
            </a:r>
            <a:r>
              <a:rPr lang="it-IT" sz="2300" baseline="-25000">
                <a:cs typeface="Arial" pitchFamily="34" charset="0"/>
              </a:rPr>
              <a:t>0</a:t>
            </a:r>
            <a:r>
              <a:rPr lang="it-IT" sz="2400">
                <a:cs typeface="Arial" pitchFamily="34" charset="0"/>
              </a:rPr>
              <a:t>  </a:t>
            </a:r>
            <a:r>
              <a:rPr lang="it-IT" sz="2000">
                <a:solidFill>
                  <a:srgbClr val="CC0000"/>
                </a:solidFill>
                <a:cs typeface="Arial" pitchFamily="34" charset="0"/>
              </a:rPr>
              <a:t>oggetto avvicinato alla distanza di visione distinta </a:t>
            </a:r>
          </a:p>
          <a:p>
            <a:r>
              <a:rPr lang="it-IT" sz="2300">
                <a:solidFill>
                  <a:schemeClr val="tx2"/>
                </a:solidFill>
                <a:cs typeface="Arial" pitchFamily="34" charset="0"/>
              </a:rPr>
              <a:t>con la lente </a:t>
            </a:r>
            <a:r>
              <a:rPr lang="it-IT" sz="2000">
                <a:solidFill>
                  <a:srgbClr val="008000"/>
                </a:solidFill>
                <a:cs typeface="Arial" pitchFamily="34" charset="0"/>
              </a:rPr>
              <a:t>(convergente)</a:t>
            </a:r>
            <a:r>
              <a:rPr lang="it-IT" sz="2300">
                <a:solidFill>
                  <a:schemeClr val="tx2"/>
                </a:solidFill>
                <a:cs typeface="Arial" pitchFamily="34" charset="0"/>
              </a:rPr>
              <a:t>: tg</a:t>
            </a:r>
            <a:r>
              <a:rPr lang="el-GR" sz="2300">
                <a:solidFill>
                  <a:schemeClr val="tx2"/>
                </a:solidFill>
                <a:cs typeface="Arial" pitchFamily="34" charset="0"/>
              </a:rPr>
              <a:t>θ</a:t>
            </a:r>
            <a:r>
              <a:rPr lang="it-IT" sz="2300">
                <a:solidFill>
                  <a:schemeClr val="tx2"/>
                </a:solidFill>
                <a:cs typeface="Arial" pitchFamily="34" charset="0"/>
              </a:rPr>
              <a:t> = y/u </a:t>
            </a:r>
            <a:r>
              <a:rPr lang="en-US" sz="2300">
                <a:solidFill>
                  <a:schemeClr val="tx2"/>
                </a:solidFill>
                <a:cs typeface="Arial" pitchFamily="34" charset="0"/>
              </a:rPr>
              <a:t>~ </a:t>
            </a:r>
            <a:r>
              <a:rPr lang="el-GR" sz="2300">
                <a:solidFill>
                  <a:schemeClr val="tx2"/>
                </a:solidFill>
                <a:cs typeface="Arial" pitchFamily="34" charset="0"/>
              </a:rPr>
              <a:t>θ</a:t>
            </a:r>
            <a:r>
              <a:rPr lang="it-IT" sz="2300">
                <a:solidFill>
                  <a:schemeClr val="tx2"/>
                </a:solidFill>
                <a:cs typeface="Arial" pitchFamily="34" charset="0"/>
              </a:rPr>
              <a:t> (= y’/v)</a:t>
            </a:r>
            <a:r>
              <a:rPr lang="it-IT" sz="2400">
                <a:solidFill>
                  <a:schemeClr val="tx2"/>
                </a:solidFill>
                <a:cs typeface="Arial" pitchFamily="34" charset="0"/>
              </a:rPr>
              <a:t> </a:t>
            </a:r>
            <a:r>
              <a:rPr lang="it-IT" sz="2000">
                <a:solidFill>
                  <a:srgbClr val="CC0000"/>
                </a:solidFill>
                <a:cs typeface="Arial" pitchFamily="34" charset="0"/>
              </a:rPr>
              <a:t>vicino all’occhio</a:t>
            </a:r>
            <a:r>
              <a:rPr lang="it-IT" sz="2400">
                <a:solidFill>
                  <a:schemeClr val="tx2"/>
                </a:solidFill>
                <a:cs typeface="Arial" pitchFamily="34" charset="0"/>
              </a:rPr>
              <a:t>    </a:t>
            </a:r>
          </a:p>
          <a:p>
            <a:r>
              <a:rPr lang="it-IT" sz="2300">
                <a:solidFill>
                  <a:schemeClr val="tx2"/>
                </a:solidFill>
                <a:cs typeface="Arial" pitchFamily="34" charset="0"/>
              </a:rPr>
              <a:t>ingrandimento angolare o visuale</a:t>
            </a:r>
          </a:p>
          <a:p>
            <a:pPr>
              <a:buFontTx/>
              <a:buNone/>
            </a:pPr>
            <a:r>
              <a:rPr lang="it-IT" sz="2300">
                <a:solidFill>
                  <a:schemeClr val="tx2"/>
                </a:solidFill>
                <a:cs typeface="Arial" pitchFamily="34" charset="0"/>
              </a:rPr>
              <a:t>	</a:t>
            </a:r>
            <a:r>
              <a:rPr lang="el-GR" sz="2300">
                <a:solidFill>
                  <a:schemeClr val="tx2"/>
                </a:solidFill>
                <a:cs typeface="Arial" pitchFamily="34" charset="0"/>
              </a:rPr>
              <a:t>β</a:t>
            </a:r>
            <a:r>
              <a:rPr lang="it-IT" sz="2300">
                <a:solidFill>
                  <a:schemeClr val="tx2"/>
                </a:solidFill>
                <a:cs typeface="Arial" pitchFamily="34" charset="0"/>
              </a:rPr>
              <a:t> = </a:t>
            </a:r>
            <a:r>
              <a:rPr lang="el-GR" sz="2300">
                <a:solidFill>
                  <a:schemeClr val="tx2"/>
                </a:solidFill>
                <a:cs typeface="Arial" pitchFamily="34" charset="0"/>
              </a:rPr>
              <a:t>θ</a:t>
            </a:r>
            <a:r>
              <a:rPr lang="it-IT" sz="2300">
                <a:solidFill>
                  <a:schemeClr val="tx2"/>
                </a:solidFill>
                <a:cs typeface="Arial" pitchFamily="34" charset="0"/>
              </a:rPr>
              <a:t>/</a:t>
            </a:r>
            <a:r>
              <a:rPr lang="el-GR" sz="2300">
                <a:solidFill>
                  <a:schemeClr val="tx2"/>
                </a:solidFill>
                <a:cs typeface="Arial" pitchFamily="34" charset="0"/>
              </a:rPr>
              <a:t>θ</a:t>
            </a:r>
            <a:r>
              <a:rPr lang="it-IT" sz="2300" baseline="-25000">
                <a:solidFill>
                  <a:schemeClr val="tx2"/>
                </a:solidFill>
                <a:cs typeface="Arial" pitchFamily="34" charset="0"/>
              </a:rPr>
              <a:t>0</a:t>
            </a:r>
            <a:r>
              <a:rPr lang="it-IT" sz="2300">
                <a:solidFill>
                  <a:schemeClr val="tx2"/>
                </a:solidFill>
                <a:cs typeface="Arial" pitchFamily="34" charset="0"/>
              </a:rPr>
              <a:t> = d/u ≈ 25cm/f                      </a:t>
            </a:r>
            <a:r>
              <a:rPr lang="it-IT" sz="2000">
                <a:solidFill>
                  <a:srgbClr val="008000"/>
                </a:solidFill>
                <a:cs typeface="Arial" pitchFamily="34" charset="0"/>
              </a:rPr>
              <a:t>(</a:t>
            </a:r>
            <a:r>
              <a:rPr lang="el-GR" sz="2000">
                <a:solidFill>
                  <a:srgbClr val="008000"/>
                </a:solidFill>
                <a:cs typeface="Arial" pitchFamily="34" charset="0"/>
              </a:rPr>
              <a:t>β</a:t>
            </a:r>
            <a:r>
              <a:rPr lang="it-IT" sz="2000">
                <a:solidFill>
                  <a:srgbClr val="008000"/>
                </a:solidFill>
                <a:cs typeface="Arial" pitchFamily="34" charset="0"/>
              </a:rPr>
              <a:t> = m = –v/u =1+25cm/f)</a:t>
            </a:r>
          </a:p>
          <a:p>
            <a:pPr>
              <a:buFontTx/>
              <a:buNone/>
            </a:pPr>
            <a:r>
              <a:rPr lang="it-IT" sz="2300">
                <a:solidFill>
                  <a:schemeClr val="tx2"/>
                </a:solidFill>
                <a:cs typeface="Arial" pitchFamily="34" charset="0"/>
              </a:rPr>
              <a:t>	in pratica f</a:t>
            </a:r>
            <a:r>
              <a:rPr lang="it-IT" sz="2300" baseline="-25000">
                <a:solidFill>
                  <a:schemeClr val="tx2"/>
                </a:solidFill>
                <a:cs typeface="Arial" pitchFamily="34" charset="0"/>
              </a:rPr>
              <a:t>min</a:t>
            </a:r>
            <a:r>
              <a:rPr lang="it-IT" sz="2300">
                <a:solidFill>
                  <a:schemeClr val="tx2"/>
                </a:solidFill>
                <a:cs typeface="Arial" pitchFamily="34" charset="0"/>
              </a:rPr>
              <a:t> </a:t>
            </a:r>
            <a:r>
              <a:rPr lang="en-US" sz="2300">
                <a:solidFill>
                  <a:schemeClr val="tx2"/>
                </a:solidFill>
                <a:cs typeface="Arial" pitchFamily="34" charset="0"/>
              </a:rPr>
              <a:t>~2.5cm (40 D)  → </a:t>
            </a:r>
            <a:r>
              <a:rPr lang="el-GR" sz="2300">
                <a:solidFill>
                  <a:schemeClr val="tx2"/>
                </a:solidFill>
                <a:cs typeface="Arial" pitchFamily="34" charset="0"/>
              </a:rPr>
              <a:t>β</a:t>
            </a:r>
            <a:r>
              <a:rPr lang="it-IT" sz="2300" baseline="-25000">
                <a:solidFill>
                  <a:schemeClr val="tx2"/>
                </a:solidFill>
                <a:cs typeface="Arial" pitchFamily="34" charset="0"/>
              </a:rPr>
              <a:t>max</a:t>
            </a:r>
            <a:r>
              <a:rPr lang="it-IT" sz="2300">
                <a:solidFill>
                  <a:schemeClr val="tx2"/>
                </a:solidFill>
                <a:cs typeface="Arial" pitchFamily="34" charset="0"/>
              </a:rPr>
              <a:t> </a:t>
            </a:r>
            <a:r>
              <a:rPr lang="en-US" sz="2300">
                <a:solidFill>
                  <a:schemeClr val="tx2"/>
                </a:solidFill>
                <a:cs typeface="Arial" pitchFamily="34" charset="0"/>
              </a:rPr>
              <a:t>~10        </a:t>
            </a:r>
            <a:r>
              <a:rPr lang="en-US" sz="2000">
                <a:solidFill>
                  <a:srgbClr val="CC3399"/>
                </a:solidFill>
                <a:cs typeface="Arial" pitchFamily="34" charset="0"/>
              </a:rPr>
              <a:t>(compensando le aberrazioni si arriva a 40, microscopio semplice)</a:t>
            </a:r>
          </a:p>
        </p:txBody>
      </p:sp>
      <p:pic>
        <p:nvPicPr>
          <p:cNvPr id="315396" name="Picture 4" descr="img2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275" y="908050"/>
            <a:ext cx="5832475" cy="2519363"/>
          </a:xfrm>
          <a:prstGeom prst="rect">
            <a:avLst/>
          </a:prstGeom>
          <a:noFill/>
          <a:extLst>
            <a:ext uri="{909E8E84-426E-40DD-AFC4-6F175D3DCCD1}">
              <a14:hiddenFill xmlns:a14="http://schemas.microsoft.com/office/drawing/2010/main">
                <a:solidFill>
                  <a:srgbClr val="FFFFFF"/>
                </a:solidFill>
              </a14:hiddenFill>
            </a:ext>
          </a:extLst>
        </p:spPr>
      </p:pic>
      <p:sp>
        <p:nvSpPr>
          <p:cNvPr id="315397" name="Line 5"/>
          <p:cNvSpPr>
            <a:spLocks noChangeShapeType="1"/>
          </p:cNvSpPr>
          <p:nvPr/>
        </p:nvSpPr>
        <p:spPr bwMode="auto">
          <a:xfrm>
            <a:off x="611188" y="3357563"/>
            <a:ext cx="144462" cy="1943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8" name="Text Box 6"/>
          <p:cNvSpPr txBox="1">
            <a:spLocks noChangeArrowheads="1"/>
          </p:cNvSpPr>
          <p:nvPr/>
        </p:nvSpPr>
        <p:spPr bwMode="auto">
          <a:xfrm>
            <a:off x="179388" y="2636838"/>
            <a:ext cx="1184275" cy="650875"/>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immagine</a:t>
            </a:r>
          </a:p>
          <a:p>
            <a:r>
              <a:rPr lang="it-IT"/>
              <a:t>all’</a:t>
            </a:r>
            <a:r>
              <a:rPr lang="it-IT">
                <a:sym typeface="Symbol" pitchFamily="18" charset="2"/>
              </a:rPr>
              <a:t></a:t>
            </a:r>
          </a:p>
        </p:txBody>
      </p:sp>
      <p:sp>
        <p:nvSpPr>
          <p:cNvPr id="315399" name="Text Box 7"/>
          <p:cNvSpPr txBox="1">
            <a:spLocks noChangeArrowheads="1"/>
          </p:cNvSpPr>
          <p:nvPr/>
        </p:nvSpPr>
        <p:spPr bwMode="auto">
          <a:xfrm>
            <a:off x="7812088" y="2781300"/>
            <a:ext cx="1184275" cy="650875"/>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immagine</a:t>
            </a:r>
          </a:p>
          <a:p>
            <a:r>
              <a:rPr lang="it-IT"/>
              <a:t>al p.p.</a:t>
            </a:r>
            <a:endParaRPr lang="it-IT">
              <a:sym typeface="Symbol" pitchFamily="18" charset="2"/>
            </a:endParaRPr>
          </a:p>
        </p:txBody>
      </p:sp>
      <p:sp>
        <p:nvSpPr>
          <p:cNvPr id="315400" name="Line 8"/>
          <p:cNvSpPr>
            <a:spLocks noChangeShapeType="1"/>
          </p:cNvSpPr>
          <p:nvPr/>
        </p:nvSpPr>
        <p:spPr bwMode="auto">
          <a:xfrm flipH="1">
            <a:off x="8027988" y="3500438"/>
            <a:ext cx="647700" cy="1657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2" name="Line 10"/>
          <p:cNvSpPr>
            <a:spLocks noChangeShapeType="1"/>
          </p:cNvSpPr>
          <p:nvPr/>
        </p:nvSpPr>
        <p:spPr bwMode="auto">
          <a:xfrm flipH="1" flipV="1">
            <a:off x="7019925" y="2205038"/>
            <a:ext cx="1079500" cy="431800"/>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r>
              <a:rPr lang="en-US" smtClean="0"/>
              <a:t>fln mag 14</a:t>
            </a:r>
            <a:endParaRPr lang="en-US"/>
          </a:p>
        </p:txBody>
      </p:sp>
      <p:sp>
        <p:nvSpPr>
          <p:cNvPr id="18" name="Slide Number Placeholder 5"/>
          <p:cNvSpPr>
            <a:spLocks noGrp="1"/>
          </p:cNvSpPr>
          <p:nvPr>
            <p:ph type="sldNum" sz="quarter" idx="12"/>
          </p:nvPr>
        </p:nvSpPr>
        <p:spPr/>
        <p:txBody>
          <a:bodyPr/>
          <a:lstStyle/>
          <a:p>
            <a:fld id="{E4E2B252-7E60-44C7-8A0F-9E99C3B3D035}" type="slidenum">
              <a:rPr lang="en-US"/>
              <a:pPr/>
              <a:t>52</a:t>
            </a:fld>
            <a:endParaRPr lang="en-US"/>
          </a:p>
        </p:txBody>
      </p:sp>
      <p:sp>
        <p:nvSpPr>
          <p:cNvPr id="316418" name="Rectangle 2"/>
          <p:cNvSpPr>
            <a:spLocks noGrp="1" noChangeArrowheads="1"/>
          </p:cNvSpPr>
          <p:nvPr>
            <p:ph type="title"/>
          </p:nvPr>
        </p:nvSpPr>
        <p:spPr/>
        <p:txBody>
          <a:bodyPr/>
          <a:lstStyle/>
          <a:p>
            <a:r>
              <a:rPr lang="it-IT"/>
              <a:t>Microscopio ottico composto</a:t>
            </a:r>
          </a:p>
        </p:txBody>
      </p:sp>
      <p:pic>
        <p:nvPicPr>
          <p:cNvPr id="316420" name="Picture 4" descr="img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908050"/>
            <a:ext cx="8280400" cy="5387975"/>
          </a:xfrm>
          <a:prstGeom prst="rect">
            <a:avLst/>
          </a:prstGeom>
          <a:noFill/>
          <a:extLst>
            <a:ext uri="{909E8E84-426E-40DD-AFC4-6F175D3DCCD1}">
              <a14:hiddenFill xmlns:a14="http://schemas.microsoft.com/office/drawing/2010/main">
                <a:solidFill>
                  <a:srgbClr val="FFFFFF"/>
                </a:solidFill>
              </a14:hiddenFill>
            </a:ext>
          </a:extLst>
        </p:spPr>
      </p:pic>
      <p:sp>
        <p:nvSpPr>
          <p:cNvPr id="316421" name="Text Box 5"/>
          <p:cNvSpPr txBox="1">
            <a:spLocks noChangeArrowheads="1"/>
          </p:cNvSpPr>
          <p:nvPr/>
        </p:nvSpPr>
        <p:spPr bwMode="auto">
          <a:xfrm>
            <a:off x="2916238" y="908050"/>
            <a:ext cx="1604962" cy="4889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600"/>
          </a:p>
        </p:txBody>
      </p:sp>
      <p:sp>
        <p:nvSpPr>
          <p:cNvPr id="316422" name="Text Box 6"/>
          <p:cNvSpPr txBox="1">
            <a:spLocks noChangeArrowheads="1"/>
          </p:cNvSpPr>
          <p:nvPr/>
        </p:nvSpPr>
        <p:spPr bwMode="auto">
          <a:xfrm>
            <a:off x="7524750" y="4076700"/>
            <a:ext cx="1619250" cy="58102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600" b="1" i="1">
                <a:solidFill>
                  <a:srgbClr val="CC3300"/>
                </a:solidFill>
              </a:rPr>
              <a:t>condensatore</a:t>
            </a:r>
          </a:p>
          <a:p>
            <a:pPr algn="l"/>
            <a:r>
              <a:rPr lang="it-IT" sz="1600" b="1" i="1">
                <a:solidFill>
                  <a:srgbClr val="CC3300"/>
                </a:solidFill>
              </a:rPr>
              <a:t>    (della luce)</a:t>
            </a:r>
          </a:p>
        </p:txBody>
      </p:sp>
      <p:sp>
        <p:nvSpPr>
          <p:cNvPr id="316423" name="Text Box 7"/>
          <p:cNvSpPr txBox="1">
            <a:spLocks noChangeArrowheads="1"/>
          </p:cNvSpPr>
          <p:nvPr/>
        </p:nvSpPr>
        <p:spPr bwMode="auto">
          <a:xfrm>
            <a:off x="7235825" y="3213100"/>
            <a:ext cx="1368425"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b="1" i="1">
                <a:solidFill>
                  <a:srgbClr val="CC3300"/>
                </a:solidFill>
              </a:rPr>
              <a:t>obiettivo</a:t>
            </a:r>
          </a:p>
        </p:txBody>
      </p:sp>
      <p:sp>
        <p:nvSpPr>
          <p:cNvPr id="316424" name="Text Box 8"/>
          <p:cNvSpPr txBox="1">
            <a:spLocks noChangeArrowheads="1"/>
          </p:cNvSpPr>
          <p:nvPr/>
        </p:nvSpPr>
        <p:spPr bwMode="auto">
          <a:xfrm>
            <a:off x="7740650" y="1628775"/>
            <a:ext cx="1008063"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b="1" i="1">
                <a:solidFill>
                  <a:srgbClr val="CC3300"/>
                </a:solidFill>
              </a:rPr>
              <a:t>oculare</a:t>
            </a:r>
          </a:p>
        </p:txBody>
      </p:sp>
      <p:sp>
        <p:nvSpPr>
          <p:cNvPr id="316425" name="Text Box 9"/>
          <p:cNvSpPr txBox="1">
            <a:spLocks noChangeArrowheads="1"/>
          </p:cNvSpPr>
          <p:nvPr/>
        </p:nvSpPr>
        <p:spPr bwMode="auto">
          <a:xfrm>
            <a:off x="5148263" y="3500438"/>
            <a:ext cx="806450"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i="1">
                <a:solidFill>
                  <a:srgbClr val="CC3300"/>
                </a:solidFill>
              </a:rPr>
              <a:t>piatto</a:t>
            </a:r>
          </a:p>
        </p:txBody>
      </p:sp>
      <p:sp>
        <p:nvSpPr>
          <p:cNvPr id="316426" name="Text Box 10"/>
          <p:cNvSpPr txBox="1">
            <a:spLocks noChangeArrowheads="1"/>
          </p:cNvSpPr>
          <p:nvPr/>
        </p:nvSpPr>
        <p:spPr bwMode="auto">
          <a:xfrm>
            <a:off x="2555875" y="5876925"/>
            <a:ext cx="11112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i="1">
                <a:solidFill>
                  <a:srgbClr val="CC3300"/>
                </a:solidFill>
              </a:rPr>
              <a:t>lampada</a:t>
            </a:r>
          </a:p>
        </p:txBody>
      </p:sp>
      <p:sp>
        <p:nvSpPr>
          <p:cNvPr id="316427" name="Text Box 11"/>
          <p:cNvSpPr txBox="1">
            <a:spLocks noChangeArrowheads="1"/>
          </p:cNvSpPr>
          <p:nvPr/>
        </p:nvSpPr>
        <p:spPr bwMode="auto">
          <a:xfrm>
            <a:off x="4624388" y="928688"/>
            <a:ext cx="2179637" cy="6413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b="1" i="1">
                <a:solidFill>
                  <a:srgbClr val="CC3300"/>
                </a:solidFill>
              </a:rPr>
              <a:t>a) a trasparenza</a:t>
            </a:r>
          </a:p>
          <a:p>
            <a:pPr algn="l"/>
            <a:endParaRPr lang="it-IT" b="1" i="1">
              <a:solidFill>
                <a:srgbClr val="CC3300"/>
              </a:solidFill>
            </a:endParaRPr>
          </a:p>
        </p:txBody>
      </p:sp>
      <p:sp>
        <p:nvSpPr>
          <p:cNvPr id="316428" name="Text Box 12"/>
          <p:cNvSpPr txBox="1">
            <a:spLocks noChangeArrowheads="1"/>
          </p:cNvSpPr>
          <p:nvPr/>
        </p:nvSpPr>
        <p:spPr bwMode="auto">
          <a:xfrm>
            <a:off x="808038" y="1289050"/>
            <a:ext cx="1797050" cy="91598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it-IT" b="1" i="1">
              <a:solidFill>
                <a:srgbClr val="CC3300"/>
              </a:solidFill>
            </a:endParaRPr>
          </a:p>
          <a:p>
            <a:pPr algn="l"/>
            <a:endParaRPr lang="it-IT" b="1" i="1">
              <a:solidFill>
                <a:srgbClr val="CC3300"/>
              </a:solidFill>
            </a:endParaRPr>
          </a:p>
          <a:p>
            <a:pPr algn="l"/>
            <a:r>
              <a:rPr lang="it-IT" b="1" i="1">
                <a:solidFill>
                  <a:srgbClr val="CC3300"/>
                </a:solidFill>
              </a:rPr>
              <a:t>b) a riflessione</a:t>
            </a:r>
          </a:p>
        </p:txBody>
      </p:sp>
      <p:sp>
        <p:nvSpPr>
          <p:cNvPr id="316429" name="Text Box 13"/>
          <p:cNvSpPr txBox="1">
            <a:spLocks noChangeArrowheads="1"/>
          </p:cNvSpPr>
          <p:nvPr/>
        </p:nvSpPr>
        <p:spPr bwMode="auto">
          <a:xfrm>
            <a:off x="539750" y="2349500"/>
            <a:ext cx="1965325" cy="5492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3000"/>
          </a:p>
        </p:txBody>
      </p:sp>
      <p:sp>
        <p:nvSpPr>
          <p:cNvPr id="316430" name="Text Box 14"/>
          <p:cNvSpPr txBox="1">
            <a:spLocks noChangeArrowheads="1"/>
          </p:cNvSpPr>
          <p:nvPr/>
        </p:nvSpPr>
        <p:spPr bwMode="auto">
          <a:xfrm>
            <a:off x="5795963" y="4687888"/>
            <a:ext cx="865187" cy="4572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200" b="1" i="1">
                <a:solidFill>
                  <a:srgbClr val="CC3300"/>
                </a:solidFill>
              </a:rPr>
              <a:t>messa a</a:t>
            </a:r>
          </a:p>
          <a:p>
            <a:pPr algn="l"/>
            <a:r>
              <a:rPr lang="it-IT" sz="1200" b="1" i="1">
                <a:solidFill>
                  <a:srgbClr val="CC3300"/>
                </a:solidFill>
              </a:rPr>
              <a:t>   fuoco</a:t>
            </a:r>
          </a:p>
        </p:txBody>
      </p:sp>
      <p:sp>
        <p:nvSpPr>
          <p:cNvPr id="316431" name="Text Box 15"/>
          <p:cNvSpPr txBox="1">
            <a:spLocks noChangeArrowheads="1"/>
          </p:cNvSpPr>
          <p:nvPr/>
        </p:nvSpPr>
        <p:spPr bwMode="auto">
          <a:xfrm>
            <a:off x="7524750" y="3548063"/>
            <a:ext cx="895350" cy="274637"/>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200" b="1" i="1">
                <a:solidFill>
                  <a:srgbClr val="CC00FF"/>
                </a:solidFill>
              </a:rPr>
              <a:t>campione</a:t>
            </a:r>
          </a:p>
        </p:txBody>
      </p:sp>
      <p:sp>
        <p:nvSpPr>
          <p:cNvPr id="316432" name="Text Box 16"/>
          <p:cNvSpPr txBox="1">
            <a:spLocks noChangeArrowheads="1"/>
          </p:cNvSpPr>
          <p:nvPr/>
        </p:nvSpPr>
        <p:spPr bwMode="auto">
          <a:xfrm>
            <a:off x="1476375" y="3644900"/>
            <a:ext cx="966788" cy="27463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1200" b="1" i="1">
                <a:solidFill>
                  <a:srgbClr val="CC00FF"/>
                </a:solidFill>
              </a:rPr>
              <a:t>campione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D569365-D6AD-4167-B885-9B542876341D}" type="slidenum">
              <a:rPr lang="en-US"/>
              <a:pPr/>
              <a:t>53</a:t>
            </a:fld>
            <a:endParaRPr lang="en-US"/>
          </a:p>
        </p:txBody>
      </p:sp>
      <p:sp>
        <p:nvSpPr>
          <p:cNvPr id="317442" name="Rectangle 2"/>
          <p:cNvSpPr>
            <a:spLocks noGrp="1" noChangeArrowheads="1"/>
          </p:cNvSpPr>
          <p:nvPr>
            <p:ph type="title"/>
          </p:nvPr>
        </p:nvSpPr>
        <p:spPr/>
        <p:txBody>
          <a:bodyPr/>
          <a:lstStyle/>
          <a:p>
            <a:r>
              <a:rPr lang="it-IT"/>
              <a:t>Microscopio ottico (2)</a:t>
            </a:r>
          </a:p>
        </p:txBody>
      </p:sp>
      <p:pic>
        <p:nvPicPr>
          <p:cNvPr id="317444" name="Picture 4" descr="img2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80000">
            <a:off x="250825" y="908050"/>
            <a:ext cx="4678363" cy="5473700"/>
          </a:xfrm>
          <a:prstGeom prst="rect">
            <a:avLst/>
          </a:prstGeom>
          <a:noFill/>
          <a:extLst>
            <a:ext uri="{909E8E84-426E-40DD-AFC4-6F175D3DCCD1}">
              <a14:hiddenFill xmlns:a14="http://schemas.microsoft.com/office/drawing/2010/main">
                <a:solidFill>
                  <a:srgbClr val="FFFFFF"/>
                </a:solidFill>
              </a14:hiddenFill>
            </a:ext>
          </a:extLst>
        </p:spPr>
      </p:pic>
      <p:sp>
        <p:nvSpPr>
          <p:cNvPr id="317443" name="Rectangle 3"/>
          <p:cNvSpPr>
            <a:spLocks noGrp="1" noChangeArrowheads="1"/>
          </p:cNvSpPr>
          <p:nvPr>
            <p:ph type="body" idx="1"/>
          </p:nvPr>
        </p:nvSpPr>
        <p:spPr>
          <a:xfrm>
            <a:off x="4859338" y="908050"/>
            <a:ext cx="4105275" cy="5400675"/>
          </a:xfrm>
        </p:spPr>
        <p:txBody>
          <a:bodyPr/>
          <a:lstStyle/>
          <a:p>
            <a:r>
              <a:rPr lang="it-IT" sz="2200" dirty="0"/>
              <a:t>l’immagine finale è invertita</a:t>
            </a:r>
          </a:p>
          <a:p>
            <a:r>
              <a:rPr lang="it-IT" sz="2200" dirty="0"/>
              <a:t>l’oggetto è posto vicino a F</a:t>
            </a:r>
            <a:r>
              <a:rPr lang="it-IT" sz="2200" baseline="-25000" dirty="0"/>
              <a:t>ob</a:t>
            </a:r>
            <a:r>
              <a:rPr lang="it-IT" sz="2200" dirty="0"/>
              <a:t>, l’immag. reale si forma in F</a:t>
            </a:r>
            <a:r>
              <a:rPr lang="it-IT" sz="2200" baseline="-25000" dirty="0"/>
              <a:t>oc</a:t>
            </a:r>
            <a:r>
              <a:rPr lang="it-IT" sz="2200" dirty="0"/>
              <a:t> ed è vista dall’oculare: </a:t>
            </a:r>
            <a:r>
              <a:rPr lang="it-IT" sz="2200" dirty="0">
                <a:cs typeface="Arial" pitchFamily="34" charset="0"/>
              </a:rPr>
              <a:t>→ </a:t>
            </a:r>
            <a:r>
              <a:rPr lang="it-IT" sz="2200" dirty="0"/>
              <a:t>l’ingrandim. è il prodotto dell’ingr. lineare dell’obiettivo per quello visuale dell’oculare (lente d’ingr.)</a:t>
            </a:r>
          </a:p>
          <a:p>
            <a:r>
              <a:rPr lang="it-IT" sz="2200" dirty="0"/>
              <a:t>con f</a:t>
            </a:r>
            <a:r>
              <a:rPr lang="it-IT" sz="2200" baseline="-25000" dirty="0"/>
              <a:t>ob</a:t>
            </a:r>
            <a:r>
              <a:rPr lang="en-US" sz="2200" dirty="0">
                <a:cs typeface="Arial" pitchFamily="34" charset="0"/>
              </a:rPr>
              <a:t>~4 mm, f</a:t>
            </a:r>
            <a:r>
              <a:rPr lang="en-US" sz="2200" baseline="-25000" dirty="0">
                <a:cs typeface="Arial" pitchFamily="34" charset="0"/>
              </a:rPr>
              <a:t>oc</a:t>
            </a:r>
            <a:r>
              <a:rPr lang="en-US" sz="2200" dirty="0">
                <a:cs typeface="Arial" pitchFamily="34" charset="0"/>
              </a:rPr>
              <a:t>~10 mm </a:t>
            </a:r>
            <a:r>
              <a:rPr lang="en-US" sz="2200" dirty="0" err="1">
                <a:cs typeface="Arial" pitchFamily="34" charset="0"/>
              </a:rPr>
              <a:t>si</a:t>
            </a:r>
            <a:r>
              <a:rPr lang="en-US" sz="2200" dirty="0">
                <a:cs typeface="Arial" pitchFamily="34" charset="0"/>
              </a:rPr>
              <a:t> ha, per </a:t>
            </a:r>
            <a:r>
              <a:rPr lang="en-US" sz="2200" dirty="0" err="1">
                <a:cs typeface="Arial" pitchFamily="34" charset="0"/>
              </a:rPr>
              <a:t>costruzione</a:t>
            </a:r>
            <a:r>
              <a:rPr lang="en-US" sz="2200" dirty="0">
                <a:cs typeface="Arial" pitchFamily="34" charset="0"/>
              </a:rPr>
              <a:t>,</a:t>
            </a:r>
          </a:p>
          <a:p>
            <a:pPr>
              <a:buFontTx/>
              <a:buNone/>
            </a:pPr>
            <a:r>
              <a:rPr lang="en-US" sz="2200" dirty="0">
                <a:cs typeface="Arial" pitchFamily="34" charset="0"/>
              </a:rPr>
              <a:t>	</a:t>
            </a:r>
            <a:r>
              <a:rPr lang="en-US" sz="2200" dirty="0">
                <a:solidFill>
                  <a:srgbClr val="A50021"/>
                </a:solidFill>
                <a:cs typeface="Arial" pitchFamily="34" charset="0"/>
              </a:rPr>
              <a:t>M ~ –(16cm/f</a:t>
            </a:r>
            <a:r>
              <a:rPr lang="en-US" sz="2200" baseline="-25000" dirty="0">
                <a:solidFill>
                  <a:srgbClr val="A50021"/>
                </a:solidFill>
                <a:cs typeface="Arial" pitchFamily="34" charset="0"/>
              </a:rPr>
              <a:t>ob</a:t>
            </a:r>
            <a:r>
              <a:rPr lang="en-US" sz="2200" dirty="0">
                <a:solidFill>
                  <a:srgbClr val="A50021"/>
                </a:solidFill>
                <a:cs typeface="Arial" pitchFamily="34" charset="0"/>
              </a:rPr>
              <a:t>)(25cm/</a:t>
            </a:r>
            <a:r>
              <a:rPr lang="en-US" sz="2200" dirty="0" err="1">
                <a:solidFill>
                  <a:srgbClr val="A50021"/>
                </a:solidFill>
                <a:cs typeface="Arial" pitchFamily="34" charset="0"/>
              </a:rPr>
              <a:t>f</a:t>
            </a:r>
            <a:r>
              <a:rPr lang="en-US" sz="2200" baseline="-25000" dirty="0" err="1">
                <a:solidFill>
                  <a:srgbClr val="A50021"/>
                </a:solidFill>
                <a:cs typeface="Arial" pitchFamily="34" charset="0"/>
              </a:rPr>
              <a:t>oc</a:t>
            </a:r>
            <a:r>
              <a:rPr lang="en-US" sz="2200" dirty="0">
                <a:solidFill>
                  <a:srgbClr val="A50021"/>
                </a:solidFill>
                <a:cs typeface="Arial" pitchFamily="34" charset="0"/>
              </a:rPr>
              <a:t>)    = –1000</a:t>
            </a:r>
            <a:r>
              <a:rPr lang="en-US" sz="2200" dirty="0">
                <a:cs typeface="Arial" pitchFamily="34" charset="0"/>
              </a:rPr>
              <a:t> </a:t>
            </a:r>
          </a:p>
          <a:p>
            <a:r>
              <a:rPr lang="en-US" sz="2200" dirty="0">
                <a:cs typeface="Arial" pitchFamily="34" charset="0"/>
              </a:rPr>
              <a:t>in </a:t>
            </a:r>
            <a:r>
              <a:rPr lang="en-US" sz="2200" dirty="0" err="1">
                <a:cs typeface="Arial" pitchFamily="34" charset="0"/>
              </a:rPr>
              <a:t>pratica</a:t>
            </a:r>
            <a:r>
              <a:rPr lang="en-US" sz="2200" dirty="0">
                <a:cs typeface="Arial" pitchFamily="34" charset="0"/>
              </a:rPr>
              <a:t> la </a:t>
            </a:r>
            <a:r>
              <a:rPr lang="en-US" sz="2200" dirty="0" err="1">
                <a:cs typeface="Arial" pitchFamily="34" charset="0"/>
              </a:rPr>
              <a:t>limitazione</a:t>
            </a:r>
            <a:r>
              <a:rPr lang="en-US" sz="2200" dirty="0">
                <a:cs typeface="Arial" pitchFamily="34" charset="0"/>
              </a:rPr>
              <a:t> è data </a:t>
            </a:r>
            <a:r>
              <a:rPr lang="en-US" sz="2200" dirty="0" err="1">
                <a:cs typeface="Arial" pitchFamily="34" charset="0"/>
              </a:rPr>
              <a:t>dalla</a:t>
            </a:r>
            <a:r>
              <a:rPr lang="en-US" sz="2200" dirty="0">
                <a:cs typeface="Arial" pitchFamily="34" charset="0"/>
              </a:rPr>
              <a:t> </a:t>
            </a:r>
            <a:r>
              <a:rPr lang="el-GR" sz="2200" dirty="0">
                <a:cs typeface="Arial" pitchFamily="34" charset="0"/>
              </a:rPr>
              <a:t>λ</a:t>
            </a:r>
            <a:r>
              <a:rPr lang="it-IT" sz="2200" dirty="0">
                <a:cs typeface="Arial" pitchFamily="34" charset="0"/>
              </a:rPr>
              <a:t> della luce (vedi oltre, pag. </a:t>
            </a:r>
            <a:r>
              <a:rPr lang="it-IT" sz="2200" dirty="0" smtClean="0">
                <a:cs typeface="Arial" pitchFamily="34" charset="0"/>
              </a:rPr>
              <a:t>102-103)</a:t>
            </a:r>
            <a:endParaRPr lang="el-GR" sz="2200" dirty="0">
              <a:cs typeface="Arial" pitchFamily="34" charset="0"/>
            </a:endParaRPr>
          </a:p>
        </p:txBody>
      </p:sp>
      <p:sp>
        <p:nvSpPr>
          <p:cNvPr id="317445" name="Text Box 5"/>
          <p:cNvSpPr txBox="1">
            <a:spLocks noChangeArrowheads="1"/>
          </p:cNvSpPr>
          <p:nvPr/>
        </p:nvSpPr>
        <p:spPr bwMode="auto">
          <a:xfrm rot="21480000">
            <a:off x="3281363" y="869950"/>
            <a:ext cx="1533525"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p:txBody>
          <a:bodyPr/>
          <a:lstStyle/>
          <a:p>
            <a:r>
              <a:rPr lang="en-US" smtClean="0"/>
              <a:t>fln mag 14</a:t>
            </a:r>
            <a:endParaRPr lang="en-US"/>
          </a:p>
        </p:txBody>
      </p:sp>
      <p:sp>
        <p:nvSpPr>
          <p:cNvPr id="14" name="Slide Number Placeholder 5"/>
          <p:cNvSpPr>
            <a:spLocks noGrp="1"/>
          </p:cNvSpPr>
          <p:nvPr>
            <p:ph type="sldNum" sz="quarter" idx="12"/>
          </p:nvPr>
        </p:nvSpPr>
        <p:spPr/>
        <p:txBody>
          <a:bodyPr/>
          <a:lstStyle/>
          <a:p>
            <a:fld id="{576C676C-5845-4DF9-B163-C20B451D5C4D}" type="slidenum">
              <a:rPr lang="en-US"/>
              <a:pPr/>
              <a:t>54</a:t>
            </a:fld>
            <a:endParaRPr lang="en-US"/>
          </a:p>
        </p:txBody>
      </p:sp>
      <p:sp>
        <p:nvSpPr>
          <p:cNvPr id="319490" name="Rectangle 2"/>
          <p:cNvSpPr>
            <a:spLocks noGrp="1" noChangeArrowheads="1"/>
          </p:cNvSpPr>
          <p:nvPr>
            <p:ph type="title"/>
          </p:nvPr>
        </p:nvSpPr>
        <p:spPr/>
        <p:txBody>
          <a:bodyPr/>
          <a:lstStyle/>
          <a:p>
            <a:r>
              <a:rPr lang="it-IT"/>
              <a:t>Prisma(*)</a:t>
            </a:r>
          </a:p>
        </p:txBody>
      </p:sp>
      <p:sp>
        <p:nvSpPr>
          <p:cNvPr id="319491" name="Rectangle 3"/>
          <p:cNvSpPr>
            <a:spLocks noGrp="1" noChangeArrowheads="1"/>
          </p:cNvSpPr>
          <p:nvPr>
            <p:ph type="body" idx="1"/>
          </p:nvPr>
        </p:nvSpPr>
        <p:spPr>
          <a:xfrm>
            <a:off x="323850" y="908050"/>
            <a:ext cx="8496300" cy="5400675"/>
          </a:xfrm>
        </p:spPr>
        <p:txBody>
          <a:bodyPr/>
          <a:lstStyle/>
          <a:p>
            <a:r>
              <a:rPr lang="it-IT" sz="2400"/>
              <a:t>deflessione</a:t>
            </a:r>
          </a:p>
          <a:p>
            <a:pPr>
              <a:buFontTx/>
              <a:buNone/>
            </a:pPr>
            <a:r>
              <a:rPr lang="it-IT" sz="2400"/>
              <a:t>	</a:t>
            </a:r>
            <a:r>
              <a:rPr lang="el-GR" sz="2400">
                <a:cs typeface="Arial" pitchFamily="34" charset="0"/>
              </a:rPr>
              <a:t>δ</a:t>
            </a:r>
            <a:r>
              <a:rPr lang="it-IT" sz="2400">
                <a:cs typeface="Arial" pitchFamily="34" charset="0"/>
              </a:rPr>
              <a:t> = (i–r)+(i’–r’) = (i+i’)–(r+r’)</a:t>
            </a:r>
          </a:p>
          <a:p>
            <a:pPr>
              <a:buFontTx/>
              <a:buNone/>
            </a:pPr>
            <a:r>
              <a:rPr lang="it-IT" sz="2400">
                <a:cs typeface="Arial" pitchFamily="34" charset="0"/>
              </a:rPr>
              <a:t>	</a:t>
            </a:r>
            <a:r>
              <a:rPr lang="el-GR" sz="2400">
                <a:cs typeface="Arial" pitchFamily="34" charset="0"/>
              </a:rPr>
              <a:t>α</a:t>
            </a:r>
            <a:r>
              <a:rPr lang="it-IT" sz="2400">
                <a:cs typeface="Arial" pitchFamily="34" charset="0"/>
              </a:rPr>
              <a:t>+(90</a:t>
            </a:r>
            <a:r>
              <a:rPr lang="en-US" sz="2400">
                <a:cs typeface="Arial" pitchFamily="34" charset="0"/>
              </a:rPr>
              <a:t>°–r)+(90°–r’) =180°</a:t>
            </a:r>
          </a:p>
          <a:p>
            <a:pPr>
              <a:buFontTx/>
              <a:buNone/>
            </a:pPr>
            <a:r>
              <a:rPr lang="en-US" sz="2400">
                <a:cs typeface="Arial" pitchFamily="34" charset="0"/>
              </a:rPr>
              <a:t>	→ </a:t>
            </a:r>
            <a:r>
              <a:rPr lang="el-GR" sz="2400">
                <a:cs typeface="Arial" pitchFamily="34" charset="0"/>
              </a:rPr>
              <a:t>α</a:t>
            </a:r>
            <a:r>
              <a:rPr lang="it-IT" sz="2400">
                <a:cs typeface="Arial" pitchFamily="34" charset="0"/>
              </a:rPr>
              <a:t> = r+r’</a:t>
            </a:r>
          </a:p>
          <a:p>
            <a:r>
              <a:rPr lang="it-IT" sz="2400">
                <a:cs typeface="Arial" pitchFamily="34" charset="0"/>
              </a:rPr>
              <a:t>rifrazioni/Snell                               i+i’ = n(r+r’)</a:t>
            </a:r>
          </a:p>
          <a:p>
            <a:pPr lvl="1"/>
            <a:r>
              <a:rPr lang="it-IT" sz="2000">
                <a:cs typeface="Arial" pitchFamily="34" charset="0"/>
              </a:rPr>
              <a:t>sin i = n sin r                                            i = nr</a:t>
            </a:r>
          </a:p>
          <a:p>
            <a:pPr lvl="1"/>
            <a:r>
              <a:rPr lang="it-IT" sz="2000">
                <a:cs typeface="Arial" pitchFamily="34" charset="0"/>
              </a:rPr>
              <a:t>n sin r’ = sin i’                                          i’ = nr’</a:t>
            </a:r>
          </a:p>
          <a:p>
            <a:r>
              <a:rPr lang="el-GR" sz="2400">
                <a:cs typeface="Arial" pitchFamily="34" charset="0"/>
              </a:rPr>
              <a:t>δ</a:t>
            </a:r>
            <a:r>
              <a:rPr lang="it-IT" sz="2400">
                <a:cs typeface="Arial" pitchFamily="34" charset="0"/>
              </a:rPr>
              <a:t> ≈ (n</a:t>
            </a:r>
            <a:r>
              <a:rPr lang="el-GR" sz="2400">
                <a:cs typeface="Arial" pitchFamily="34" charset="0"/>
              </a:rPr>
              <a:t>–</a:t>
            </a:r>
            <a:r>
              <a:rPr lang="it-IT" sz="2400">
                <a:cs typeface="Arial" pitchFamily="34" charset="0"/>
              </a:rPr>
              <a:t>1)(r+r’) = (n</a:t>
            </a:r>
            <a:r>
              <a:rPr lang="el-GR" sz="2400">
                <a:cs typeface="Arial" pitchFamily="34" charset="0"/>
              </a:rPr>
              <a:t>–</a:t>
            </a:r>
            <a:r>
              <a:rPr lang="it-IT" sz="2400">
                <a:cs typeface="Arial" pitchFamily="34" charset="0"/>
              </a:rPr>
              <a:t>1)</a:t>
            </a:r>
            <a:r>
              <a:rPr lang="el-GR" sz="2400">
                <a:cs typeface="Arial" pitchFamily="34" charset="0"/>
              </a:rPr>
              <a:t>α</a:t>
            </a:r>
            <a:r>
              <a:rPr lang="it-IT" sz="2400">
                <a:cs typeface="Arial" pitchFamily="34" charset="0"/>
              </a:rPr>
              <a:t>       </a:t>
            </a:r>
            <a:r>
              <a:rPr lang="it-IT" sz="1800">
                <a:cs typeface="Arial" pitchFamily="34" charset="0"/>
              </a:rPr>
              <a:t>es. </a:t>
            </a:r>
            <a:r>
              <a:rPr lang="el-GR" sz="1800">
                <a:cs typeface="Arial" pitchFamily="34" charset="0"/>
              </a:rPr>
              <a:t>δ</a:t>
            </a:r>
            <a:r>
              <a:rPr lang="it-IT" sz="1800">
                <a:cs typeface="Arial" pitchFamily="34" charset="0"/>
              </a:rPr>
              <a:t> = 31.2</a:t>
            </a:r>
            <a:r>
              <a:rPr lang="en-US" sz="1800">
                <a:cs typeface="Arial" pitchFamily="34" charset="0"/>
              </a:rPr>
              <a:t>°  </a:t>
            </a:r>
          </a:p>
          <a:p>
            <a:r>
              <a:rPr lang="en-US" sz="2400">
                <a:cs typeface="Arial" pitchFamily="34" charset="0"/>
              </a:rPr>
              <a:t>dispersione e potere dispersivo</a:t>
            </a:r>
          </a:p>
          <a:p>
            <a:pPr>
              <a:buFontTx/>
              <a:buNone/>
            </a:pPr>
            <a:r>
              <a:rPr lang="en-US" sz="2400">
                <a:cs typeface="Arial" pitchFamily="34" charset="0"/>
              </a:rPr>
              <a:t>	n = n(</a:t>
            </a:r>
            <a:r>
              <a:rPr lang="el-GR" sz="2400">
                <a:cs typeface="Arial" pitchFamily="34" charset="0"/>
              </a:rPr>
              <a:t>λ</a:t>
            </a:r>
            <a:r>
              <a:rPr lang="it-IT" sz="2400">
                <a:cs typeface="Arial" pitchFamily="34" charset="0"/>
              </a:rPr>
              <a:t>)          </a:t>
            </a:r>
            <a:r>
              <a:rPr lang="el-GR" sz="2400">
                <a:cs typeface="Arial" pitchFamily="34" charset="0"/>
              </a:rPr>
              <a:t>Δδ</a:t>
            </a:r>
            <a:r>
              <a:rPr lang="it-IT" sz="2400">
                <a:cs typeface="Arial" pitchFamily="34" charset="0"/>
              </a:rPr>
              <a:t>/</a:t>
            </a:r>
            <a:r>
              <a:rPr lang="el-GR" sz="2400">
                <a:cs typeface="Arial" pitchFamily="34" charset="0"/>
              </a:rPr>
              <a:t>Δλ</a:t>
            </a:r>
            <a:r>
              <a:rPr lang="it-IT" sz="2400">
                <a:cs typeface="Arial" pitchFamily="34" charset="0"/>
              </a:rPr>
              <a:t> = </a:t>
            </a:r>
            <a:r>
              <a:rPr lang="el-GR" sz="2400">
                <a:cs typeface="Arial" pitchFamily="34" charset="0"/>
              </a:rPr>
              <a:t>αΔ</a:t>
            </a:r>
            <a:r>
              <a:rPr lang="it-IT" sz="2400">
                <a:cs typeface="Arial" pitchFamily="34" charset="0"/>
              </a:rPr>
              <a:t>n/</a:t>
            </a:r>
            <a:r>
              <a:rPr lang="el-GR" sz="2400">
                <a:cs typeface="Arial" pitchFamily="34" charset="0"/>
              </a:rPr>
              <a:t>Δλ</a:t>
            </a:r>
            <a:endParaRPr lang="it-IT" sz="2400">
              <a:cs typeface="Arial" pitchFamily="34" charset="0"/>
            </a:endParaRPr>
          </a:p>
          <a:p>
            <a:pPr>
              <a:buFontTx/>
              <a:buNone/>
            </a:pPr>
            <a:r>
              <a:rPr lang="it-IT" sz="2400">
                <a:cs typeface="Arial" pitchFamily="34" charset="0"/>
              </a:rPr>
              <a:t>	</a:t>
            </a:r>
            <a:r>
              <a:rPr lang="it-IT" sz="2000">
                <a:cs typeface="Arial" pitchFamily="34" charset="0"/>
              </a:rPr>
              <a:t>n</a:t>
            </a:r>
            <a:r>
              <a:rPr lang="it-IT" sz="2000" baseline="-25000">
                <a:cs typeface="Arial" pitchFamily="34" charset="0"/>
              </a:rPr>
              <a:t>b</a:t>
            </a:r>
            <a:r>
              <a:rPr lang="it-IT" sz="2000">
                <a:cs typeface="Arial" pitchFamily="34" charset="0"/>
              </a:rPr>
              <a:t> = 1.525    n</a:t>
            </a:r>
            <a:r>
              <a:rPr lang="it-IT" sz="2000" baseline="-25000">
                <a:cs typeface="Arial" pitchFamily="34" charset="0"/>
              </a:rPr>
              <a:t>r</a:t>
            </a:r>
            <a:r>
              <a:rPr lang="it-IT" sz="2000">
                <a:cs typeface="Arial" pitchFamily="34" charset="0"/>
              </a:rPr>
              <a:t> = 1.516   </a:t>
            </a:r>
            <a:r>
              <a:rPr lang="el-GR" sz="2000">
                <a:cs typeface="Arial" pitchFamily="34" charset="0"/>
              </a:rPr>
              <a:t>Δδ</a:t>
            </a:r>
            <a:r>
              <a:rPr lang="it-IT" sz="2000">
                <a:cs typeface="Arial" pitchFamily="34" charset="0"/>
              </a:rPr>
              <a:t> = 0.54</a:t>
            </a:r>
            <a:r>
              <a:rPr lang="en-US" sz="2000">
                <a:cs typeface="Arial" pitchFamily="34" charset="0"/>
              </a:rPr>
              <a:t>° rosso-blu</a:t>
            </a:r>
          </a:p>
          <a:p>
            <a:pPr>
              <a:buFontTx/>
              <a:buNone/>
            </a:pPr>
            <a:r>
              <a:rPr lang="it-IT" sz="2400">
                <a:cs typeface="Arial" pitchFamily="34" charset="0"/>
              </a:rPr>
              <a:t>	</a:t>
            </a:r>
            <a:r>
              <a:rPr lang="el-GR" sz="2400">
                <a:cs typeface="Arial" pitchFamily="34" charset="0"/>
              </a:rPr>
              <a:t>Δδ</a:t>
            </a:r>
            <a:r>
              <a:rPr lang="it-IT" sz="2400">
                <a:cs typeface="Arial" pitchFamily="34" charset="0"/>
              </a:rPr>
              <a:t>/</a:t>
            </a:r>
            <a:r>
              <a:rPr lang="el-GR" sz="2400">
                <a:cs typeface="Arial" pitchFamily="34" charset="0"/>
              </a:rPr>
              <a:t>δ</a:t>
            </a:r>
            <a:r>
              <a:rPr lang="it-IT" sz="2400">
                <a:cs typeface="Arial" pitchFamily="34" charset="0"/>
              </a:rPr>
              <a:t> =</a:t>
            </a:r>
            <a:r>
              <a:rPr lang="el-GR" sz="2400">
                <a:cs typeface="Arial" pitchFamily="34" charset="0"/>
              </a:rPr>
              <a:t>Δ</a:t>
            </a:r>
            <a:r>
              <a:rPr lang="it-IT" sz="2400">
                <a:cs typeface="Arial" pitchFamily="34" charset="0"/>
              </a:rPr>
              <a:t>n/(n–1) = </a:t>
            </a:r>
            <a:r>
              <a:rPr lang="it-IT" sz="2000">
                <a:cs typeface="Arial" pitchFamily="34" charset="0"/>
              </a:rPr>
              <a:t>1.7% vetro</a:t>
            </a:r>
            <a:r>
              <a:rPr lang="it-IT" sz="2400">
                <a:cs typeface="Arial" pitchFamily="34" charset="0"/>
              </a:rPr>
              <a:t> crown K3       </a:t>
            </a:r>
            <a:r>
              <a:rPr lang="it-IT" sz="2400">
                <a:ea typeface="Dotum" pitchFamily="34" charset="-127"/>
                <a:cs typeface="Arial" pitchFamily="34" charset="0"/>
              </a:rPr>
              <a:t>V </a:t>
            </a:r>
            <a:r>
              <a:rPr lang="el-GR" sz="2400">
                <a:ea typeface="Dotum" pitchFamily="34" charset="-127"/>
                <a:cs typeface="Arial" pitchFamily="34" charset="0"/>
              </a:rPr>
              <a:t>α</a:t>
            </a:r>
          </a:p>
        </p:txBody>
      </p:sp>
      <p:pic>
        <p:nvPicPr>
          <p:cNvPr id="319492" name="Picture 4" descr="img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052513"/>
            <a:ext cx="3905250" cy="1685925"/>
          </a:xfrm>
          <a:prstGeom prst="rect">
            <a:avLst/>
          </a:prstGeom>
          <a:noFill/>
          <a:extLst>
            <a:ext uri="{909E8E84-426E-40DD-AFC4-6F175D3DCCD1}">
              <a14:hiddenFill xmlns:a14="http://schemas.microsoft.com/office/drawing/2010/main">
                <a:solidFill>
                  <a:srgbClr val="FFFFFF"/>
                </a:solidFill>
              </a14:hiddenFill>
            </a:ext>
          </a:extLst>
        </p:spPr>
      </p:pic>
      <p:sp>
        <p:nvSpPr>
          <p:cNvPr id="319493" name="AutoShape 5"/>
          <p:cNvSpPr>
            <a:spLocks noChangeArrowheads="1"/>
          </p:cNvSpPr>
          <p:nvPr/>
        </p:nvSpPr>
        <p:spPr bwMode="auto">
          <a:xfrm>
            <a:off x="4211638" y="3213100"/>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9494" name="Text Box 6"/>
          <p:cNvSpPr txBox="1">
            <a:spLocks noChangeArrowheads="1"/>
          </p:cNvSpPr>
          <p:nvPr/>
        </p:nvSpPr>
        <p:spPr bwMode="auto">
          <a:xfrm>
            <a:off x="2987675" y="3068638"/>
            <a:ext cx="892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FF0000"/>
                </a:solidFill>
              </a:rPr>
              <a:t>angoli</a:t>
            </a:r>
          </a:p>
          <a:p>
            <a:r>
              <a:rPr lang="it-IT" sz="2000">
                <a:solidFill>
                  <a:srgbClr val="FF0000"/>
                </a:solidFill>
              </a:rPr>
              <a:t>piccoli</a:t>
            </a:r>
          </a:p>
        </p:txBody>
      </p:sp>
      <p:sp>
        <p:nvSpPr>
          <p:cNvPr id="319495" name="Line 7"/>
          <p:cNvSpPr>
            <a:spLocks noChangeShapeType="1"/>
          </p:cNvSpPr>
          <p:nvPr/>
        </p:nvSpPr>
        <p:spPr bwMode="auto">
          <a:xfrm>
            <a:off x="5292725" y="3068638"/>
            <a:ext cx="15113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9496" name="Text Box 8"/>
          <p:cNvSpPr txBox="1">
            <a:spLocks noChangeArrowheads="1"/>
          </p:cNvSpPr>
          <p:nvPr/>
        </p:nvSpPr>
        <p:spPr bwMode="auto">
          <a:xfrm>
            <a:off x="7758113" y="2774950"/>
            <a:ext cx="976312"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es.</a:t>
            </a:r>
          </a:p>
          <a:p>
            <a:r>
              <a:rPr lang="el-GR" sz="2000">
                <a:cs typeface="Arial" pitchFamily="34" charset="0"/>
              </a:rPr>
              <a:t>α</a:t>
            </a:r>
            <a:r>
              <a:rPr lang="it-IT" sz="2000">
                <a:cs typeface="Arial" pitchFamily="34" charset="0"/>
              </a:rPr>
              <a:t>=60</a:t>
            </a:r>
            <a:r>
              <a:rPr lang="en-US" sz="2000">
                <a:cs typeface="Arial" pitchFamily="34" charset="0"/>
              </a:rPr>
              <a:t>°</a:t>
            </a:r>
          </a:p>
          <a:p>
            <a:r>
              <a:rPr lang="en-US" sz="2000">
                <a:cs typeface="Arial" pitchFamily="34" charset="0"/>
              </a:rPr>
              <a:t>n=1.52</a:t>
            </a:r>
          </a:p>
        </p:txBody>
      </p:sp>
      <p:sp>
        <p:nvSpPr>
          <p:cNvPr id="319497" name="Text Box 9"/>
          <p:cNvSpPr txBox="1">
            <a:spLocks noChangeArrowheads="1"/>
          </p:cNvSpPr>
          <p:nvPr/>
        </p:nvSpPr>
        <p:spPr bwMode="auto">
          <a:xfrm>
            <a:off x="684213" y="3860800"/>
            <a:ext cx="3240087" cy="3952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319498" name="Text Box 10"/>
          <p:cNvSpPr txBox="1">
            <a:spLocks noChangeArrowheads="1"/>
          </p:cNvSpPr>
          <p:nvPr/>
        </p:nvSpPr>
        <p:spPr bwMode="auto">
          <a:xfrm>
            <a:off x="5867400" y="62118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
        <p:nvSpPr>
          <p:cNvPr id="319500" name="Line 12"/>
          <p:cNvSpPr>
            <a:spLocks noChangeShapeType="1"/>
          </p:cNvSpPr>
          <p:nvPr/>
        </p:nvSpPr>
        <p:spPr bwMode="auto">
          <a:xfrm>
            <a:off x="6365875" y="5783263"/>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7F49195E-D2A5-47FD-A88C-4320F3CD1A19}" type="slidenum">
              <a:rPr lang="en-US"/>
              <a:pPr/>
              <a:t>55</a:t>
            </a:fld>
            <a:endParaRPr lang="en-US"/>
          </a:p>
        </p:txBody>
      </p:sp>
      <p:sp>
        <p:nvSpPr>
          <p:cNvPr id="320516" name="Rectangle 4"/>
          <p:cNvSpPr>
            <a:spLocks noChangeArrowheads="1"/>
          </p:cNvSpPr>
          <p:nvPr/>
        </p:nvSpPr>
        <p:spPr bwMode="auto">
          <a:xfrm>
            <a:off x="1692275" y="5013325"/>
            <a:ext cx="5688013"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it-IT" sz="3400">
                <a:solidFill>
                  <a:schemeClr val="accent2"/>
                </a:solidFill>
              </a:rPr>
              <a:t>Onde</a:t>
            </a:r>
          </a:p>
        </p:txBody>
      </p:sp>
      <p:pic>
        <p:nvPicPr>
          <p:cNvPr id="3205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981075"/>
            <a:ext cx="561657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142A7B66-5BB1-4727-83FE-875F5C0414A9}" type="slidenum">
              <a:rPr lang="en-US"/>
              <a:pPr/>
              <a:t>56</a:t>
            </a:fld>
            <a:endParaRPr lang="en-US"/>
          </a:p>
        </p:txBody>
      </p:sp>
      <p:sp>
        <p:nvSpPr>
          <p:cNvPr id="335874" name="Rectangle 2"/>
          <p:cNvSpPr>
            <a:spLocks noGrp="1" noChangeArrowheads="1"/>
          </p:cNvSpPr>
          <p:nvPr>
            <p:ph type="title"/>
          </p:nvPr>
        </p:nvSpPr>
        <p:spPr>
          <a:xfrm>
            <a:off x="1331913" y="188913"/>
            <a:ext cx="7561262" cy="574675"/>
          </a:xfrm>
        </p:spPr>
        <p:txBody>
          <a:bodyPr/>
          <a:lstStyle/>
          <a:p>
            <a:r>
              <a:rPr lang="it-IT"/>
              <a:t>Richiamo: oscillazioni e oscillazioni armoniche</a:t>
            </a:r>
          </a:p>
        </p:txBody>
      </p:sp>
      <p:sp>
        <p:nvSpPr>
          <p:cNvPr id="335875" name="Rectangle 3"/>
          <p:cNvSpPr>
            <a:spLocks noGrp="1" noChangeArrowheads="1"/>
          </p:cNvSpPr>
          <p:nvPr>
            <p:ph type="body" idx="1"/>
          </p:nvPr>
        </p:nvSpPr>
        <p:spPr>
          <a:xfrm>
            <a:off x="179388" y="981075"/>
            <a:ext cx="8785225" cy="5329238"/>
          </a:xfrm>
        </p:spPr>
        <p:txBody>
          <a:bodyPr/>
          <a:lstStyle/>
          <a:p>
            <a:pPr>
              <a:buFontTx/>
              <a:buNone/>
            </a:pPr>
            <a:r>
              <a:rPr lang="it-IT" sz="2600"/>
              <a:t>ripetendo e riassumendo:</a:t>
            </a:r>
          </a:p>
          <a:p>
            <a:r>
              <a:rPr lang="it-IT" sz="2600"/>
              <a:t>y:  “spostamento dalla posizione di equilibrio, y=0” </a:t>
            </a:r>
            <a:r>
              <a:rPr lang="it-IT" sz="2200">
                <a:solidFill>
                  <a:srgbClr val="008000"/>
                </a:solidFill>
              </a:rPr>
              <a:t>(spostamento generalizzato: lineare, angolo, carica etc.)</a:t>
            </a:r>
            <a:r>
              <a:rPr lang="it-IT" sz="2200"/>
              <a:t>;                           </a:t>
            </a:r>
            <a:r>
              <a:rPr lang="it-IT" sz="2600"/>
              <a:t>forza di richiamo “elastica”; inerzia che fa superare y=0</a:t>
            </a:r>
          </a:p>
          <a:p>
            <a:r>
              <a:rPr lang="it-IT" sz="2600"/>
              <a:t>oscillazione in genere</a:t>
            </a:r>
          </a:p>
          <a:p>
            <a:pPr>
              <a:buFontTx/>
              <a:buNone/>
            </a:pPr>
            <a:r>
              <a:rPr lang="it-IT" sz="2600"/>
              <a:t>	y = y(t)   con y </a:t>
            </a:r>
            <a:r>
              <a:rPr lang="it-IT" sz="2600">
                <a:ea typeface="Batang" pitchFamily="18" charset="-127"/>
              </a:rPr>
              <a:t>fra</a:t>
            </a:r>
            <a:r>
              <a:rPr lang="it-IT" sz="2600">
                <a:latin typeface="Batang" pitchFamily="18" charset="-127"/>
                <a:ea typeface="Batang" pitchFamily="18" charset="-127"/>
              </a:rPr>
              <a:t> </a:t>
            </a:r>
            <a:r>
              <a:rPr lang="it-IT" sz="2600">
                <a:ea typeface="Batang" pitchFamily="18" charset="-127"/>
              </a:rPr>
              <a:t>(</a:t>
            </a:r>
            <a:r>
              <a:rPr lang="it-IT" sz="2600">
                <a:ea typeface="Batang" pitchFamily="18" charset="-127"/>
                <a:cs typeface="Arial" pitchFamily="34" charset="0"/>
              </a:rPr>
              <a:t>–A,+A)</a:t>
            </a:r>
          </a:p>
          <a:p>
            <a:pPr lvl="1"/>
            <a:r>
              <a:rPr lang="it-IT" sz="2200"/>
              <a:t>fenomeno temporale periodico</a:t>
            </a:r>
          </a:p>
          <a:p>
            <a:pPr lvl="1"/>
            <a:r>
              <a:rPr lang="it-IT" sz="2200"/>
              <a:t>regione spaziale fissata e limitata </a:t>
            </a:r>
          </a:p>
          <a:p>
            <a:pPr lvl="1"/>
            <a:r>
              <a:rPr lang="it-IT" sz="2200"/>
              <a:t>energia E </a:t>
            </a:r>
            <a:r>
              <a:rPr lang="it-IT" sz="2200">
                <a:sym typeface="Symbol" pitchFamily="18" charset="2"/>
              </a:rPr>
              <a:t> A</a:t>
            </a:r>
            <a:r>
              <a:rPr lang="it-IT" sz="2200" baseline="30000">
                <a:sym typeface="Symbol" pitchFamily="18" charset="2"/>
              </a:rPr>
              <a:t>2</a:t>
            </a:r>
            <a:r>
              <a:rPr lang="it-IT" sz="2200">
                <a:sym typeface="Symbol" pitchFamily="18" charset="2"/>
              </a:rPr>
              <a:t>, confinata</a:t>
            </a:r>
          </a:p>
          <a:p>
            <a:r>
              <a:rPr lang="it-IT" sz="2600"/>
              <a:t>oscillazione armonica, </a:t>
            </a:r>
            <a:r>
              <a:rPr lang="el-GR" sz="2600">
                <a:cs typeface="Arial" pitchFamily="34" charset="0"/>
              </a:rPr>
              <a:t>ω</a:t>
            </a:r>
            <a:r>
              <a:rPr lang="it-IT" sz="2600">
                <a:cs typeface="Arial" pitchFamily="34" charset="0"/>
              </a:rPr>
              <a:t> = 2</a:t>
            </a:r>
            <a:r>
              <a:rPr lang="el-GR" sz="2600">
                <a:cs typeface="Arial" pitchFamily="34" charset="0"/>
              </a:rPr>
              <a:t>π</a:t>
            </a:r>
            <a:r>
              <a:rPr lang="el-GR" sz="2600">
                <a:cs typeface="Arial" pitchFamily="34" charset="0"/>
                <a:sym typeface="Symbol" pitchFamily="18" charset="2"/>
              </a:rPr>
              <a:t></a:t>
            </a:r>
            <a:r>
              <a:rPr lang="it-IT" sz="2600">
                <a:cs typeface="Arial" pitchFamily="34" charset="0"/>
                <a:sym typeface="Symbol" pitchFamily="18" charset="2"/>
              </a:rPr>
              <a:t> = 2</a:t>
            </a:r>
            <a:r>
              <a:rPr lang="el-GR" sz="2600">
                <a:cs typeface="Arial" pitchFamily="34" charset="0"/>
                <a:sym typeface="Symbol" pitchFamily="18" charset="2"/>
              </a:rPr>
              <a:t>π</a:t>
            </a:r>
            <a:r>
              <a:rPr lang="it-IT" sz="2600">
                <a:cs typeface="Arial" pitchFamily="34" charset="0"/>
                <a:sym typeface="Symbol" pitchFamily="18" charset="2"/>
              </a:rPr>
              <a:t>/T,</a:t>
            </a:r>
            <a:endParaRPr lang="el-GR" sz="2600">
              <a:cs typeface="Arial" pitchFamily="34" charset="0"/>
              <a:sym typeface="Symbol" pitchFamily="18" charset="2"/>
            </a:endParaRPr>
          </a:p>
          <a:p>
            <a:pPr>
              <a:buFontTx/>
              <a:buNone/>
            </a:pPr>
            <a:r>
              <a:rPr lang="it-IT" sz="2600"/>
              <a:t>	y = Asin(</a:t>
            </a:r>
            <a:r>
              <a:rPr lang="el-GR" sz="2600">
                <a:cs typeface="Arial" pitchFamily="34" charset="0"/>
              </a:rPr>
              <a:t>ω</a:t>
            </a:r>
            <a:r>
              <a:rPr lang="it-IT" sz="2600">
                <a:cs typeface="Arial" pitchFamily="34" charset="0"/>
              </a:rPr>
              <a:t>t+</a:t>
            </a:r>
            <a:r>
              <a:rPr lang="el-GR" sz="2600">
                <a:cs typeface="Arial" pitchFamily="34" charset="0"/>
              </a:rPr>
              <a:t>δ</a:t>
            </a:r>
            <a:r>
              <a:rPr lang="it-IT" sz="2600">
                <a:cs typeface="Arial" pitchFamily="34" charset="0"/>
              </a:rPr>
              <a:t>) = Asin[</a:t>
            </a:r>
            <a:r>
              <a:rPr lang="el-GR" sz="2600">
                <a:cs typeface="Arial" pitchFamily="34" charset="0"/>
              </a:rPr>
              <a:t>ω</a:t>
            </a:r>
            <a:r>
              <a:rPr lang="it-IT" sz="2600">
                <a:cs typeface="Arial" pitchFamily="34" charset="0"/>
              </a:rPr>
              <a:t>(t+t</a:t>
            </a:r>
            <a:r>
              <a:rPr lang="it-IT" sz="2600" baseline="-25000">
                <a:cs typeface="Arial" pitchFamily="34" charset="0"/>
              </a:rPr>
              <a:t>0</a:t>
            </a:r>
            <a:r>
              <a:rPr lang="it-IT" sz="2600">
                <a:cs typeface="Arial" pitchFamily="34" charset="0"/>
              </a:rPr>
              <a:t>)]</a:t>
            </a:r>
          </a:p>
          <a:p>
            <a:pPr>
              <a:buFontTx/>
              <a:buNone/>
            </a:pPr>
            <a:r>
              <a:rPr lang="it-IT" sz="2600">
                <a:cs typeface="Arial" pitchFamily="34" charset="0"/>
              </a:rPr>
              <a:t>	dove </a:t>
            </a:r>
            <a:r>
              <a:rPr lang="it-IT" sz="2600">
                <a:solidFill>
                  <a:srgbClr val="008000"/>
                </a:solidFill>
                <a:cs typeface="Arial" pitchFamily="34" charset="0"/>
              </a:rPr>
              <a:t>(</a:t>
            </a:r>
            <a:r>
              <a:rPr lang="el-GR" sz="2600">
                <a:solidFill>
                  <a:srgbClr val="008000"/>
                </a:solidFill>
                <a:cs typeface="Arial" pitchFamily="34" charset="0"/>
              </a:rPr>
              <a:t>ω</a:t>
            </a:r>
            <a:r>
              <a:rPr lang="it-IT" sz="2600">
                <a:solidFill>
                  <a:srgbClr val="008000"/>
                </a:solidFill>
                <a:cs typeface="Arial" pitchFamily="34" charset="0"/>
              </a:rPr>
              <a:t>t+</a:t>
            </a:r>
            <a:r>
              <a:rPr lang="el-GR" sz="2600">
                <a:solidFill>
                  <a:srgbClr val="008000"/>
                </a:solidFill>
                <a:cs typeface="Arial" pitchFamily="34" charset="0"/>
              </a:rPr>
              <a:t>δ</a:t>
            </a:r>
            <a:r>
              <a:rPr lang="it-IT" sz="2600">
                <a:solidFill>
                  <a:srgbClr val="008000"/>
                </a:solidFill>
                <a:cs typeface="Arial" pitchFamily="34" charset="0"/>
              </a:rPr>
              <a:t>) = </a:t>
            </a:r>
            <a:r>
              <a:rPr lang="el-GR" sz="2600">
                <a:solidFill>
                  <a:srgbClr val="008000"/>
                </a:solidFill>
                <a:cs typeface="Arial" pitchFamily="34" charset="0"/>
              </a:rPr>
              <a:t>ω</a:t>
            </a:r>
            <a:r>
              <a:rPr lang="it-IT" sz="2600">
                <a:solidFill>
                  <a:srgbClr val="008000"/>
                </a:solidFill>
                <a:cs typeface="Arial" pitchFamily="34" charset="0"/>
              </a:rPr>
              <a:t>(t+t</a:t>
            </a:r>
            <a:r>
              <a:rPr lang="it-IT" sz="2600" baseline="-25000">
                <a:solidFill>
                  <a:srgbClr val="008000"/>
                </a:solidFill>
                <a:cs typeface="Arial" pitchFamily="34" charset="0"/>
              </a:rPr>
              <a:t>0</a:t>
            </a:r>
            <a:r>
              <a:rPr lang="it-IT" sz="2600">
                <a:solidFill>
                  <a:srgbClr val="008000"/>
                </a:solidFill>
                <a:cs typeface="Arial" pitchFamily="34" charset="0"/>
              </a:rPr>
              <a:t>)</a:t>
            </a:r>
            <a:r>
              <a:rPr lang="it-IT" sz="2600">
                <a:cs typeface="Arial" pitchFamily="34" charset="0"/>
              </a:rPr>
              <a:t> è la </a:t>
            </a:r>
            <a:r>
              <a:rPr lang="it-IT" sz="2600">
                <a:solidFill>
                  <a:srgbClr val="008000"/>
                </a:solidFill>
                <a:cs typeface="Arial" pitchFamily="34" charset="0"/>
              </a:rPr>
              <a:t>fase</a:t>
            </a:r>
            <a:endParaRPr lang="el-GR" sz="2600">
              <a:solidFill>
                <a:srgbClr val="008000"/>
              </a:solidFill>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7A859D86-6C57-45E2-8299-F0100C850DEE}" type="slidenum">
              <a:rPr lang="en-US"/>
              <a:pPr/>
              <a:t>57</a:t>
            </a:fld>
            <a:endParaRPr lang="en-US"/>
          </a:p>
        </p:txBody>
      </p:sp>
      <p:sp>
        <p:nvSpPr>
          <p:cNvPr id="371714" name="Rectangle 2"/>
          <p:cNvSpPr>
            <a:spLocks noGrp="1" noChangeArrowheads="1"/>
          </p:cNvSpPr>
          <p:nvPr>
            <p:ph type="title"/>
          </p:nvPr>
        </p:nvSpPr>
        <p:spPr/>
        <p:txBody>
          <a:bodyPr/>
          <a:lstStyle/>
          <a:p>
            <a:r>
              <a:rPr lang="it-IT"/>
              <a:t>Proprietà fondamentali delle onde</a:t>
            </a:r>
          </a:p>
        </p:txBody>
      </p:sp>
      <p:sp>
        <p:nvSpPr>
          <p:cNvPr id="371715" name="Rectangle 3"/>
          <p:cNvSpPr>
            <a:spLocks noGrp="1" noChangeArrowheads="1"/>
          </p:cNvSpPr>
          <p:nvPr>
            <p:ph type="body" idx="1"/>
          </p:nvPr>
        </p:nvSpPr>
        <p:spPr>
          <a:xfrm>
            <a:off x="179388" y="908050"/>
            <a:ext cx="8712200" cy="5473700"/>
          </a:xfrm>
        </p:spPr>
        <p:txBody>
          <a:bodyPr/>
          <a:lstStyle/>
          <a:p>
            <a:r>
              <a:rPr lang="it-IT" sz="2500"/>
              <a:t>Moto ondoso: trasferimento di energia da un punto P ad un altro Q senza trasferimento di materia</a:t>
            </a:r>
          </a:p>
          <a:p>
            <a:pPr lvl="1"/>
            <a:r>
              <a:rPr lang="it-IT" sz="2300">
                <a:solidFill>
                  <a:srgbClr val="A50021"/>
                </a:solidFill>
              </a:rPr>
              <a:t>onde meccaniche (onde d’acqua, su corde tese, suono) hanno bisogno di un mezzo per propagarsi</a:t>
            </a:r>
          </a:p>
          <a:p>
            <a:pPr lvl="1"/>
            <a:r>
              <a:rPr lang="it-IT" sz="2300">
                <a:solidFill>
                  <a:schemeClr val="accent2"/>
                </a:solidFill>
              </a:rPr>
              <a:t>onde e.m. (luce, onde radio, raggi X) possono viaggiare nel vuoto e la loro propagazione è modificata dalla presenza di materia</a:t>
            </a:r>
          </a:p>
          <a:p>
            <a:r>
              <a:rPr lang="it-IT" sz="2500"/>
              <a:t>Un’o. meccan. viaggia da P a Q perchè una perturbazione ha causato lo spostamento di una particella in P. Questa trascina una p. vicina che è spostata a sua volta e così via, fino a che la perturbazione raggiunge Q dopo un certo tempo (ritardo). Se il materiale è elastico, le particelle oscillano intorno alla loro posizione di equilibrio.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4"/>
          <p:cNvSpPr>
            <a:spLocks noGrp="1"/>
          </p:cNvSpPr>
          <p:nvPr>
            <p:ph type="ftr" sz="quarter" idx="11"/>
          </p:nvPr>
        </p:nvSpPr>
        <p:spPr/>
        <p:txBody>
          <a:bodyPr/>
          <a:lstStyle/>
          <a:p>
            <a:r>
              <a:rPr lang="en-US" smtClean="0"/>
              <a:t>fln mag 14</a:t>
            </a:r>
            <a:endParaRPr lang="en-US"/>
          </a:p>
        </p:txBody>
      </p:sp>
      <p:sp>
        <p:nvSpPr>
          <p:cNvPr id="23" name="Slide Number Placeholder 5"/>
          <p:cNvSpPr>
            <a:spLocks noGrp="1"/>
          </p:cNvSpPr>
          <p:nvPr>
            <p:ph type="sldNum" sz="quarter" idx="12"/>
          </p:nvPr>
        </p:nvSpPr>
        <p:spPr/>
        <p:txBody>
          <a:bodyPr/>
          <a:lstStyle/>
          <a:p>
            <a:fld id="{7D09BE37-3895-484F-B4E1-BD593959BC3E}" type="slidenum">
              <a:rPr lang="en-US"/>
              <a:pPr/>
              <a:t>58</a:t>
            </a:fld>
            <a:endParaRPr lang="en-US"/>
          </a:p>
        </p:txBody>
      </p:sp>
      <p:sp>
        <p:nvSpPr>
          <p:cNvPr id="372738" name="Rectangle 2"/>
          <p:cNvSpPr>
            <a:spLocks noGrp="1" noChangeArrowheads="1"/>
          </p:cNvSpPr>
          <p:nvPr>
            <p:ph type="title"/>
          </p:nvPr>
        </p:nvSpPr>
        <p:spPr/>
        <p:txBody>
          <a:bodyPr/>
          <a:lstStyle/>
          <a:p>
            <a:r>
              <a:rPr lang="it-IT"/>
              <a:t>Proprietà fondamentali delle onde (2)</a:t>
            </a:r>
          </a:p>
        </p:txBody>
      </p:sp>
      <p:sp>
        <p:nvSpPr>
          <p:cNvPr id="372739" name="Rectangle 3"/>
          <p:cNvSpPr>
            <a:spLocks noGrp="1" noChangeArrowheads="1"/>
          </p:cNvSpPr>
          <p:nvPr>
            <p:ph type="body" idx="1"/>
          </p:nvPr>
        </p:nvSpPr>
        <p:spPr/>
        <p:txBody>
          <a:bodyPr/>
          <a:lstStyle/>
          <a:p>
            <a:r>
              <a:rPr lang="it-IT" sz="2500"/>
              <a:t>Se la perturbazione è ripetitiva si propaga un’onda, altrimenti si ha un impulso.</a:t>
            </a:r>
          </a:p>
          <a:p>
            <a:r>
              <a:rPr lang="it-IT" sz="2500"/>
              <a:t>Se la perturbazione alla sorgente è armonica semplice, il grafico degli spostamenti delle particelle a t fisso è una sinusoide.</a:t>
            </a:r>
          </a:p>
          <a:p>
            <a:endParaRPr lang="it-IT" sz="2500"/>
          </a:p>
          <a:p>
            <a:endParaRPr lang="it-IT" sz="2500"/>
          </a:p>
          <a:p>
            <a:endParaRPr lang="it-IT" sz="2500"/>
          </a:p>
          <a:p>
            <a:endParaRPr lang="it-IT" sz="2500"/>
          </a:p>
          <a:p>
            <a:r>
              <a:rPr lang="it-IT" sz="2500"/>
              <a:t>Se consideriamo il movimento di una singola particella nel tempo (a x fisso, x direzione di propagazione) si ha un moto armonico semplice.</a:t>
            </a:r>
          </a:p>
        </p:txBody>
      </p:sp>
      <p:graphicFrame>
        <p:nvGraphicFramePr>
          <p:cNvPr id="372740" name="Object 4"/>
          <p:cNvGraphicFramePr>
            <a:graphicFrameLocks noChangeAspect="1"/>
          </p:cNvGraphicFramePr>
          <p:nvPr/>
        </p:nvGraphicFramePr>
        <p:xfrm>
          <a:off x="611188" y="3141663"/>
          <a:ext cx="3887787" cy="1643062"/>
        </p:xfrm>
        <a:graphic>
          <a:graphicData uri="http://schemas.openxmlformats.org/presentationml/2006/ole">
            <mc:AlternateContent xmlns:mc="http://schemas.openxmlformats.org/markup-compatibility/2006">
              <mc:Choice xmlns:v="urn:schemas-microsoft-com:vml" Requires="v">
                <p:oleObj spid="_x0000_s372815" name="Chart" r:id="rId3" imgW="5410200" imgH="2286000" progId="Excel.Chart.8">
                  <p:embed/>
                </p:oleObj>
              </mc:Choice>
              <mc:Fallback>
                <p:oleObj name="Chart" r:id="rId3" imgW="5410200" imgH="2286000"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141663"/>
                        <a:ext cx="3887787"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2741" name="Object 5"/>
          <p:cNvGraphicFramePr>
            <a:graphicFrameLocks noChangeAspect="1"/>
          </p:cNvGraphicFramePr>
          <p:nvPr/>
        </p:nvGraphicFramePr>
        <p:xfrm>
          <a:off x="4787900" y="3141663"/>
          <a:ext cx="3887788" cy="1643062"/>
        </p:xfrm>
        <a:graphic>
          <a:graphicData uri="http://schemas.openxmlformats.org/presentationml/2006/ole">
            <mc:AlternateContent xmlns:mc="http://schemas.openxmlformats.org/markup-compatibility/2006">
              <mc:Choice xmlns:v="urn:schemas-microsoft-com:vml" Requires="v">
                <p:oleObj spid="_x0000_s372816" name="Chart" r:id="rId5" imgW="5410200" imgH="2286000" progId="Excel.Chart.8">
                  <p:embed/>
                </p:oleObj>
              </mc:Choice>
              <mc:Fallback>
                <p:oleObj name="Chart" r:id="rId5" imgW="5410200" imgH="2286000" progId="Excel.Char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141663"/>
                        <a:ext cx="3887788"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742" name="Text Box 6"/>
          <p:cNvSpPr txBox="1">
            <a:spLocks noChangeArrowheads="1"/>
          </p:cNvSpPr>
          <p:nvPr/>
        </p:nvSpPr>
        <p:spPr bwMode="auto">
          <a:xfrm>
            <a:off x="3995738" y="4005263"/>
            <a:ext cx="293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x</a:t>
            </a:r>
          </a:p>
        </p:txBody>
      </p:sp>
      <p:sp>
        <p:nvSpPr>
          <p:cNvPr id="372743" name="Line 7"/>
          <p:cNvSpPr>
            <a:spLocks noChangeShapeType="1"/>
          </p:cNvSpPr>
          <p:nvPr/>
        </p:nvSpPr>
        <p:spPr bwMode="auto">
          <a:xfrm>
            <a:off x="900113" y="4005263"/>
            <a:ext cx="35274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4" name="Line 8"/>
          <p:cNvSpPr>
            <a:spLocks noChangeShapeType="1"/>
          </p:cNvSpPr>
          <p:nvPr/>
        </p:nvSpPr>
        <p:spPr bwMode="auto">
          <a:xfrm>
            <a:off x="5003800" y="4005263"/>
            <a:ext cx="37433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5" name="Text Box 9"/>
          <p:cNvSpPr txBox="1">
            <a:spLocks noChangeArrowheads="1"/>
          </p:cNvSpPr>
          <p:nvPr/>
        </p:nvSpPr>
        <p:spPr bwMode="auto">
          <a:xfrm>
            <a:off x="8172450" y="4005263"/>
            <a:ext cx="293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t>t</a:t>
            </a:r>
          </a:p>
        </p:txBody>
      </p:sp>
      <p:sp>
        <p:nvSpPr>
          <p:cNvPr id="372746" name="Line 10"/>
          <p:cNvSpPr>
            <a:spLocks noChangeShapeType="1"/>
          </p:cNvSpPr>
          <p:nvPr/>
        </p:nvSpPr>
        <p:spPr bwMode="auto">
          <a:xfrm flipV="1">
            <a:off x="1403350" y="3573463"/>
            <a:ext cx="0" cy="43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7" name="Line 11"/>
          <p:cNvSpPr>
            <a:spLocks noChangeShapeType="1"/>
          </p:cNvSpPr>
          <p:nvPr/>
        </p:nvSpPr>
        <p:spPr bwMode="auto">
          <a:xfrm flipV="1">
            <a:off x="5580063" y="3573463"/>
            <a:ext cx="0" cy="43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8" name="Line 12"/>
          <p:cNvSpPr>
            <a:spLocks noChangeShapeType="1"/>
          </p:cNvSpPr>
          <p:nvPr/>
        </p:nvSpPr>
        <p:spPr bwMode="auto">
          <a:xfrm>
            <a:off x="1403350" y="3429000"/>
            <a:ext cx="2160588"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49" name="Line 13"/>
          <p:cNvSpPr>
            <a:spLocks noChangeShapeType="1"/>
          </p:cNvSpPr>
          <p:nvPr/>
        </p:nvSpPr>
        <p:spPr bwMode="auto">
          <a:xfrm>
            <a:off x="5580063" y="3429000"/>
            <a:ext cx="2160587"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50" name="Text Box 14"/>
          <p:cNvSpPr txBox="1">
            <a:spLocks noChangeArrowheads="1"/>
          </p:cNvSpPr>
          <p:nvPr/>
        </p:nvSpPr>
        <p:spPr bwMode="auto">
          <a:xfrm>
            <a:off x="2255838" y="342265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solidFill>
                  <a:srgbClr val="008000"/>
                </a:solidFill>
                <a:cs typeface="Arial" pitchFamily="34" charset="0"/>
              </a:rPr>
              <a:t>λ</a:t>
            </a:r>
          </a:p>
        </p:txBody>
      </p:sp>
      <p:sp>
        <p:nvSpPr>
          <p:cNvPr id="372751" name="Text Box 15"/>
          <p:cNvSpPr txBox="1">
            <a:spLocks noChangeArrowheads="1"/>
          </p:cNvSpPr>
          <p:nvPr/>
        </p:nvSpPr>
        <p:spPr bwMode="auto">
          <a:xfrm>
            <a:off x="6502400" y="3429000"/>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8000"/>
                </a:solidFill>
                <a:cs typeface="Arial" pitchFamily="34" charset="0"/>
              </a:rPr>
              <a:t>T</a:t>
            </a:r>
            <a:endParaRPr lang="el-GR" sz="2000">
              <a:solidFill>
                <a:srgbClr val="008000"/>
              </a:solidFill>
              <a:cs typeface="Arial" pitchFamily="34" charset="0"/>
            </a:endParaRPr>
          </a:p>
        </p:txBody>
      </p:sp>
      <p:sp>
        <p:nvSpPr>
          <p:cNvPr id="372752" name="Text Box 16"/>
          <p:cNvSpPr txBox="1">
            <a:spLocks noChangeArrowheads="1"/>
          </p:cNvSpPr>
          <p:nvPr/>
        </p:nvSpPr>
        <p:spPr bwMode="auto">
          <a:xfrm>
            <a:off x="568325" y="37988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0</a:t>
            </a:r>
          </a:p>
        </p:txBody>
      </p:sp>
      <p:sp>
        <p:nvSpPr>
          <p:cNvPr id="372753" name="Text Box 17"/>
          <p:cNvSpPr txBox="1">
            <a:spLocks noChangeArrowheads="1"/>
          </p:cNvSpPr>
          <p:nvPr/>
        </p:nvSpPr>
        <p:spPr bwMode="auto">
          <a:xfrm>
            <a:off x="488950" y="4221163"/>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2754" name="Text Box 18"/>
          <p:cNvSpPr txBox="1">
            <a:spLocks noChangeArrowheads="1"/>
          </p:cNvSpPr>
          <p:nvPr/>
        </p:nvSpPr>
        <p:spPr bwMode="auto">
          <a:xfrm>
            <a:off x="452438" y="3357563"/>
            <a:ext cx="501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+A</a:t>
            </a:r>
          </a:p>
        </p:txBody>
      </p:sp>
      <p:sp>
        <p:nvSpPr>
          <p:cNvPr id="372755" name="Line 19"/>
          <p:cNvSpPr>
            <a:spLocks noChangeShapeType="1"/>
          </p:cNvSpPr>
          <p:nvPr/>
        </p:nvSpPr>
        <p:spPr bwMode="auto">
          <a:xfrm flipH="1">
            <a:off x="2771775" y="2708275"/>
            <a:ext cx="431800" cy="504825"/>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2756" name="Line 20"/>
          <p:cNvSpPr>
            <a:spLocks noChangeShapeType="1"/>
          </p:cNvSpPr>
          <p:nvPr/>
        </p:nvSpPr>
        <p:spPr bwMode="auto">
          <a:xfrm flipV="1">
            <a:off x="5435600" y="4508500"/>
            <a:ext cx="358775" cy="504825"/>
          </a:xfrm>
          <a:prstGeom prst="line">
            <a:avLst/>
          </a:prstGeom>
          <a:noFill/>
          <a:ln w="76200" cmpd="tri">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8E42EBDD-7888-45AF-A355-5E6626BB634C}" type="slidenum">
              <a:rPr lang="en-US"/>
              <a:pPr/>
              <a:t>59</a:t>
            </a:fld>
            <a:endParaRPr lang="en-US"/>
          </a:p>
        </p:txBody>
      </p:sp>
      <p:sp>
        <p:nvSpPr>
          <p:cNvPr id="373762" name="Rectangle 2"/>
          <p:cNvSpPr>
            <a:spLocks noGrp="1" noChangeArrowheads="1"/>
          </p:cNvSpPr>
          <p:nvPr>
            <p:ph type="title"/>
          </p:nvPr>
        </p:nvSpPr>
        <p:spPr/>
        <p:txBody>
          <a:bodyPr/>
          <a:lstStyle/>
          <a:p>
            <a:r>
              <a:rPr lang="it-IT"/>
              <a:t>Proprietà fondamentali delle onde (3)</a:t>
            </a:r>
          </a:p>
        </p:txBody>
      </p:sp>
      <p:sp>
        <p:nvSpPr>
          <p:cNvPr id="373763" name="Rectangle 3"/>
          <p:cNvSpPr>
            <a:spLocks noGrp="1" noChangeArrowheads="1"/>
          </p:cNvSpPr>
          <p:nvPr>
            <p:ph type="body" idx="1"/>
          </p:nvPr>
        </p:nvSpPr>
        <p:spPr>
          <a:xfrm>
            <a:off x="250825" y="908050"/>
            <a:ext cx="8713788" cy="5400675"/>
          </a:xfrm>
        </p:spPr>
        <p:txBody>
          <a:bodyPr/>
          <a:lstStyle/>
          <a:p>
            <a:r>
              <a:rPr lang="it-IT" sz="2500" dirty="0"/>
              <a:t>La perturbazione (spostamento generalizzato) può essere </a:t>
            </a:r>
            <a:r>
              <a:rPr lang="it-IT" sz="2500" dirty="0">
                <a:cs typeface="Arial" pitchFamily="34" charset="0"/>
              </a:rPr>
              <a:t>┴ alla </a:t>
            </a:r>
            <a:r>
              <a:rPr lang="it-IT" sz="2500" dirty="0" err="1">
                <a:cs typeface="Arial" pitchFamily="34" charset="0"/>
              </a:rPr>
              <a:t>direz</a:t>
            </a:r>
            <a:r>
              <a:rPr lang="it-IT" sz="2500" dirty="0">
                <a:cs typeface="Arial" pitchFamily="34" charset="0"/>
              </a:rPr>
              <a:t>. di propagazione (</a:t>
            </a:r>
            <a:r>
              <a:rPr lang="it-IT" sz="2500" dirty="0">
                <a:solidFill>
                  <a:srgbClr val="008000"/>
                </a:solidFill>
                <a:cs typeface="Arial" pitchFamily="34" charset="0"/>
              </a:rPr>
              <a:t>o. trasversali, polarizzabili</a:t>
            </a:r>
            <a:r>
              <a:rPr lang="it-IT" sz="2500" dirty="0">
                <a:cs typeface="Arial" pitchFamily="34" charset="0"/>
              </a:rPr>
              <a:t>) oppure // (</a:t>
            </a:r>
            <a:r>
              <a:rPr lang="it-IT" sz="2500" dirty="0">
                <a:solidFill>
                  <a:srgbClr val="A50021"/>
                </a:solidFill>
                <a:cs typeface="Arial" pitchFamily="34" charset="0"/>
              </a:rPr>
              <a:t>onde longitudinali, non polarizzabili</a:t>
            </a:r>
            <a:r>
              <a:rPr lang="it-IT" sz="2500" dirty="0">
                <a:cs typeface="Arial" pitchFamily="34" charset="0"/>
              </a:rPr>
              <a:t>)</a:t>
            </a:r>
          </a:p>
          <a:p>
            <a:r>
              <a:rPr lang="it-IT" sz="2500" dirty="0">
                <a:solidFill>
                  <a:srgbClr val="FF3300"/>
                </a:solidFill>
                <a:cs typeface="Arial" pitchFamily="34" charset="0"/>
              </a:rPr>
              <a:t>Ampiezza (A)</a:t>
            </a:r>
            <a:r>
              <a:rPr lang="it-IT" sz="2500" dirty="0">
                <a:cs typeface="Arial" pitchFamily="34" charset="0"/>
              </a:rPr>
              <a:t> : </a:t>
            </a:r>
            <a:r>
              <a:rPr lang="it-IT" sz="2500" dirty="0" smtClean="0">
                <a:cs typeface="Arial" pitchFamily="34" charset="0"/>
              </a:rPr>
              <a:t>il </a:t>
            </a:r>
            <a:r>
              <a:rPr lang="it-IT" sz="2500" dirty="0">
                <a:cs typeface="Arial" pitchFamily="34" charset="0"/>
              </a:rPr>
              <a:t>più grande spostamento di</a:t>
            </a:r>
            <a:r>
              <a:rPr lang="it-IT" sz="2500" dirty="0">
                <a:latin typeface="TT877C195EtCID-WinCharSetFFFF-H" charset="-128"/>
                <a:ea typeface="Batang" pitchFamily="18" charset="-127"/>
                <a:cs typeface="Arial" pitchFamily="34" charset="0"/>
              </a:rPr>
              <a:t> V</a:t>
            </a:r>
            <a:r>
              <a:rPr lang="it-IT" sz="2500" dirty="0">
                <a:latin typeface="Batang" pitchFamily="18" charset="-127"/>
                <a:ea typeface="Batang" pitchFamily="18" charset="-127"/>
                <a:cs typeface="Arial" pitchFamily="34" charset="0"/>
              </a:rPr>
              <a:t> </a:t>
            </a:r>
            <a:r>
              <a:rPr lang="it-IT" sz="2500" dirty="0" err="1">
                <a:ea typeface="Batang" pitchFamily="18" charset="-127"/>
                <a:cs typeface="Arial" pitchFamily="34" charset="0"/>
              </a:rPr>
              <a:t>partic</a:t>
            </a:r>
            <a:r>
              <a:rPr lang="it-IT" sz="2500" dirty="0">
                <a:ea typeface="Batang" pitchFamily="18" charset="-127"/>
                <a:cs typeface="Arial" pitchFamily="34" charset="0"/>
              </a:rPr>
              <a:t>. rispetto alla </a:t>
            </a:r>
            <a:r>
              <a:rPr lang="it-IT" sz="2500" dirty="0" err="1">
                <a:ea typeface="Batang" pitchFamily="18" charset="-127"/>
                <a:cs typeface="Arial" pitchFamily="34" charset="0"/>
              </a:rPr>
              <a:t>posiz</a:t>
            </a:r>
            <a:r>
              <a:rPr lang="it-IT" sz="2500" dirty="0">
                <a:ea typeface="Batang" pitchFamily="18" charset="-127"/>
                <a:cs typeface="Arial" pitchFamily="34" charset="0"/>
              </a:rPr>
              <a:t>. di </a:t>
            </a:r>
            <a:r>
              <a:rPr lang="it-IT" sz="2500" dirty="0" smtClean="0">
                <a:ea typeface="Batang" pitchFamily="18" charset="-127"/>
                <a:cs typeface="Arial" pitchFamily="34" charset="0"/>
              </a:rPr>
              <a:t>equilibrio (ad es.).</a:t>
            </a:r>
            <a:endParaRPr lang="it-IT" sz="2500" dirty="0">
              <a:ea typeface="Batang" pitchFamily="18" charset="-127"/>
              <a:cs typeface="Arial" pitchFamily="34" charset="0"/>
            </a:endParaRPr>
          </a:p>
          <a:p>
            <a:r>
              <a:rPr lang="it-IT" sz="2500" dirty="0">
                <a:solidFill>
                  <a:srgbClr val="008000"/>
                </a:solidFill>
                <a:ea typeface="Batang" pitchFamily="18" charset="-127"/>
                <a:cs typeface="Arial" pitchFamily="34" charset="0"/>
              </a:rPr>
              <a:t>Lunghezza d’onda (</a:t>
            </a:r>
            <a:r>
              <a:rPr lang="el-GR" dirty="0"/>
              <a:t>λ</a:t>
            </a:r>
            <a:r>
              <a:rPr lang="it-IT" sz="2500" dirty="0">
                <a:solidFill>
                  <a:srgbClr val="008000"/>
                </a:solidFill>
                <a:ea typeface="Batang" pitchFamily="18" charset="-127"/>
              </a:rPr>
              <a:t>)</a:t>
            </a:r>
            <a:r>
              <a:rPr lang="it-IT" sz="2500" dirty="0">
                <a:ea typeface="Batang" pitchFamily="18" charset="-127"/>
              </a:rPr>
              <a:t> : distanza fra due particelle con lo stesso moto (fase) ad es. fra due creste (o due valli).</a:t>
            </a:r>
          </a:p>
          <a:p>
            <a:r>
              <a:rPr lang="it-IT" sz="2500" dirty="0">
                <a:solidFill>
                  <a:srgbClr val="A50021"/>
                </a:solidFill>
                <a:ea typeface="Batang" pitchFamily="18" charset="-127"/>
              </a:rPr>
              <a:t>Periodo (T = 1/</a:t>
            </a:r>
            <a:r>
              <a:rPr lang="it-IT" sz="2500" dirty="0">
                <a:solidFill>
                  <a:srgbClr val="A50021"/>
                </a:solidFill>
                <a:ea typeface="Batang" pitchFamily="18" charset="-127"/>
                <a:sym typeface="Symbol" pitchFamily="18" charset="2"/>
              </a:rPr>
              <a:t> = 2</a:t>
            </a:r>
            <a:r>
              <a:rPr lang="el-GR" sz="2500" dirty="0">
                <a:solidFill>
                  <a:srgbClr val="A50021"/>
                </a:solidFill>
                <a:cs typeface="Arial" pitchFamily="34" charset="0"/>
                <a:sym typeface="Symbol" pitchFamily="18" charset="2"/>
              </a:rPr>
              <a:t>π</a:t>
            </a:r>
            <a:r>
              <a:rPr lang="it-IT" sz="2500" dirty="0">
                <a:solidFill>
                  <a:srgbClr val="A50021"/>
                </a:solidFill>
                <a:cs typeface="Arial" pitchFamily="34" charset="0"/>
                <a:sym typeface="Symbol" pitchFamily="18" charset="2"/>
              </a:rPr>
              <a:t>/</a:t>
            </a:r>
            <a:r>
              <a:rPr lang="el-GR" sz="2500" dirty="0">
                <a:solidFill>
                  <a:srgbClr val="A50021"/>
                </a:solidFill>
                <a:cs typeface="Arial" pitchFamily="34" charset="0"/>
                <a:sym typeface="Symbol" pitchFamily="18" charset="2"/>
              </a:rPr>
              <a:t>ω</a:t>
            </a:r>
            <a:r>
              <a:rPr lang="it-IT" sz="2500" dirty="0">
                <a:solidFill>
                  <a:srgbClr val="A50021"/>
                </a:solidFill>
                <a:ea typeface="Batang" pitchFamily="18" charset="-127"/>
                <a:sym typeface="Symbol" pitchFamily="18" charset="2"/>
              </a:rPr>
              <a:t>)</a:t>
            </a:r>
            <a:r>
              <a:rPr lang="it-IT" sz="2500" dirty="0">
                <a:ea typeface="Batang" pitchFamily="18" charset="-127"/>
                <a:sym typeface="Symbol" pitchFamily="18" charset="2"/>
              </a:rPr>
              <a:t> : tempo impiegato da ogni particella per una oscillazione completa, tempo impiegato da un’onda per percorrere una </a:t>
            </a:r>
            <a:r>
              <a:rPr lang="el-GR" dirty="0">
                <a:sym typeface="Symbol" pitchFamily="18" charset="2"/>
              </a:rPr>
              <a:t>λ</a:t>
            </a:r>
            <a:r>
              <a:rPr lang="it-IT" sz="2500" dirty="0">
                <a:ea typeface="Batang" pitchFamily="18" charset="-127"/>
                <a:sym typeface="Symbol" pitchFamily="18" charset="2"/>
              </a:rPr>
              <a:t>.</a:t>
            </a:r>
          </a:p>
          <a:p>
            <a:r>
              <a:rPr lang="it-IT" sz="2500" dirty="0">
                <a:ea typeface="Batang" pitchFamily="18" charset="-127"/>
                <a:sym typeface="Symbol" pitchFamily="18" charset="2"/>
              </a:rPr>
              <a:t>Quindi la velocità dell’onda </a:t>
            </a:r>
            <a:r>
              <a:rPr lang="it-IT" sz="2200" dirty="0">
                <a:solidFill>
                  <a:schemeClr val="accent2"/>
                </a:solidFill>
                <a:ea typeface="Batang" pitchFamily="18" charset="-127"/>
                <a:sym typeface="Symbol" pitchFamily="18" charset="2"/>
              </a:rPr>
              <a:t>(</a:t>
            </a:r>
            <a:r>
              <a:rPr lang="it-IT" sz="2000" dirty="0">
                <a:solidFill>
                  <a:schemeClr val="accent2"/>
                </a:solidFill>
                <a:ea typeface="Batang" pitchFamily="18" charset="-127"/>
                <a:sym typeface="Symbol" pitchFamily="18" charset="2"/>
              </a:rPr>
              <a:t>spazio percorso/tempo impiegato</a:t>
            </a:r>
            <a:r>
              <a:rPr lang="it-IT" sz="2200" dirty="0">
                <a:solidFill>
                  <a:schemeClr val="accent2"/>
                </a:solidFill>
                <a:ea typeface="Batang" pitchFamily="18" charset="-127"/>
                <a:sym typeface="Symbol" pitchFamily="18" charset="2"/>
              </a:rPr>
              <a:t>)</a:t>
            </a:r>
            <a:r>
              <a:rPr lang="it-IT" sz="2200" dirty="0">
                <a:ea typeface="Batang" pitchFamily="18" charset="-127"/>
                <a:sym typeface="Symbol" pitchFamily="18" charset="2"/>
              </a:rPr>
              <a:t> </a:t>
            </a:r>
            <a:r>
              <a:rPr lang="it-IT" sz="2500" dirty="0">
                <a:ea typeface="Batang" pitchFamily="18" charset="-127"/>
                <a:sym typeface="Symbol" pitchFamily="18" charset="2"/>
              </a:rPr>
              <a:t>è  </a:t>
            </a:r>
          </a:p>
          <a:p>
            <a:pPr>
              <a:buFontTx/>
              <a:buNone/>
            </a:pPr>
            <a:r>
              <a:rPr lang="it-IT" sz="2500" dirty="0">
                <a:ea typeface="Batang" pitchFamily="18" charset="-127"/>
                <a:sym typeface="Symbol" pitchFamily="18" charset="2"/>
              </a:rPr>
              <a:t>    v = </a:t>
            </a:r>
            <a:r>
              <a:rPr lang="el-GR" dirty="0"/>
              <a:t>λ</a:t>
            </a:r>
            <a:r>
              <a:rPr lang="it-IT" sz="2500" dirty="0">
                <a:ea typeface="Batang" pitchFamily="18" charset="-127"/>
                <a:sym typeface="Symbol" pitchFamily="18" charset="2"/>
              </a:rPr>
              <a:t>/T = </a:t>
            </a:r>
            <a:r>
              <a:rPr lang="el-GR" dirty="0"/>
              <a:t>λ</a:t>
            </a:r>
            <a:r>
              <a:rPr lang="el-GR" sz="2500" dirty="0">
                <a:ea typeface="Batang" pitchFamily="18" charset="-127"/>
                <a:sym typeface="Symbol" pitchFamily="18" charset="2"/>
              </a:rPr>
              <a:t></a:t>
            </a:r>
            <a:r>
              <a:rPr lang="it-IT" sz="2500" dirty="0">
                <a:ea typeface="Batang" pitchFamily="18" charset="-127"/>
                <a:sym typeface="Symbol" pitchFamily="18" charset="2"/>
              </a:rPr>
              <a:t> </a:t>
            </a:r>
            <a:r>
              <a:rPr lang="it-IT" sz="2500" dirty="0">
                <a:ea typeface="Batang" pitchFamily="18" charset="-127"/>
              </a:rPr>
              <a:t>  </a:t>
            </a:r>
            <a:r>
              <a:rPr lang="it-IT" sz="2500" dirty="0">
                <a:cs typeface="Arial" pitchFamily="34" charset="0"/>
              </a:rPr>
              <a:t>                                                            </a:t>
            </a:r>
          </a:p>
          <a:p>
            <a:pPr>
              <a:buFontTx/>
              <a:buNone/>
            </a:pPr>
            <a:r>
              <a:rPr lang="it-IT" sz="2500" dirty="0">
                <a:cs typeface="Arial" pitchFamily="34" charset="0"/>
              </a:rPr>
              <a:t>    valida per </a:t>
            </a:r>
            <a:r>
              <a:rPr lang="it-IT" sz="2500" dirty="0">
                <a:ea typeface="Batang" pitchFamily="18" charset="-127"/>
              </a:rPr>
              <a:t>V </a:t>
            </a:r>
            <a:r>
              <a:rPr lang="it-IT" sz="2500" dirty="0">
                <a:cs typeface="Arial" pitchFamily="34" charset="0"/>
              </a:rPr>
              <a:t>onda.</a:t>
            </a:r>
          </a:p>
        </p:txBody>
      </p:sp>
      <p:sp>
        <p:nvSpPr>
          <p:cNvPr id="373764" name="Text Box 4"/>
          <p:cNvSpPr txBox="1">
            <a:spLocks noChangeArrowheads="1"/>
          </p:cNvSpPr>
          <p:nvPr/>
        </p:nvSpPr>
        <p:spPr bwMode="auto">
          <a:xfrm>
            <a:off x="539750" y="5661025"/>
            <a:ext cx="2112963" cy="42545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73765" name="Line 5"/>
          <p:cNvSpPr>
            <a:spLocks noChangeShapeType="1"/>
          </p:cNvSpPr>
          <p:nvPr/>
        </p:nvSpPr>
        <p:spPr bwMode="auto">
          <a:xfrm>
            <a:off x="6948488" y="2312988"/>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3766" name="Line 6"/>
          <p:cNvSpPr>
            <a:spLocks noChangeShapeType="1"/>
          </p:cNvSpPr>
          <p:nvPr/>
        </p:nvSpPr>
        <p:spPr bwMode="auto">
          <a:xfrm>
            <a:off x="2176463" y="6289675"/>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E2D8057-7817-4341-B105-96EFEC71FABA}" type="slidenum">
              <a:rPr lang="en-US"/>
              <a:pPr/>
              <a:t>6</a:t>
            </a:fld>
            <a:endParaRPr lang="en-US"/>
          </a:p>
        </p:txBody>
      </p:sp>
      <p:sp>
        <p:nvSpPr>
          <p:cNvPr id="274434" name="Rectangle 2"/>
          <p:cNvSpPr>
            <a:spLocks noGrp="1" noChangeArrowheads="1"/>
          </p:cNvSpPr>
          <p:nvPr>
            <p:ph type="title"/>
          </p:nvPr>
        </p:nvSpPr>
        <p:spPr/>
        <p:txBody>
          <a:bodyPr/>
          <a:lstStyle/>
          <a:p>
            <a:r>
              <a:rPr lang="it-IT"/>
              <a:t>Energia nel sistemi meccanici</a:t>
            </a:r>
          </a:p>
        </p:txBody>
      </p:sp>
      <p:pic>
        <p:nvPicPr>
          <p:cNvPr id="274436" name="Picture 4" descr="img237"/>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700338" y="981075"/>
            <a:ext cx="3600450" cy="125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7" name="Text Box 5"/>
          <p:cNvSpPr txBox="1">
            <a:spLocks noChangeArrowheads="1"/>
          </p:cNvSpPr>
          <p:nvPr/>
        </p:nvSpPr>
        <p:spPr bwMode="auto">
          <a:xfrm>
            <a:off x="539750" y="2276475"/>
            <a:ext cx="8475663"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300"/>
              <a:t>en. della molla (potenziale)               en. della massa (cinetica)</a:t>
            </a:r>
          </a:p>
          <a:p>
            <a:pPr algn="l">
              <a:spcBef>
                <a:spcPct val="20000"/>
              </a:spcBef>
            </a:pPr>
            <a:r>
              <a:rPr lang="it-IT" sz="2300"/>
              <a:t>W = </a:t>
            </a:r>
            <a:r>
              <a:rPr lang="en-US" sz="2300">
                <a:cs typeface="Arial" pitchFamily="34" charset="0"/>
              </a:rPr>
              <a:t>½</a:t>
            </a:r>
            <a:r>
              <a:rPr lang="it-IT" sz="2300"/>
              <a:t>kx</a:t>
            </a:r>
            <a:r>
              <a:rPr lang="it-IT" sz="2300" baseline="30000"/>
              <a:t>2</a:t>
            </a:r>
            <a:r>
              <a:rPr lang="it-IT" sz="2300"/>
              <a:t>       </a:t>
            </a:r>
            <a:r>
              <a:rPr lang="it-IT" sz="2300">
                <a:solidFill>
                  <a:srgbClr val="FF0066"/>
                </a:solidFill>
              </a:rPr>
              <a:t>[cfr </a:t>
            </a:r>
            <a:r>
              <a:rPr lang="en-US" sz="2400">
                <a:solidFill>
                  <a:srgbClr val="FF0066"/>
                </a:solidFill>
              </a:rPr>
              <a:t>q</a:t>
            </a:r>
            <a:r>
              <a:rPr lang="en-US" sz="2400" baseline="30000">
                <a:solidFill>
                  <a:srgbClr val="FF0066"/>
                </a:solidFill>
              </a:rPr>
              <a:t>2</a:t>
            </a:r>
            <a:r>
              <a:rPr lang="en-US" sz="2400">
                <a:solidFill>
                  <a:srgbClr val="FF0066"/>
                </a:solidFill>
              </a:rPr>
              <a:t>/(2C)]</a:t>
            </a:r>
            <a:r>
              <a:rPr lang="it-IT" sz="2300"/>
              <a:t>                 K = </a:t>
            </a:r>
            <a:r>
              <a:rPr lang="en-US" sz="2300">
                <a:cs typeface="Arial" pitchFamily="34" charset="0"/>
              </a:rPr>
              <a:t>½</a:t>
            </a:r>
            <a:r>
              <a:rPr lang="it-IT" sz="2300"/>
              <a:t>mv</a:t>
            </a:r>
            <a:r>
              <a:rPr lang="it-IT" sz="2300" baseline="30000"/>
              <a:t>2</a:t>
            </a:r>
            <a:r>
              <a:rPr lang="it-IT" sz="2300"/>
              <a:t>       </a:t>
            </a:r>
            <a:r>
              <a:rPr lang="it-IT" sz="2300">
                <a:solidFill>
                  <a:schemeClr val="accent2"/>
                </a:solidFill>
              </a:rPr>
              <a:t>[cfr </a:t>
            </a:r>
            <a:r>
              <a:rPr lang="en-US" sz="2400">
                <a:solidFill>
                  <a:schemeClr val="accent2"/>
                </a:solidFill>
              </a:rPr>
              <a:t>Li</a:t>
            </a:r>
            <a:r>
              <a:rPr lang="en-US" sz="2400" baseline="30000">
                <a:solidFill>
                  <a:schemeClr val="accent2"/>
                </a:solidFill>
              </a:rPr>
              <a:t>2</a:t>
            </a:r>
            <a:r>
              <a:rPr lang="en-US" sz="2400">
                <a:solidFill>
                  <a:schemeClr val="accent2"/>
                </a:solidFill>
              </a:rPr>
              <a:t>/2</a:t>
            </a:r>
            <a:r>
              <a:rPr lang="it-IT" sz="2300">
                <a:solidFill>
                  <a:schemeClr val="accent2"/>
                </a:solidFill>
              </a:rPr>
              <a:t>]</a:t>
            </a:r>
          </a:p>
          <a:p>
            <a:pPr algn="l">
              <a:spcBef>
                <a:spcPct val="20000"/>
              </a:spcBef>
            </a:pPr>
            <a:r>
              <a:rPr lang="it-IT" sz="2300"/>
              <a:t>ampiezza del moto A                         vel. massima v</a:t>
            </a:r>
            <a:r>
              <a:rPr lang="it-IT" sz="2300" baseline="-25000"/>
              <a:t>max</a:t>
            </a:r>
          </a:p>
          <a:p>
            <a:pPr algn="l">
              <a:spcBef>
                <a:spcPct val="20000"/>
              </a:spcBef>
            </a:pPr>
            <a:r>
              <a:rPr lang="it-IT" sz="2300"/>
              <a:t>en. totale:  E</a:t>
            </a:r>
            <a:r>
              <a:rPr lang="it-IT" sz="2300" baseline="-25000"/>
              <a:t>0</a:t>
            </a:r>
            <a:r>
              <a:rPr lang="it-IT" sz="2300"/>
              <a:t> = W(x) + K(x) = </a:t>
            </a:r>
            <a:r>
              <a:rPr lang="en-US" sz="2300">
                <a:cs typeface="Arial" pitchFamily="34" charset="0"/>
              </a:rPr>
              <a:t>½</a:t>
            </a:r>
            <a:r>
              <a:rPr lang="it-IT" sz="2300"/>
              <a:t>kx</a:t>
            </a:r>
            <a:r>
              <a:rPr lang="it-IT" sz="2300" baseline="30000"/>
              <a:t>2</a:t>
            </a:r>
            <a:r>
              <a:rPr lang="it-IT" sz="2300"/>
              <a:t> + </a:t>
            </a:r>
            <a:r>
              <a:rPr lang="en-US" sz="2300">
                <a:cs typeface="Arial" pitchFamily="34" charset="0"/>
              </a:rPr>
              <a:t>½</a:t>
            </a:r>
            <a:r>
              <a:rPr lang="it-IT" sz="2300"/>
              <a:t>mv</a:t>
            </a:r>
            <a:r>
              <a:rPr lang="it-IT" sz="2300" baseline="30000"/>
              <a:t>2</a:t>
            </a:r>
            <a:r>
              <a:rPr lang="it-IT" sz="2300"/>
              <a:t> </a:t>
            </a:r>
            <a:r>
              <a:rPr lang="it-IT" sz="2300">
                <a:solidFill>
                  <a:srgbClr val="CC00FF"/>
                </a:solidFill>
              </a:rPr>
              <a:t>= </a:t>
            </a:r>
            <a:r>
              <a:rPr lang="en-US" sz="2300">
                <a:solidFill>
                  <a:srgbClr val="CC00FF"/>
                </a:solidFill>
                <a:cs typeface="Arial" pitchFamily="34" charset="0"/>
              </a:rPr>
              <a:t>½</a:t>
            </a:r>
            <a:r>
              <a:rPr lang="it-IT" sz="2300">
                <a:solidFill>
                  <a:srgbClr val="CC00FF"/>
                </a:solidFill>
              </a:rPr>
              <a:t>kA</a:t>
            </a:r>
            <a:r>
              <a:rPr lang="it-IT" sz="2300" baseline="30000">
                <a:solidFill>
                  <a:srgbClr val="CC00FF"/>
                </a:solidFill>
              </a:rPr>
              <a:t>2</a:t>
            </a:r>
            <a:r>
              <a:rPr lang="it-IT" sz="2300"/>
              <a:t> </a:t>
            </a:r>
            <a:r>
              <a:rPr lang="it-IT" sz="2300">
                <a:solidFill>
                  <a:srgbClr val="008000"/>
                </a:solidFill>
              </a:rPr>
              <a:t>= </a:t>
            </a:r>
            <a:r>
              <a:rPr lang="en-US" sz="2300">
                <a:solidFill>
                  <a:srgbClr val="008000"/>
                </a:solidFill>
                <a:cs typeface="Arial" pitchFamily="34" charset="0"/>
              </a:rPr>
              <a:t>½</a:t>
            </a:r>
            <a:r>
              <a:rPr lang="it-IT" sz="2300">
                <a:solidFill>
                  <a:srgbClr val="008000"/>
                </a:solidFill>
              </a:rPr>
              <a:t>mv</a:t>
            </a:r>
            <a:r>
              <a:rPr lang="it-IT" sz="2300" baseline="-25000">
                <a:solidFill>
                  <a:srgbClr val="008000"/>
                </a:solidFill>
              </a:rPr>
              <a:t>max</a:t>
            </a:r>
            <a:r>
              <a:rPr lang="it-IT" sz="2300" baseline="30000">
                <a:solidFill>
                  <a:srgbClr val="008000"/>
                </a:solidFill>
              </a:rPr>
              <a:t>2</a:t>
            </a:r>
            <a:r>
              <a:rPr lang="it-IT" sz="2300"/>
              <a:t> </a:t>
            </a:r>
          </a:p>
          <a:p>
            <a:pPr algn="l">
              <a:spcBef>
                <a:spcPct val="20000"/>
              </a:spcBef>
            </a:pPr>
            <a:r>
              <a:rPr lang="it-IT" sz="2000">
                <a:solidFill>
                  <a:srgbClr val="CC00FF"/>
                </a:solidFill>
              </a:rPr>
              <a:t>pongo</a:t>
            </a:r>
            <a:r>
              <a:rPr lang="it-IT" sz="2300"/>
              <a:t>                     </a:t>
            </a:r>
            <a:r>
              <a:rPr lang="el-GR" sz="2300">
                <a:cs typeface="Arial" pitchFamily="34" charset="0"/>
              </a:rPr>
              <a:t>ω</a:t>
            </a:r>
            <a:r>
              <a:rPr lang="it-IT" sz="2300" baseline="30000">
                <a:cs typeface="Arial" pitchFamily="34" charset="0"/>
              </a:rPr>
              <a:t>2</a:t>
            </a:r>
            <a:r>
              <a:rPr lang="it-IT" sz="2300">
                <a:cs typeface="Arial" pitchFamily="34" charset="0"/>
              </a:rPr>
              <a:t> =</a:t>
            </a:r>
            <a:r>
              <a:rPr lang="it-IT" sz="2300"/>
              <a:t> k/m = (v</a:t>
            </a:r>
            <a:r>
              <a:rPr lang="it-IT" sz="2300" baseline="-25000"/>
              <a:t>max</a:t>
            </a:r>
            <a:r>
              <a:rPr lang="it-IT" sz="2300"/>
              <a:t>/A)</a:t>
            </a:r>
            <a:r>
              <a:rPr lang="it-IT" sz="2300" baseline="30000"/>
              <a:t>2</a:t>
            </a:r>
            <a:r>
              <a:rPr lang="it-IT" sz="2300"/>
              <a:t>   </a:t>
            </a:r>
          </a:p>
          <a:p>
            <a:pPr algn="l">
              <a:spcBef>
                <a:spcPct val="20000"/>
              </a:spcBef>
            </a:pPr>
            <a:r>
              <a:rPr lang="it-IT" sz="2300"/>
              <a:t>eq. di moto            a = </a:t>
            </a:r>
            <a:r>
              <a:rPr lang="it-IT" sz="2300">
                <a:cs typeface="Arial" pitchFamily="34" charset="0"/>
              </a:rPr>
              <a:t>–(k/m)x = –</a:t>
            </a:r>
            <a:r>
              <a:rPr lang="el-GR" sz="2300">
                <a:cs typeface="Arial" pitchFamily="34" charset="0"/>
              </a:rPr>
              <a:t>ω</a:t>
            </a:r>
            <a:r>
              <a:rPr lang="it-IT" sz="2300" baseline="30000">
                <a:cs typeface="Arial" pitchFamily="34" charset="0"/>
              </a:rPr>
              <a:t>2</a:t>
            </a:r>
            <a:r>
              <a:rPr lang="it-IT" sz="2300">
                <a:cs typeface="Arial" pitchFamily="34" charset="0"/>
              </a:rPr>
              <a:t>x          </a:t>
            </a:r>
            <a:r>
              <a:rPr lang="it-IT" sz="2000">
                <a:solidFill>
                  <a:srgbClr val="33CC33"/>
                </a:solidFill>
                <a:cs typeface="Arial" pitchFamily="34" charset="0"/>
              </a:rPr>
              <a:t>(II princ.:  ma = F = -kx)</a:t>
            </a:r>
          </a:p>
          <a:p>
            <a:pPr algn="l">
              <a:spcBef>
                <a:spcPct val="20000"/>
              </a:spcBef>
            </a:pPr>
            <a:r>
              <a:rPr lang="it-IT" sz="2300">
                <a:cs typeface="Arial" pitchFamily="34" charset="0"/>
              </a:rPr>
              <a:t>soluzione con x=+A per t=0,   </a:t>
            </a:r>
            <a:r>
              <a:rPr lang="it-IT" sz="2000">
                <a:solidFill>
                  <a:srgbClr val="008000"/>
                </a:solidFill>
                <a:cs typeface="Arial" pitchFamily="34" charset="0"/>
              </a:rPr>
              <a:t>matematicamente:</a:t>
            </a:r>
            <a:r>
              <a:rPr lang="it-IT" sz="2300">
                <a:cs typeface="Arial" pitchFamily="34" charset="0"/>
              </a:rPr>
              <a:t> </a:t>
            </a:r>
          </a:p>
          <a:p>
            <a:pPr algn="l"/>
            <a:r>
              <a:rPr lang="it-IT" sz="2300">
                <a:cs typeface="Arial" pitchFamily="34" charset="0"/>
              </a:rPr>
              <a:t>x(t) = Acos</a:t>
            </a:r>
            <a:r>
              <a:rPr lang="el-GR" sz="2300">
                <a:cs typeface="Arial" pitchFamily="34" charset="0"/>
              </a:rPr>
              <a:t>ω</a:t>
            </a:r>
            <a:r>
              <a:rPr lang="it-IT" sz="2300">
                <a:cs typeface="Arial" pitchFamily="34" charset="0"/>
              </a:rPr>
              <a:t>t</a:t>
            </a:r>
            <a:r>
              <a:rPr lang="it-IT" sz="2200">
                <a:cs typeface="Arial" pitchFamily="34" charset="0"/>
              </a:rPr>
              <a:t>                                         </a:t>
            </a:r>
            <a:r>
              <a:rPr lang="it-IT" sz="2000">
                <a:solidFill>
                  <a:srgbClr val="FF0000"/>
                </a:solidFill>
                <a:cs typeface="Arial" pitchFamily="34" charset="0"/>
              </a:rPr>
              <a:t>moto armonico</a:t>
            </a:r>
            <a:r>
              <a:rPr lang="it-IT" sz="2200">
                <a:cs typeface="Arial" pitchFamily="34" charset="0"/>
              </a:rPr>
              <a:t> </a:t>
            </a:r>
            <a:r>
              <a:rPr lang="it-IT" sz="2000">
                <a:solidFill>
                  <a:srgbClr val="FF0000"/>
                </a:solidFill>
                <a:cs typeface="Arial" pitchFamily="34" charset="0"/>
              </a:rPr>
              <a:t>semplice</a:t>
            </a:r>
            <a:r>
              <a:rPr lang="it-IT" sz="2200">
                <a:cs typeface="Arial" pitchFamily="34" charset="0"/>
              </a:rPr>
              <a:t>     </a:t>
            </a:r>
          </a:p>
          <a:p>
            <a:pPr algn="l"/>
            <a:r>
              <a:rPr lang="it-IT" sz="2200">
                <a:cs typeface="Arial" pitchFamily="34" charset="0"/>
              </a:rPr>
              <a:t>v(t) = –</a:t>
            </a:r>
            <a:r>
              <a:rPr lang="el-GR" sz="2200">
                <a:cs typeface="Arial" pitchFamily="34" charset="0"/>
              </a:rPr>
              <a:t>ω</a:t>
            </a:r>
            <a:r>
              <a:rPr lang="it-IT" sz="2200">
                <a:cs typeface="Arial" pitchFamily="34" charset="0"/>
              </a:rPr>
              <a:t>Asin</a:t>
            </a:r>
            <a:r>
              <a:rPr lang="el-GR" sz="2200">
                <a:cs typeface="Arial" pitchFamily="34" charset="0"/>
              </a:rPr>
              <a:t>ω</a:t>
            </a:r>
            <a:r>
              <a:rPr lang="it-IT" sz="2200">
                <a:cs typeface="Arial" pitchFamily="34" charset="0"/>
              </a:rPr>
              <a:t>t             </a:t>
            </a:r>
            <a:r>
              <a:rPr lang="it-IT" sz="2000">
                <a:solidFill>
                  <a:srgbClr val="CC00FF"/>
                </a:solidFill>
                <a:cs typeface="Arial" pitchFamily="34" charset="0"/>
              </a:rPr>
              <a:t>(=dx/dt)</a:t>
            </a:r>
            <a:endParaRPr lang="el-GR" sz="2000">
              <a:solidFill>
                <a:srgbClr val="CC00FF"/>
              </a:solidFill>
              <a:cs typeface="Arial" pitchFamily="34" charset="0"/>
            </a:endParaRPr>
          </a:p>
          <a:p>
            <a:pPr algn="l"/>
            <a:r>
              <a:rPr lang="it-IT" sz="2200"/>
              <a:t>a(t) = </a:t>
            </a:r>
            <a:r>
              <a:rPr lang="it-IT" sz="2200">
                <a:cs typeface="Arial" pitchFamily="34" charset="0"/>
              </a:rPr>
              <a:t>–</a:t>
            </a:r>
            <a:r>
              <a:rPr lang="el-GR" sz="2200">
                <a:cs typeface="Arial" pitchFamily="34" charset="0"/>
              </a:rPr>
              <a:t>ω</a:t>
            </a:r>
            <a:r>
              <a:rPr lang="it-IT" sz="2200" baseline="30000">
                <a:cs typeface="Arial" pitchFamily="34" charset="0"/>
              </a:rPr>
              <a:t>2</a:t>
            </a:r>
            <a:r>
              <a:rPr lang="it-IT" sz="2200">
                <a:cs typeface="Arial" pitchFamily="34" charset="0"/>
              </a:rPr>
              <a:t>Acos</a:t>
            </a:r>
            <a:r>
              <a:rPr lang="el-GR" sz="2200">
                <a:cs typeface="Arial" pitchFamily="34" charset="0"/>
              </a:rPr>
              <a:t>ω</a:t>
            </a:r>
            <a:r>
              <a:rPr lang="it-IT" sz="2200">
                <a:cs typeface="Arial" pitchFamily="34" charset="0"/>
              </a:rPr>
              <a:t>t          </a:t>
            </a:r>
            <a:r>
              <a:rPr lang="it-IT" sz="2000">
                <a:solidFill>
                  <a:srgbClr val="CC00FF"/>
                </a:solidFill>
                <a:cs typeface="Arial" pitchFamily="34" charset="0"/>
              </a:rPr>
              <a:t>(=dv/dt)</a:t>
            </a:r>
            <a:endParaRPr lang="el-GR" sz="2000">
              <a:solidFill>
                <a:srgbClr val="CC00FF"/>
              </a:solidFill>
              <a:cs typeface="Arial" pitchFamily="34" charset="0"/>
            </a:endParaRPr>
          </a:p>
        </p:txBody>
      </p:sp>
      <p:sp>
        <p:nvSpPr>
          <p:cNvPr id="274438" name="Text Box 6"/>
          <p:cNvSpPr txBox="1">
            <a:spLocks noChangeArrowheads="1"/>
          </p:cNvSpPr>
          <p:nvPr/>
        </p:nvSpPr>
        <p:spPr bwMode="auto">
          <a:xfrm>
            <a:off x="5703888" y="1865313"/>
            <a:ext cx="596900"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A31F336B-EBA4-4716-BE20-85C895222E34}" type="slidenum">
              <a:rPr lang="en-US"/>
              <a:pPr/>
              <a:t>60</a:t>
            </a:fld>
            <a:endParaRPr lang="en-US"/>
          </a:p>
        </p:txBody>
      </p:sp>
      <p:sp>
        <p:nvSpPr>
          <p:cNvPr id="374786" name="Rectangle 2"/>
          <p:cNvSpPr>
            <a:spLocks noGrp="1" noChangeArrowheads="1"/>
          </p:cNvSpPr>
          <p:nvPr>
            <p:ph type="title"/>
          </p:nvPr>
        </p:nvSpPr>
        <p:spPr/>
        <p:txBody>
          <a:bodyPr/>
          <a:lstStyle/>
          <a:p>
            <a:r>
              <a:rPr lang="it-IT"/>
              <a:t>Principio di sovrapposizione</a:t>
            </a:r>
          </a:p>
        </p:txBody>
      </p:sp>
      <p:sp>
        <p:nvSpPr>
          <p:cNvPr id="374787" name="Rectangle 3"/>
          <p:cNvSpPr>
            <a:spLocks noGrp="1" noChangeArrowheads="1"/>
          </p:cNvSpPr>
          <p:nvPr>
            <p:ph type="body" idx="1"/>
          </p:nvPr>
        </p:nvSpPr>
        <p:spPr>
          <a:xfrm>
            <a:off x="250825" y="908050"/>
            <a:ext cx="8640763" cy="5184775"/>
          </a:xfrm>
        </p:spPr>
        <p:txBody>
          <a:bodyPr/>
          <a:lstStyle/>
          <a:p>
            <a:pPr>
              <a:lnSpc>
                <a:spcPct val="80000"/>
              </a:lnSpc>
            </a:pPr>
            <a:r>
              <a:rPr lang="it-IT" dirty="0">
                <a:solidFill>
                  <a:srgbClr val="A50021"/>
                </a:solidFill>
              </a:rPr>
              <a:t>v e </a:t>
            </a:r>
            <a:r>
              <a:rPr lang="el-GR" dirty="0">
                <a:solidFill>
                  <a:srgbClr val="A50021"/>
                </a:solidFill>
                <a:cs typeface="Arial" pitchFamily="34" charset="0"/>
              </a:rPr>
              <a:t>λ</a:t>
            </a:r>
            <a:r>
              <a:rPr lang="it-IT" dirty="0">
                <a:solidFill>
                  <a:srgbClr val="A50021"/>
                </a:solidFill>
                <a:cs typeface="Arial" pitchFamily="34" charset="0"/>
              </a:rPr>
              <a:t> dipendono dal mezzo in cui l’onda si propaga, </a:t>
            </a:r>
            <a:r>
              <a:rPr lang="it-IT" sz="2500" dirty="0">
                <a:cs typeface="Arial" pitchFamily="34" charset="0"/>
                <a:sym typeface="Symbol" pitchFamily="18" charset="2"/>
              </a:rPr>
              <a:t></a:t>
            </a:r>
            <a:r>
              <a:rPr lang="it-IT" dirty="0">
                <a:solidFill>
                  <a:srgbClr val="A50021"/>
                </a:solidFill>
                <a:cs typeface="Arial" pitchFamily="34" charset="0"/>
                <a:sym typeface="Symbol" pitchFamily="18" charset="2"/>
              </a:rPr>
              <a:t> (o T) dipende esclusivamente dalla sorgente</a:t>
            </a:r>
          </a:p>
          <a:p>
            <a:pPr>
              <a:lnSpc>
                <a:spcPct val="80000"/>
              </a:lnSpc>
            </a:pPr>
            <a:r>
              <a:rPr lang="it-IT" dirty="0">
                <a:cs typeface="Arial" pitchFamily="34" charset="0"/>
                <a:sym typeface="Symbol" pitchFamily="18" charset="2"/>
              </a:rPr>
              <a:t>Un’onda </a:t>
            </a:r>
            <a:r>
              <a:rPr lang="it-IT" dirty="0" err="1">
                <a:cs typeface="Arial" pitchFamily="34" charset="0"/>
                <a:sym typeface="Symbol" pitchFamily="18" charset="2"/>
              </a:rPr>
              <a:t>e.m</a:t>
            </a:r>
            <a:r>
              <a:rPr lang="it-IT" dirty="0">
                <a:cs typeface="Arial" pitchFamily="34" charset="0"/>
                <a:sym typeface="Symbol" pitchFamily="18" charset="2"/>
              </a:rPr>
              <a:t>. consiste di un </a:t>
            </a:r>
            <a:r>
              <a:rPr lang="it-IT" b="1" dirty="0">
                <a:cs typeface="Arial" pitchFamily="34" charset="0"/>
                <a:sym typeface="Symbol" pitchFamily="18" charset="2"/>
              </a:rPr>
              <a:t>E</a:t>
            </a:r>
            <a:r>
              <a:rPr lang="it-IT" dirty="0">
                <a:cs typeface="Arial" pitchFamily="34" charset="0"/>
                <a:sym typeface="Symbol" pitchFamily="18" charset="2"/>
              </a:rPr>
              <a:t>(</a:t>
            </a:r>
            <a:r>
              <a:rPr lang="it-IT" dirty="0" err="1">
                <a:cs typeface="Arial" pitchFamily="34" charset="0"/>
                <a:sym typeface="Symbol" pitchFamily="18" charset="2"/>
              </a:rPr>
              <a:t>x,t</a:t>
            </a:r>
            <a:r>
              <a:rPr lang="it-IT" dirty="0">
                <a:cs typeface="Arial" pitchFamily="34" charset="0"/>
                <a:sym typeface="Symbol" pitchFamily="18" charset="2"/>
              </a:rPr>
              <a:t>) accompagnato da un </a:t>
            </a:r>
            <a:r>
              <a:rPr lang="it-IT" b="1" dirty="0">
                <a:cs typeface="Arial" pitchFamily="34" charset="0"/>
                <a:sym typeface="Symbol" pitchFamily="18" charset="2"/>
              </a:rPr>
              <a:t>B</a:t>
            </a:r>
            <a:r>
              <a:rPr lang="it-IT" dirty="0">
                <a:cs typeface="Arial" pitchFamily="34" charset="0"/>
                <a:sym typeface="Symbol" pitchFamily="18" charset="2"/>
              </a:rPr>
              <a:t>(</a:t>
            </a:r>
            <a:r>
              <a:rPr lang="it-IT" dirty="0" err="1">
                <a:cs typeface="Arial" pitchFamily="34" charset="0"/>
                <a:sym typeface="Symbol" pitchFamily="18" charset="2"/>
              </a:rPr>
              <a:t>x,t</a:t>
            </a:r>
            <a:r>
              <a:rPr lang="it-IT" dirty="0">
                <a:cs typeface="Arial" pitchFamily="34" charset="0"/>
                <a:sym typeface="Symbol" pitchFamily="18" charset="2"/>
              </a:rPr>
              <a:t>) [come visto in </a:t>
            </a:r>
            <a:r>
              <a:rPr lang="it-IT" dirty="0" err="1">
                <a:cs typeface="Arial" pitchFamily="34" charset="0"/>
                <a:sym typeface="Symbol" pitchFamily="18" charset="2"/>
              </a:rPr>
              <a:t>e.m</a:t>
            </a:r>
            <a:r>
              <a:rPr lang="it-IT" dirty="0">
                <a:cs typeface="Arial" pitchFamily="34" charset="0"/>
                <a:sym typeface="Symbol" pitchFamily="18" charset="2"/>
              </a:rPr>
              <a:t>. </a:t>
            </a:r>
            <a:r>
              <a:rPr lang="it-IT" b="1" dirty="0">
                <a:cs typeface="Arial" pitchFamily="34" charset="0"/>
                <a:sym typeface="Symbol" pitchFamily="18" charset="2"/>
              </a:rPr>
              <a:t>E</a:t>
            </a:r>
            <a:r>
              <a:rPr lang="it-IT" dirty="0">
                <a:cs typeface="Arial" pitchFamily="34" charset="0"/>
                <a:sym typeface="Symbol" pitchFamily="18" charset="2"/>
              </a:rPr>
              <a:t> produce </a:t>
            </a:r>
            <a:r>
              <a:rPr lang="it-IT" b="1" dirty="0">
                <a:cs typeface="Arial" pitchFamily="34" charset="0"/>
                <a:sym typeface="Symbol" pitchFamily="18" charset="2"/>
              </a:rPr>
              <a:t>B</a:t>
            </a:r>
            <a:r>
              <a:rPr lang="it-IT" dirty="0">
                <a:cs typeface="Arial" pitchFamily="34" charset="0"/>
                <a:sym typeface="Symbol" pitchFamily="18" charset="2"/>
              </a:rPr>
              <a:t> che produce </a:t>
            </a:r>
            <a:r>
              <a:rPr lang="it-IT" b="1" dirty="0">
                <a:cs typeface="Arial" pitchFamily="34" charset="0"/>
                <a:sym typeface="Symbol" pitchFamily="18" charset="2"/>
              </a:rPr>
              <a:t>E</a:t>
            </a:r>
            <a:r>
              <a:rPr lang="it-IT" dirty="0">
                <a:cs typeface="Arial" pitchFamily="34" charset="0"/>
                <a:sym typeface="Symbol" pitchFamily="18" charset="2"/>
              </a:rPr>
              <a:t> etc.]: come ampiezza si prende di solito </a:t>
            </a:r>
            <a:r>
              <a:rPr lang="it-IT" b="1" dirty="0">
                <a:cs typeface="Arial" pitchFamily="34" charset="0"/>
                <a:sym typeface="Symbol" pitchFamily="18" charset="2"/>
              </a:rPr>
              <a:t>E</a:t>
            </a:r>
            <a:r>
              <a:rPr lang="it-IT" dirty="0">
                <a:cs typeface="Arial" pitchFamily="34" charset="0"/>
                <a:sym typeface="Symbol" pitchFamily="18" charset="2"/>
              </a:rPr>
              <a:t>.</a:t>
            </a:r>
          </a:p>
          <a:p>
            <a:pPr>
              <a:lnSpc>
                <a:spcPct val="80000"/>
              </a:lnSpc>
            </a:pPr>
            <a:endParaRPr lang="it-IT" dirty="0">
              <a:cs typeface="Arial" pitchFamily="34" charset="0"/>
              <a:sym typeface="Symbol" pitchFamily="18" charset="2"/>
            </a:endParaRPr>
          </a:p>
          <a:p>
            <a:pPr>
              <a:lnSpc>
                <a:spcPct val="80000"/>
              </a:lnSpc>
            </a:pPr>
            <a:r>
              <a:rPr lang="it-IT" dirty="0">
                <a:solidFill>
                  <a:srgbClr val="FF3300"/>
                </a:solidFill>
                <a:cs typeface="Arial" pitchFamily="34" charset="0"/>
                <a:sym typeface="Symbol" pitchFamily="18" charset="2"/>
              </a:rPr>
              <a:t>Principio di sovrapposizione</a:t>
            </a:r>
            <a:r>
              <a:rPr lang="it-IT" dirty="0">
                <a:cs typeface="Arial" pitchFamily="34" charset="0"/>
                <a:sym typeface="Symbol" pitchFamily="18" charset="2"/>
              </a:rPr>
              <a:t> : se ci sono due o più onde dello stesso tipo che viaggiano nella stessa direzione, lo spostamento totale è la somma algebrica degli spostamenti nel punto. Sommando onde di  ed A diverse, opportunamente scelte, si può riprodurre V</a:t>
            </a:r>
            <a:r>
              <a:rPr lang="it-IT" dirty="0">
                <a:latin typeface="Batang" pitchFamily="18" charset="-127"/>
                <a:ea typeface="Batang" pitchFamily="18" charset="-127"/>
                <a:cs typeface="Arial" pitchFamily="34" charset="0"/>
                <a:sym typeface="Symbol" pitchFamily="18" charset="2"/>
              </a:rPr>
              <a:t> </a:t>
            </a:r>
            <a:r>
              <a:rPr lang="it-IT" dirty="0">
                <a:cs typeface="Arial" pitchFamily="34" charset="0"/>
                <a:sym typeface="Symbol" pitchFamily="18" charset="2"/>
              </a:rPr>
              <a:t>forma d’onda (teorema di Fourier) nella stessa direzione. </a:t>
            </a:r>
          </a:p>
        </p:txBody>
      </p:sp>
      <p:sp>
        <p:nvSpPr>
          <p:cNvPr id="374790" name="Line 6"/>
          <p:cNvSpPr>
            <a:spLocks noChangeShapeType="1"/>
          </p:cNvSpPr>
          <p:nvPr/>
        </p:nvSpPr>
        <p:spPr bwMode="auto">
          <a:xfrm>
            <a:off x="3094038" y="5389563"/>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0EA9AC80-3734-47DE-BC4B-E91EBEAB89E0}" type="slidenum">
              <a:rPr lang="en-US"/>
              <a:pPr/>
              <a:t>61</a:t>
            </a:fld>
            <a:endParaRPr lang="en-US"/>
          </a:p>
        </p:txBody>
      </p:sp>
      <p:sp>
        <p:nvSpPr>
          <p:cNvPr id="375810" name="Rectangle 2"/>
          <p:cNvSpPr>
            <a:spLocks noGrp="1" noChangeArrowheads="1"/>
          </p:cNvSpPr>
          <p:nvPr>
            <p:ph type="title"/>
          </p:nvPr>
        </p:nvSpPr>
        <p:spPr/>
        <p:txBody>
          <a:bodyPr/>
          <a:lstStyle/>
          <a:p>
            <a:r>
              <a:rPr lang="it-IT"/>
              <a:t>Principio di sovrapposizione (2)</a:t>
            </a:r>
          </a:p>
        </p:txBody>
      </p:sp>
      <p:graphicFrame>
        <p:nvGraphicFramePr>
          <p:cNvPr id="375811" name="Object 3"/>
          <p:cNvGraphicFramePr>
            <a:graphicFrameLocks noGrp="1" noChangeAspect="1"/>
          </p:cNvGraphicFramePr>
          <p:nvPr>
            <p:ph type="body" idx="1"/>
            <p:extLst>
              <p:ext uri="{D42A27DB-BD31-4B8C-83A1-F6EECF244321}">
                <p14:modId xmlns:p14="http://schemas.microsoft.com/office/powerpoint/2010/main" val="2297193030"/>
              </p:ext>
            </p:extLst>
          </p:nvPr>
        </p:nvGraphicFramePr>
        <p:xfrm>
          <a:off x="1080293" y="1052736"/>
          <a:ext cx="7127875" cy="3013075"/>
        </p:xfrm>
        <a:graphic>
          <a:graphicData uri="http://schemas.openxmlformats.org/presentationml/2006/ole">
            <mc:AlternateContent xmlns:mc="http://schemas.openxmlformats.org/markup-compatibility/2006">
              <mc:Choice xmlns:v="urn:schemas-microsoft-com:vml" Requires="v">
                <p:oleObj spid="_x0000_s375842" name="Chart" r:id="rId3" imgW="5410200" imgH="2286000" progId="Excel.Chart.8">
                  <p:embed/>
                </p:oleObj>
              </mc:Choice>
              <mc:Fallback>
                <p:oleObj name="Chart" r:id="rId3" imgW="5410200" imgH="2286000"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293" y="1052736"/>
                        <a:ext cx="7127875" cy="3013075"/>
                      </a:xfrm>
                      <a:prstGeom prst="rect">
                        <a:avLst/>
                      </a:prstGeom>
                    </p:spPr>
                  </p:pic>
                </p:oleObj>
              </mc:Fallback>
            </mc:AlternateContent>
          </a:graphicData>
        </a:graphic>
      </p:graphicFrame>
      <p:sp>
        <p:nvSpPr>
          <p:cNvPr id="375812" name="Text Box 4"/>
          <p:cNvSpPr txBox="1">
            <a:spLocks noChangeArrowheads="1"/>
          </p:cNvSpPr>
          <p:nvPr/>
        </p:nvSpPr>
        <p:spPr bwMode="auto">
          <a:xfrm>
            <a:off x="323850" y="4437063"/>
            <a:ext cx="86407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sz="2500"/>
              <a:t>Se le onde non viaggiano nella stessa direzione, ma si incontrano solo in qualche punto, esse emergono dopo l’incrocio nella stessa forma che avevano prima dell’incontro.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3E886114-4BE7-4BCC-B6A4-4884F43E60D8}" type="slidenum">
              <a:rPr lang="en-US"/>
              <a:pPr/>
              <a:t>62</a:t>
            </a:fld>
            <a:endParaRPr lang="en-US"/>
          </a:p>
        </p:txBody>
      </p:sp>
      <p:sp>
        <p:nvSpPr>
          <p:cNvPr id="376834" name="Rectangle 2"/>
          <p:cNvSpPr>
            <a:spLocks noGrp="1" noChangeArrowheads="1"/>
          </p:cNvSpPr>
          <p:nvPr>
            <p:ph type="title"/>
          </p:nvPr>
        </p:nvSpPr>
        <p:spPr/>
        <p:txBody>
          <a:bodyPr/>
          <a:lstStyle/>
          <a:p>
            <a:r>
              <a:rPr lang="it-IT"/>
              <a:t>Principio di sovrapposizione (3)</a:t>
            </a:r>
          </a:p>
        </p:txBody>
      </p:sp>
      <p:sp>
        <p:nvSpPr>
          <p:cNvPr id="376835" name="Rectangle 3"/>
          <p:cNvSpPr>
            <a:spLocks noGrp="1" noChangeArrowheads="1"/>
          </p:cNvSpPr>
          <p:nvPr>
            <p:ph type="body" idx="1"/>
          </p:nvPr>
        </p:nvSpPr>
        <p:spPr/>
        <p:txBody>
          <a:bodyPr/>
          <a:lstStyle/>
          <a:p>
            <a:r>
              <a:rPr lang="it-IT" sz="2500"/>
              <a:t>Se hanno </a:t>
            </a:r>
            <a:r>
              <a:rPr lang="el-GR" sz="2500">
                <a:cs typeface="Arial" pitchFamily="34" charset="0"/>
              </a:rPr>
              <a:t>λ</a:t>
            </a:r>
            <a:r>
              <a:rPr lang="it-IT" sz="2500">
                <a:cs typeface="Arial" pitchFamily="34" charset="0"/>
              </a:rPr>
              <a:t> uguale e arrivano insieme con creste coincidenti sono in fase, se sono sfasate di </a:t>
            </a:r>
            <a:r>
              <a:rPr lang="el-GR" sz="2500">
                <a:cs typeface="Arial" pitchFamily="34" charset="0"/>
              </a:rPr>
              <a:t>π</a:t>
            </a:r>
            <a:r>
              <a:rPr lang="it-IT" sz="2500">
                <a:cs typeface="Arial" pitchFamily="34" charset="0"/>
              </a:rPr>
              <a:t> sono in opposizione di fase.</a:t>
            </a:r>
          </a:p>
          <a:p>
            <a:r>
              <a:rPr lang="it-IT" sz="2500">
                <a:solidFill>
                  <a:srgbClr val="FF3300"/>
                </a:solidFill>
                <a:cs typeface="Arial" pitchFamily="34" charset="0"/>
              </a:rPr>
              <a:t>I fenomeni dell’interferenza, diffrazione, battimenti ed onde stazionarie sono tutti conseguenza del principio di sovrapposizione</a:t>
            </a:r>
          </a:p>
          <a:p>
            <a:endParaRPr lang="it-IT" sz="2500">
              <a:cs typeface="Arial" pitchFamily="34" charset="0"/>
            </a:endParaRPr>
          </a:p>
          <a:p>
            <a:r>
              <a:rPr lang="it-IT" sz="2500">
                <a:cs typeface="Arial" pitchFamily="34" charset="0"/>
              </a:rPr>
              <a:t>(Assumendo y = 0 per t = 0), lo spostamento y a t generico di una particella che oscilla di m.a.s. di frequenza </a:t>
            </a:r>
            <a:r>
              <a:rPr lang="it-IT" sz="2500">
                <a:cs typeface="Arial" pitchFamily="34" charset="0"/>
                <a:sym typeface="Symbol" pitchFamily="18" charset="2"/>
              </a:rPr>
              <a:t> (periodo T) </a:t>
            </a:r>
            <a:r>
              <a:rPr lang="it-IT" sz="2500">
                <a:cs typeface="Arial" pitchFamily="34" charset="0"/>
              </a:rPr>
              <a:t>può essere rappresentato come</a:t>
            </a:r>
          </a:p>
          <a:p>
            <a:pPr>
              <a:buFontTx/>
              <a:buNone/>
            </a:pPr>
            <a:r>
              <a:rPr lang="it-IT" sz="2500">
                <a:cs typeface="Arial" pitchFamily="34" charset="0"/>
              </a:rPr>
              <a:t>	y = Asin2</a:t>
            </a:r>
            <a:r>
              <a:rPr lang="el-GR" sz="2500">
                <a:cs typeface="Arial" pitchFamily="34" charset="0"/>
              </a:rPr>
              <a:t>π</a:t>
            </a:r>
            <a:r>
              <a:rPr lang="it-IT" sz="2500">
                <a:cs typeface="Arial" pitchFamily="34" charset="0"/>
              </a:rPr>
              <a:t>t/T = Asin2</a:t>
            </a:r>
            <a:r>
              <a:rPr lang="el-GR" sz="2500">
                <a:cs typeface="Arial" pitchFamily="34" charset="0"/>
              </a:rPr>
              <a:t>π</a:t>
            </a:r>
            <a:r>
              <a:rPr lang="el-GR" sz="2500">
                <a:cs typeface="Arial" pitchFamily="34" charset="0"/>
                <a:sym typeface="Symbol" pitchFamily="18" charset="2"/>
              </a:rPr>
              <a:t></a:t>
            </a:r>
            <a:r>
              <a:rPr lang="it-IT" sz="2500">
                <a:cs typeface="Arial" pitchFamily="34" charset="0"/>
                <a:sym typeface="Symbol" pitchFamily="18" charset="2"/>
              </a:rPr>
              <a:t>t</a:t>
            </a:r>
            <a:r>
              <a:rPr lang="it-IT" sz="2500">
                <a:cs typeface="Arial" pitchFamily="34" charset="0"/>
              </a:rPr>
              <a:t>  </a:t>
            </a:r>
            <a:endParaRPr lang="el-GR" sz="250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fln mag 14</a:t>
            </a:r>
            <a:endParaRPr lang="en-US"/>
          </a:p>
        </p:txBody>
      </p:sp>
      <p:sp>
        <p:nvSpPr>
          <p:cNvPr id="19" name="Slide Number Placeholder 5"/>
          <p:cNvSpPr>
            <a:spLocks noGrp="1"/>
          </p:cNvSpPr>
          <p:nvPr>
            <p:ph type="sldNum" sz="quarter" idx="12"/>
          </p:nvPr>
        </p:nvSpPr>
        <p:spPr/>
        <p:txBody>
          <a:bodyPr/>
          <a:lstStyle/>
          <a:p>
            <a:fld id="{2A6F85F9-8220-4ED6-B892-6BE52CE6F2CE}" type="slidenum">
              <a:rPr lang="en-US"/>
              <a:pPr/>
              <a:t>63</a:t>
            </a:fld>
            <a:endParaRPr lang="en-US"/>
          </a:p>
        </p:txBody>
      </p:sp>
      <p:sp>
        <p:nvSpPr>
          <p:cNvPr id="377858" name="Rectangle 2"/>
          <p:cNvSpPr>
            <a:spLocks noGrp="1" noChangeArrowheads="1"/>
          </p:cNvSpPr>
          <p:nvPr>
            <p:ph type="title"/>
          </p:nvPr>
        </p:nvSpPr>
        <p:spPr/>
        <p:txBody>
          <a:bodyPr/>
          <a:lstStyle/>
          <a:p>
            <a:r>
              <a:rPr lang="it-IT"/>
              <a:t>Forma matematica di un’onda sinusoidale</a:t>
            </a:r>
          </a:p>
        </p:txBody>
      </p:sp>
      <p:sp>
        <p:nvSpPr>
          <p:cNvPr id="377859" name="Rectangle 3"/>
          <p:cNvSpPr>
            <a:spLocks noGrp="1" noChangeArrowheads="1"/>
          </p:cNvSpPr>
          <p:nvPr>
            <p:ph type="body" idx="1"/>
          </p:nvPr>
        </p:nvSpPr>
        <p:spPr/>
        <p:txBody>
          <a:bodyPr/>
          <a:lstStyle/>
          <a:p>
            <a:endParaRPr lang="it-IT" sz="2500"/>
          </a:p>
          <a:p>
            <a:endParaRPr lang="it-IT" sz="2500"/>
          </a:p>
          <a:p>
            <a:endParaRPr lang="it-IT" sz="2500"/>
          </a:p>
          <a:p>
            <a:endParaRPr lang="it-IT" sz="2500"/>
          </a:p>
          <a:p>
            <a:endParaRPr lang="it-IT" sz="2500"/>
          </a:p>
          <a:p>
            <a:endParaRPr lang="it-IT" sz="2500"/>
          </a:p>
          <a:p>
            <a:r>
              <a:rPr lang="it-IT" sz="2500"/>
              <a:t>In un’onda sinusoidale (</a:t>
            </a:r>
            <a:r>
              <a:rPr lang="el-GR" sz="2500">
                <a:cs typeface="Arial" pitchFamily="34" charset="0"/>
              </a:rPr>
              <a:t>λ</a:t>
            </a:r>
            <a:r>
              <a:rPr lang="it-IT" sz="2500">
                <a:cs typeface="Arial" pitchFamily="34" charset="0"/>
              </a:rPr>
              <a:t> = 2</a:t>
            </a:r>
            <a:r>
              <a:rPr lang="el-GR" sz="2500">
                <a:cs typeface="Arial" pitchFamily="34" charset="0"/>
              </a:rPr>
              <a:t>π</a:t>
            </a:r>
            <a:r>
              <a:rPr lang="it-IT" sz="2500">
                <a:cs typeface="Arial" pitchFamily="34" charset="0"/>
              </a:rPr>
              <a:t>/k e T o </a:t>
            </a:r>
            <a:r>
              <a:rPr lang="el-GR" sz="2500">
                <a:cs typeface="Arial" pitchFamily="34" charset="0"/>
                <a:sym typeface="Symbol" pitchFamily="18" charset="2"/>
              </a:rPr>
              <a:t></a:t>
            </a:r>
            <a:r>
              <a:rPr lang="it-IT" sz="2500">
                <a:cs typeface="Arial" pitchFamily="34" charset="0"/>
                <a:sym typeface="Symbol" pitchFamily="18" charset="2"/>
              </a:rPr>
              <a:t> = </a:t>
            </a:r>
            <a:r>
              <a:rPr lang="el-GR" sz="2500">
                <a:cs typeface="Arial" pitchFamily="34" charset="0"/>
                <a:sym typeface="Symbol" pitchFamily="18" charset="2"/>
              </a:rPr>
              <a:t>ω</a:t>
            </a:r>
            <a:r>
              <a:rPr lang="it-IT" sz="2500">
                <a:cs typeface="Arial" pitchFamily="34" charset="0"/>
                <a:sym typeface="Symbol" pitchFamily="18" charset="2"/>
              </a:rPr>
              <a:t>/2</a:t>
            </a:r>
            <a:r>
              <a:rPr lang="el-GR" sz="2500">
                <a:cs typeface="Arial" pitchFamily="34" charset="0"/>
                <a:sym typeface="Symbol" pitchFamily="18" charset="2"/>
              </a:rPr>
              <a:t>π</a:t>
            </a:r>
            <a:r>
              <a:rPr lang="it-IT" sz="2500">
                <a:cs typeface="Arial" pitchFamily="34" charset="0"/>
                <a:sym typeface="Symbol" pitchFamily="18" charset="2"/>
              </a:rPr>
              <a:t>), tutte le particelle oscillano sinusoidalmente: il moto delle particelle in P ritarderà di (x/</a:t>
            </a:r>
            <a:r>
              <a:rPr lang="el-GR" sz="2500">
                <a:cs typeface="Arial" pitchFamily="34" charset="0"/>
                <a:sym typeface="Symbol" pitchFamily="18" charset="2"/>
              </a:rPr>
              <a:t>λ</a:t>
            </a:r>
            <a:r>
              <a:rPr lang="it-IT" sz="2500">
                <a:cs typeface="Arial" pitchFamily="34" charset="0"/>
                <a:sym typeface="Symbol" pitchFamily="18" charset="2"/>
              </a:rPr>
              <a:t>)T rispetto ad O, ossia dovrò sostituire a t → t-(x/</a:t>
            </a:r>
            <a:r>
              <a:rPr lang="el-GR" sz="2500">
                <a:cs typeface="Arial" pitchFamily="34" charset="0"/>
                <a:sym typeface="Symbol" pitchFamily="18" charset="2"/>
              </a:rPr>
              <a:t>λ</a:t>
            </a:r>
            <a:r>
              <a:rPr lang="it-IT" sz="2500">
                <a:cs typeface="Arial" pitchFamily="34" charset="0"/>
                <a:sym typeface="Symbol" pitchFamily="18" charset="2"/>
              </a:rPr>
              <a:t>)T → y = Asin2</a:t>
            </a:r>
            <a:r>
              <a:rPr lang="el-GR" sz="2500">
                <a:cs typeface="Arial" pitchFamily="34" charset="0"/>
                <a:sym typeface="Symbol" pitchFamily="18" charset="2"/>
              </a:rPr>
              <a:t>π</a:t>
            </a:r>
            <a:r>
              <a:rPr lang="it-IT" sz="2500">
                <a:cs typeface="Arial" pitchFamily="34" charset="0"/>
                <a:sym typeface="Symbol" pitchFamily="18" charset="2"/>
              </a:rPr>
              <a:t>/T[t-(x/</a:t>
            </a:r>
            <a:r>
              <a:rPr lang="el-GR" sz="2500">
                <a:cs typeface="Arial" pitchFamily="34" charset="0"/>
                <a:sym typeface="Symbol" pitchFamily="18" charset="2"/>
              </a:rPr>
              <a:t>λ</a:t>
            </a:r>
            <a:r>
              <a:rPr lang="it-IT" sz="2500">
                <a:cs typeface="Arial" pitchFamily="34" charset="0"/>
                <a:sym typeface="Symbol" pitchFamily="18" charset="2"/>
              </a:rPr>
              <a:t>)T]</a:t>
            </a:r>
          </a:p>
          <a:p>
            <a:pPr>
              <a:buFontTx/>
              <a:buNone/>
            </a:pPr>
            <a:r>
              <a:rPr lang="it-IT" sz="2500">
                <a:cs typeface="Arial" pitchFamily="34" charset="0"/>
                <a:sym typeface="Symbol" pitchFamily="18" charset="2"/>
              </a:rPr>
              <a:t>	y = Asin2</a:t>
            </a:r>
            <a:r>
              <a:rPr lang="el-GR" sz="2500">
                <a:cs typeface="Arial" pitchFamily="34" charset="0"/>
                <a:sym typeface="Symbol" pitchFamily="18" charset="2"/>
              </a:rPr>
              <a:t>π</a:t>
            </a:r>
            <a:r>
              <a:rPr lang="it-IT" sz="2500">
                <a:cs typeface="Arial" pitchFamily="34" charset="0"/>
                <a:sym typeface="Symbol" pitchFamily="18" charset="2"/>
              </a:rPr>
              <a:t>[t/T-x/</a:t>
            </a:r>
            <a:r>
              <a:rPr lang="el-GR" sz="2500">
                <a:cs typeface="Arial" pitchFamily="34" charset="0"/>
                <a:sym typeface="Symbol" pitchFamily="18" charset="2"/>
              </a:rPr>
              <a:t>λ</a:t>
            </a:r>
            <a:r>
              <a:rPr lang="it-IT" sz="2500">
                <a:cs typeface="Arial" pitchFamily="34" charset="0"/>
                <a:sym typeface="Symbol" pitchFamily="18" charset="2"/>
              </a:rPr>
              <a:t>] = Asin2</a:t>
            </a:r>
            <a:r>
              <a:rPr lang="el-GR" sz="2500">
                <a:cs typeface="Arial" pitchFamily="34" charset="0"/>
                <a:sym typeface="Symbol" pitchFamily="18" charset="2"/>
              </a:rPr>
              <a:t>π</a:t>
            </a:r>
            <a:r>
              <a:rPr lang="it-IT" sz="2500">
                <a:cs typeface="Arial" pitchFamily="34" charset="0"/>
                <a:sym typeface="Symbol" pitchFamily="18" charset="2"/>
              </a:rPr>
              <a:t>[t-x/v] = Asin(</a:t>
            </a:r>
            <a:r>
              <a:rPr lang="el-GR" sz="2500">
                <a:cs typeface="Arial" pitchFamily="34" charset="0"/>
                <a:sym typeface="Symbol" pitchFamily="18" charset="2"/>
              </a:rPr>
              <a:t>ω</a:t>
            </a:r>
            <a:r>
              <a:rPr lang="it-IT" sz="2500">
                <a:cs typeface="Arial" pitchFamily="34" charset="0"/>
                <a:sym typeface="Symbol" pitchFamily="18" charset="2"/>
              </a:rPr>
              <a:t>t-kx) </a:t>
            </a:r>
            <a:endParaRPr lang="el-GR" sz="2500">
              <a:cs typeface="Arial" pitchFamily="34" charset="0"/>
              <a:sym typeface="Symbol" pitchFamily="18" charset="2"/>
            </a:endParaRPr>
          </a:p>
        </p:txBody>
      </p:sp>
      <p:graphicFrame>
        <p:nvGraphicFramePr>
          <p:cNvPr id="377860" name="Object 4"/>
          <p:cNvGraphicFramePr>
            <a:graphicFrameLocks noChangeAspect="1"/>
          </p:cNvGraphicFramePr>
          <p:nvPr/>
        </p:nvGraphicFramePr>
        <p:xfrm>
          <a:off x="1476375" y="1049338"/>
          <a:ext cx="6119813" cy="2584450"/>
        </p:xfrm>
        <a:graphic>
          <a:graphicData uri="http://schemas.openxmlformats.org/presentationml/2006/ole">
            <mc:AlternateContent xmlns:mc="http://schemas.openxmlformats.org/markup-compatibility/2006">
              <mc:Choice xmlns:v="urn:schemas-microsoft-com:vml" Requires="v">
                <p:oleObj spid="_x0000_s377902" name="Chart" r:id="rId4" imgW="5410200" imgH="2286000" progId="Excel.Chart.8">
                  <p:embed/>
                </p:oleObj>
              </mc:Choice>
              <mc:Fallback>
                <p:oleObj name="Chart" r:id="rId4" imgW="5410200" imgH="228600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049338"/>
                        <a:ext cx="6119813"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7861" name="Line 5"/>
          <p:cNvSpPr>
            <a:spLocks noChangeShapeType="1"/>
          </p:cNvSpPr>
          <p:nvPr/>
        </p:nvSpPr>
        <p:spPr bwMode="auto">
          <a:xfrm>
            <a:off x="1908175" y="2374900"/>
            <a:ext cx="56165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2" name="Text Box 6"/>
          <p:cNvSpPr txBox="1">
            <a:spLocks noChangeArrowheads="1"/>
          </p:cNvSpPr>
          <p:nvPr/>
        </p:nvSpPr>
        <p:spPr bwMode="auto">
          <a:xfrm>
            <a:off x="6877050" y="23495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x</a:t>
            </a:r>
          </a:p>
        </p:txBody>
      </p:sp>
      <p:sp>
        <p:nvSpPr>
          <p:cNvPr id="377863" name="Line 7"/>
          <p:cNvSpPr>
            <a:spLocks noChangeShapeType="1"/>
          </p:cNvSpPr>
          <p:nvPr/>
        </p:nvSpPr>
        <p:spPr bwMode="auto">
          <a:xfrm>
            <a:off x="1908175" y="1557338"/>
            <a:ext cx="338455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4" name="Line 8"/>
          <p:cNvSpPr>
            <a:spLocks noChangeShapeType="1"/>
          </p:cNvSpPr>
          <p:nvPr/>
        </p:nvSpPr>
        <p:spPr bwMode="auto">
          <a:xfrm>
            <a:off x="5286375" y="1341438"/>
            <a:ext cx="0" cy="122396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5" name="Text Box 9"/>
          <p:cNvSpPr txBox="1">
            <a:spLocks noChangeArrowheads="1"/>
          </p:cNvSpPr>
          <p:nvPr/>
        </p:nvSpPr>
        <p:spPr bwMode="auto">
          <a:xfrm>
            <a:off x="3348038" y="1052513"/>
            <a:ext cx="311150" cy="39687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a:solidFill>
                  <a:srgbClr val="008000"/>
                </a:solidFill>
                <a:cs typeface="Arial" pitchFamily="34" charset="0"/>
              </a:rPr>
              <a:t>λ</a:t>
            </a:r>
          </a:p>
        </p:txBody>
      </p:sp>
      <p:sp>
        <p:nvSpPr>
          <p:cNvPr id="377866" name="Line 10"/>
          <p:cNvSpPr>
            <a:spLocks noChangeShapeType="1"/>
          </p:cNvSpPr>
          <p:nvPr/>
        </p:nvSpPr>
        <p:spPr bwMode="auto">
          <a:xfrm>
            <a:off x="3059113" y="1773238"/>
            <a:ext cx="0" cy="576262"/>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67" name="Text Box 11"/>
          <p:cNvSpPr txBox="1">
            <a:spLocks noChangeArrowheads="1"/>
          </p:cNvSpPr>
          <p:nvPr/>
        </p:nvSpPr>
        <p:spPr bwMode="auto">
          <a:xfrm>
            <a:off x="1403350" y="23495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O</a:t>
            </a:r>
          </a:p>
        </p:txBody>
      </p:sp>
      <p:sp>
        <p:nvSpPr>
          <p:cNvPr id="377868" name="Text Box 12"/>
          <p:cNvSpPr txBox="1">
            <a:spLocks noChangeArrowheads="1"/>
          </p:cNvSpPr>
          <p:nvPr/>
        </p:nvSpPr>
        <p:spPr bwMode="auto">
          <a:xfrm>
            <a:off x="2987675" y="2349500"/>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P</a:t>
            </a:r>
          </a:p>
        </p:txBody>
      </p:sp>
      <p:sp>
        <p:nvSpPr>
          <p:cNvPr id="377869" name="Line 13"/>
          <p:cNvSpPr>
            <a:spLocks noChangeShapeType="1"/>
          </p:cNvSpPr>
          <p:nvPr/>
        </p:nvSpPr>
        <p:spPr bwMode="auto">
          <a:xfrm>
            <a:off x="1908175" y="2492375"/>
            <a:ext cx="1079500" cy="0"/>
          </a:xfrm>
          <a:prstGeom prst="line">
            <a:avLst/>
          </a:prstGeom>
          <a:noFill/>
          <a:ln w="2857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7870" name="Text Box 14"/>
          <p:cNvSpPr txBox="1">
            <a:spLocks noChangeArrowheads="1"/>
          </p:cNvSpPr>
          <p:nvPr/>
        </p:nvSpPr>
        <p:spPr bwMode="auto">
          <a:xfrm>
            <a:off x="2247900" y="2655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
        <p:nvSpPr>
          <p:cNvPr id="377871" name="Text Box 15"/>
          <p:cNvSpPr txBox="1">
            <a:spLocks noChangeArrowheads="1"/>
          </p:cNvSpPr>
          <p:nvPr/>
        </p:nvSpPr>
        <p:spPr bwMode="auto">
          <a:xfrm>
            <a:off x="2268538" y="2420938"/>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A50021"/>
                </a:solidFill>
              </a:rPr>
              <a:t>x</a:t>
            </a:r>
          </a:p>
        </p:txBody>
      </p:sp>
      <p:sp>
        <p:nvSpPr>
          <p:cNvPr id="377872" name="Text Box 16"/>
          <p:cNvSpPr txBox="1">
            <a:spLocks noChangeArrowheads="1"/>
          </p:cNvSpPr>
          <p:nvPr/>
        </p:nvSpPr>
        <p:spPr bwMode="auto">
          <a:xfrm>
            <a:off x="611188" y="5445125"/>
            <a:ext cx="7200900" cy="42545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77F32073-F8B0-4AC8-95BF-7118783F0EAB}" type="slidenum">
              <a:rPr lang="en-US"/>
              <a:pPr/>
              <a:t>64</a:t>
            </a:fld>
            <a:endParaRPr lang="en-US"/>
          </a:p>
        </p:txBody>
      </p:sp>
      <p:sp>
        <p:nvSpPr>
          <p:cNvPr id="336898" name="Rectangle 2"/>
          <p:cNvSpPr>
            <a:spLocks noGrp="1" noChangeArrowheads="1"/>
          </p:cNvSpPr>
          <p:nvPr>
            <p:ph type="title"/>
          </p:nvPr>
        </p:nvSpPr>
        <p:spPr/>
        <p:txBody>
          <a:bodyPr/>
          <a:lstStyle/>
          <a:p>
            <a:r>
              <a:rPr lang="it-IT"/>
              <a:t>Dalle oscillazioni alle onde (*) </a:t>
            </a:r>
          </a:p>
        </p:txBody>
      </p:sp>
      <p:sp>
        <p:nvSpPr>
          <p:cNvPr id="336899" name="Rectangle 3"/>
          <p:cNvSpPr>
            <a:spLocks noGrp="1" noChangeArrowheads="1"/>
          </p:cNvSpPr>
          <p:nvPr>
            <p:ph type="body" idx="1"/>
          </p:nvPr>
        </p:nvSpPr>
        <p:spPr/>
        <p:txBody>
          <a:bodyPr/>
          <a:lstStyle/>
          <a:p>
            <a:r>
              <a:rPr lang="it-IT" sz="2600"/>
              <a:t>trasferimento di E (ad es. serie di pendoli accoppiati: un pendolo oscillante trasferisce E al pendolo vicino inizialmente fermo e così via – </a:t>
            </a:r>
            <a:r>
              <a:rPr lang="it-IT" sz="2600">
                <a:solidFill>
                  <a:srgbClr val="CC3399"/>
                </a:solidFill>
              </a:rPr>
              <a:t>ritardo, sfasamento</a:t>
            </a:r>
            <a:r>
              <a:rPr lang="it-IT" sz="2600"/>
              <a:t>) </a:t>
            </a:r>
          </a:p>
          <a:p>
            <a:r>
              <a:rPr lang="it-IT" sz="2600"/>
              <a:t>mezzo elastico (atomi oscillanti trasferiscono E agli atomi adiacenti – </a:t>
            </a:r>
            <a:r>
              <a:rPr lang="it-IT" sz="2600">
                <a:solidFill>
                  <a:srgbClr val="008000"/>
                </a:solidFill>
              </a:rPr>
              <a:t>ritardo, sfasamento</a:t>
            </a:r>
            <a:r>
              <a:rPr lang="it-IT" sz="2600"/>
              <a:t>)</a:t>
            </a:r>
          </a:p>
          <a:p>
            <a:pPr>
              <a:buFontTx/>
              <a:buNone/>
            </a:pPr>
            <a:r>
              <a:rPr lang="it-IT" sz="2600"/>
              <a:t>	(d di trasferimento)/(t impiegato) = velocità</a:t>
            </a:r>
          </a:p>
          <a:p>
            <a:pPr>
              <a:buFontTx/>
              <a:buNone/>
            </a:pPr>
            <a:r>
              <a:rPr lang="it-IT" sz="2600"/>
              <a:t>	di propagazione della perturbazione (onda)</a:t>
            </a:r>
          </a:p>
          <a:p>
            <a:r>
              <a:rPr lang="el-GR" sz="2600">
                <a:cs typeface="Arial" pitchFamily="34" charset="0"/>
              </a:rPr>
              <a:t>λ</a:t>
            </a:r>
            <a:r>
              <a:rPr lang="it-IT" sz="2600">
                <a:cs typeface="Arial" pitchFamily="34" charset="0"/>
              </a:rPr>
              <a:t>, lunghezza d’onda, minima distanza fra punti in concordanza di fase (dopo un periodo T)</a:t>
            </a:r>
          </a:p>
          <a:p>
            <a:pPr>
              <a:buFontTx/>
              <a:buNone/>
            </a:pPr>
            <a:r>
              <a:rPr lang="it-IT" sz="2600">
                <a:cs typeface="Arial" pitchFamily="34" charset="0"/>
              </a:rPr>
              <a:t>	v = </a:t>
            </a:r>
            <a:r>
              <a:rPr lang="el-GR" sz="2600">
                <a:cs typeface="Arial" pitchFamily="34" charset="0"/>
              </a:rPr>
              <a:t>λ</a:t>
            </a:r>
            <a:r>
              <a:rPr lang="it-IT" sz="2600">
                <a:cs typeface="Arial" pitchFamily="34" charset="0"/>
              </a:rPr>
              <a:t>/T = </a:t>
            </a:r>
            <a:r>
              <a:rPr lang="el-GR" sz="2600">
                <a:cs typeface="Arial" pitchFamily="34" charset="0"/>
              </a:rPr>
              <a:t>λ</a:t>
            </a:r>
            <a:r>
              <a:rPr lang="el-GR" sz="2600">
                <a:cs typeface="Arial" pitchFamily="34" charset="0"/>
                <a:sym typeface="Symbol" pitchFamily="18" charset="2"/>
              </a:rPr>
              <a:t></a:t>
            </a:r>
            <a:endParaRPr lang="it-IT" sz="2600">
              <a:cs typeface="Arial" pitchFamily="34" charset="0"/>
              <a:sym typeface="Symbol" pitchFamily="18" charset="2"/>
            </a:endParaRPr>
          </a:p>
          <a:p>
            <a:pPr>
              <a:buFontTx/>
              <a:buNone/>
            </a:pPr>
            <a:r>
              <a:rPr lang="it-IT" sz="2600">
                <a:cs typeface="Arial" pitchFamily="34" charset="0"/>
                <a:sym typeface="Symbol" pitchFamily="18" charset="2"/>
              </a:rPr>
              <a:t>	(T periodo del moto armonico semplice)</a:t>
            </a:r>
            <a:endParaRPr lang="el-GR" sz="2600">
              <a:cs typeface="Arial" pitchFamily="34" charset="0"/>
              <a:sym typeface="Symbol" pitchFamily="18" charset="2"/>
            </a:endParaRPr>
          </a:p>
        </p:txBody>
      </p:sp>
      <p:sp>
        <p:nvSpPr>
          <p:cNvPr id="336900" name="Text Box 4"/>
          <p:cNvSpPr txBox="1">
            <a:spLocks noChangeArrowheads="1"/>
          </p:cNvSpPr>
          <p:nvPr/>
        </p:nvSpPr>
        <p:spPr bwMode="auto">
          <a:xfrm>
            <a:off x="658813" y="3232150"/>
            <a:ext cx="6434137"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36901" name="Text Box 5"/>
          <p:cNvSpPr txBox="1">
            <a:spLocks noChangeArrowheads="1"/>
          </p:cNvSpPr>
          <p:nvPr/>
        </p:nvSpPr>
        <p:spPr bwMode="auto">
          <a:xfrm>
            <a:off x="611188" y="5084763"/>
            <a:ext cx="1968500"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36902" name="Text Box 6"/>
          <p:cNvSpPr txBox="1">
            <a:spLocks noChangeArrowheads="1"/>
          </p:cNvSpPr>
          <p:nvPr/>
        </p:nvSpPr>
        <p:spPr bwMode="auto">
          <a:xfrm>
            <a:off x="4899025" y="6067425"/>
            <a:ext cx="359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ABF1E074-D690-41E2-8D95-802FA8EFAE9D}" type="slidenum">
              <a:rPr lang="en-US"/>
              <a:pPr/>
              <a:t>65</a:t>
            </a:fld>
            <a:endParaRPr lang="en-US"/>
          </a:p>
        </p:txBody>
      </p:sp>
      <p:sp>
        <p:nvSpPr>
          <p:cNvPr id="337922" name="Rectangle 2"/>
          <p:cNvSpPr>
            <a:spLocks noGrp="1" noChangeArrowheads="1"/>
          </p:cNvSpPr>
          <p:nvPr>
            <p:ph type="title"/>
          </p:nvPr>
        </p:nvSpPr>
        <p:spPr/>
        <p:txBody>
          <a:bodyPr/>
          <a:lstStyle/>
          <a:p>
            <a:r>
              <a:rPr lang="it-IT"/>
              <a:t>Onde (*)</a:t>
            </a:r>
          </a:p>
        </p:txBody>
      </p:sp>
      <p:sp>
        <p:nvSpPr>
          <p:cNvPr id="337923" name="Rectangle 3"/>
          <p:cNvSpPr>
            <a:spLocks noGrp="1" noChangeArrowheads="1"/>
          </p:cNvSpPr>
          <p:nvPr>
            <p:ph type="body" idx="1"/>
          </p:nvPr>
        </p:nvSpPr>
        <p:spPr/>
        <p:txBody>
          <a:bodyPr/>
          <a:lstStyle/>
          <a:p>
            <a:r>
              <a:rPr lang="it-IT" sz="2600"/>
              <a:t>f(x,t) – propagazione nello spazio (con velocità</a:t>
            </a:r>
            <a:r>
              <a:rPr lang="it-IT" sz="2600" b="1"/>
              <a:t> v</a:t>
            </a:r>
            <a:r>
              <a:rPr lang="it-IT" sz="2600"/>
              <a:t>) di una perturbazione oscillatoria (in t), ossia di energia </a:t>
            </a:r>
          </a:p>
          <a:p>
            <a:r>
              <a:rPr lang="it-IT" sz="2600"/>
              <a:t>es. onde liquide, serie di pendoli uguali, corda lunga/</a:t>
            </a:r>
            <a:r>
              <a:rPr lang="it-IT" sz="2600">
                <a:sym typeface="Symbol" pitchFamily="18" charset="2"/>
              </a:rPr>
              <a:t> tesa, onde sonore, onde e.m., tsunami</a:t>
            </a:r>
          </a:p>
          <a:p>
            <a:r>
              <a:rPr lang="it-IT" sz="2600">
                <a:solidFill>
                  <a:srgbClr val="008000"/>
                </a:solidFill>
                <a:sym typeface="Symbol" pitchFamily="18" charset="2"/>
              </a:rPr>
              <a:t>la sorgente fissa la frequenza                                       = 1/T (parte temporale) </a:t>
            </a:r>
          </a:p>
          <a:p>
            <a:r>
              <a:rPr lang="it-IT" sz="2600">
                <a:solidFill>
                  <a:srgbClr val="A50021"/>
                </a:solidFill>
                <a:sym typeface="Symbol" pitchFamily="18" charset="2"/>
              </a:rPr>
              <a:t>il mezzo ‘elastico’ è perturbato (messo in oscillazione) al passaggio dell’onda, ma mediamente fermo – non si muove secondo </a:t>
            </a:r>
            <a:r>
              <a:rPr lang="it-IT" sz="2600" b="1">
                <a:solidFill>
                  <a:srgbClr val="A50021"/>
                </a:solidFill>
                <a:sym typeface="Symbol" pitchFamily="18" charset="2"/>
              </a:rPr>
              <a:t>v</a:t>
            </a:r>
            <a:r>
              <a:rPr lang="it-IT" sz="2600">
                <a:solidFill>
                  <a:srgbClr val="A50021"/>
                </a:solidFill>
                <a:sym typeface="Symbol" pitchFamily="18" charset="2"/>
              </a:rPr>
              <a:t> – serve da “sostegno”  (un punto oscillante mette in agitazione oscillatoria il vicino, con un certo ritardo)</a:t>
            </a:r>
          </a:p>
          <a:p>
            <a:r>
              <a:rPr lang="it-IT" sz="2600">
                <a:solidFill>
                  <a:schemeClr val="accent2"/>
                </a:solidFill>
                <a:sym typeface="Symbol" pitchFamily="18" charset="2"/>
              </a:rPr>
              <a:t>l’energia si muove senza trasporto di materia</a:t>
            </a:r>
            <a:r>
              <a:rPr lang="it-IT" sz="2600">
                <a:solidFill>
                  <a:schemeClr val="accent2"/>
                </a:solidFill>
              </a:rPr>
              <a:t> </a:t>
            </a:r>
          </a:p>
        </p:txBody>
      </p:sp>
      <p:pic>
        <p:nvPicPr>
          <p:cNvPr id="337924" name="Picture 4" descr="img3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488" y="2349500"/>
            <a:ext cx="1158875" cy="1441450"/>
          </a:xfrm>
          <a:prstGeom prst="rect">
            <a:avLst/>
          </a:prstGeom>
          <a:noFill/>
          <a:extLst>
            <a:ext uri="{909E8E84-426E-40DD-AFC4-6F175D3DCCD1}">
              <a14:hiddenFill xmlns:a14="http://schemas.microsoft.com/office/drawing/2010/main">
                <a:solidFill>
                  <a:srgbClr val="FFFFFF"/>
                </a:solidFill>
              </a14:hiddenFill>
            </a:ext>
          </a:extLst>
        </p:spPr>
      </p:pic>
      <p:sp>
        <p:nvSpPr>
          <p:cNvPr id="337925" name="Text Box 5"/>
          <p:cNvSpPr txBox="1">
            <a:spLocks noChangeArrowheads="1"/>
          </p:cNvSpPr>
          <p:nvPr/>
        </p:nvSpPr>
        <p:spPr bwMode="auto">
          <a:xfrm>
            <a:off x="4906963" y="6165850"/>
            <a:ext cx="3595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61E46D14-A45F-4138-B0CE-BC9A7D14ABA2}" type="slidenum">
              <a:rPr lang="en-US"/>
              <a:pPr/>
              <a:t>66</a:t>
            </a:fld>
            <a:endParaRPr lang="en-US"/>
          </a:p>
        </p:txBody>
      </p:sp>
      <p:sp>
        <p:nvSpPr>
          <p:cNvPr id="338946" name="Rectangle 2"/>
          <p:cNvSpPr>
            <a:spLocks noGrp="1" noChangeArrowheads="1"/>
          </p:cNvSpPr>
          <p:nvPr>
            <p:ph type="title"/>
          </p:nvPr>
        </p:nvSpPr>
        <p:spPr/>
        <p:txBody>
          <a:bodyPr/>
          <a:lstStyle/>
          <a:p>
            <a:r>
              <a:rPr lang="it-IT"/>
              <a:t>Movimento di onde e particelle (*)</a:t>
            </a:r>
          </a:p>
        </p:txBody>
      </p:sp>
      <p:sp>
        <p:nvSpPr>
          <p:cNvPr id="338947" name="Rectangle 3"/>
          <p:cNvSpPr>
            <a:spLocks noGrp="1" noChangeArrowheads="1"/>
          </p:cNvSpPr>
          <p:nvPr>
            <p:ph type="body" idx="1"/>
          </p:nvPr>
        </p:nvSpPr>
        <p:spPr/>
        <p:txBody>
          <a:bodyPr/>
          <a:lstStyle/>
          <a:p>
            <a:pPr>
              <a:buFontTx/>
              <a:buNone/>
            </a:pPr>
            <a:r>
              <a:rPr lang="it-IT"/>
              <a:t>         </a:t>
            </a:r>
            <a:r>
              <a:rPr lang="it-IT" sz="2200"/>
              <a:t>particella                              onda </a:t>
            </a:r>
          </a:p>
          <a:p>
            <a:pPr>
              <a:buFontTx/>
              <a:buNone/>
            </a:pPr>
            <a:endParaRPr lang="it-IT" sz="2200"/>
          </a:p>
          <a:p>
            <a:pPr>
              <a:buFontTx/>
              <a:buNone/>
            </a:pPr>
            <a:endParaRPr lang="it-IT" sz="2200"/>
          </a:p>
          <a:p>
            <a:pPr>
              <a:buFontTx/>
              <a:buNone/>
            </a:pPr>
            <a:endParaRPr lang="it-IT" sz="2200"/>
          </a:p>
          <a:p>
            <a:pPr>
              <a:buFontTx/>
              <a:buNone/>
            </a:pPr>
            <a:endParaRPr lang="it-IT" sz="2200"/>
          </a:p>
          <a:p>
            <a:pPr>
              <a:buFontTx/>
              <a:buNone/>
            </a:pPr>
            <a:r>
              <a:rPr lang="it-IT" sz="2200"/>
              <a:t>            m.r.u.                                  m.r.u.</a:t>
            </a:r>
          </a:p>
          <a:p>
            <a:pPr>
              <a:buFontTx/>
              <a:buNone/>
            </a:pPr>
            <a:r>
              <a:rPr lang="it-IT" sz="2200"/>
              <a:t>             E = </a:t>
            </a:r>
            <a:r>
              <a:rPr lang="en-US" sz="2200">
                <a:cs typeface="Arial" pitchFamily="34" charset="0"/>
              </a:rPr>
              <a:t>½mv</a:t>
            </a:r>
            <a:r>
              <a:rPr lang="en-US" sz="2200" baseline="30000">
                <a:cs typeface="Arial" pitchFamily="34" charset="0"/>
              </a:rPr>
              <a:t>2</a:t>
            </a:r>
            <a:r>
              <a:rPr lang="en-US" sz="2200">
                <a:cs typeface="Arial" pitchFamily="34" charset="0"/>
              </a:rPr>
              <a:t>                          E = ½kA</a:t>
            </a:r>
            <a:r>
              <a:rPr lang="en-US" sz="2200" baseline="30000">
                <a:cs typeface="Arial" pitchFamily="34" charset="0"/>
              </a:rPr>
              <a:t>2 </a:t>
            </a:r>
            <a:r>
              <a:rPr lang="en-US" sz="2200">
                <a:cs typeface="Arial" pitchFamily="34" charset="0"/>
              </a:rPr>
              <a:t>       </a:t>
            </a:r>
            <a:r>
              <a:rPr lang="en-US" sz="2200">
                <a:solidFill>
                  <a:srgbClr val="006600"/>
                </a:solidFill>
                <a:cs typeface="Arial" pitchFamily="34" charset="0"/>
              </a:rPr>
              <a:t>(+)</a:t>
            </a:r>
          </a:p>
          <a:p>
            <a:pPr>
              <a:buFontTx/>
              <a:buNone/>
            </a:pPr>
            <a:r>
              <a:rPr lang="en-US" sz="2200">
                <a:cs typeface="Arial" pitchFamily="34" charset="0"/>
              </a:rPr>
              <a:t>            ci vuole una </a:t>
            </a:r>
            <a:r>
              <a:rPr lang="en-US" sz="2200" b="1">
                <a:cs typeface="Arial" pitchFamily="34" charset="0"/>
              </a:rPr>
              <a:t>F</a:t>
            </a:r>
            <a:r>
              <a:rPr lang="en-US" sz="2200">
                <a:cs typeface="Arial" pitchFamily="34" charset="0"/>
              </a:rPr>
              <a:t>                   ci vuole una sorgente/</a:t>
            </a:r>
            <a:r>
              <a:rPr lang="en-US" sz="2200" b="1">
                <a:cs typeface="Arial" pitchFamily="34" charset="0"/>
              </a:rPr>
              <a:t>F</a:t>
            </a:r>
          </a:p>
          <a:p>
            <a:pPr>
              <a:buFontTx/>
              <a:buNone/>
            </a:pPr>
            <a:r>
              <a:rPr lang="en-US" sz="2200">
                <a:cs typeface="Arial" pitchFamily="34" charset="0"/>
              </a:rPr>
              <a:t>            per accelerare                   per accelerare/mettere</a:t>
            </a:r>
          </a:p>
          <a:p>
            <a:pPr>
              <a:buFontTx/>
              <a:buNone/>
            </a:pPr>
            <a:r>
              <a:rPr lang="en-US" sz="2200">
                <a:cs typeface="Arial" pitchFamily="34" charset="0"/>
              </a:rPr>
              <a:t>          ad es.</a:t>
            </a:r>
            <a:r>
              <a:rPr lang="en-US" sz="2200" b="1">
                <a:cs typeface="Arial" pitchFamily="34" charset="0"/>
              </a:rPr>
              <a:t> F</a:t>
            </a:r>
            <a:r>
              <a:rPr lang="en-US" sz="2200">
                <a:cs typeface="Arial" pitchFamily="34" charset="0"/>
              </a:rPr>
              <a:t> = </a:t>
            </a:r>
            <a:r>
              <a:rPr lang="el-GR" sz="2200">
                <a:cs typeface="Arial" pitchFamily="34" charset="0"/>
              </a:rPr>
              <a:t>Δ</a:t>
            </a:r>
            <a:r>
              <a:rPr lang="it-IT" sz="2200" b="1">
                <a:cs typeface="Arial" pitchFamily="34" charset="0"/>
              </a:rPr>
              <a:t>p</a:t>
            </a:r>
            <a:r>
              <a:rPr lang="it-IT" sz="2200">
                <a:cs typeface="Arial" pitchFamily="34" charset="0"/>
              </a:rPr>
              <a:t>/</a:t>
            </a:r>
            <a:r>
              <a:rPr lang="el-GR" sz="2200">
                <a:cs typeface="Arial" pitchFamily="34" charset="0"/>
              </a:rPr>
              <a:t>Δ</a:t>
            </a:r>
            <a:r>
              <a:rPr lang="it-IT" sz="2200">
                <a:cs typeface="Arial" pitchFamily="34" charset="0"/>
              </a:rPr>
              <a:t>t                  in oscillazione il mezzo</a:t>
            </a:r>
          </a:p>
          <a:p>
            <a:pPr>
              <a:buFontTx/>
              <a:buNone/>
            </a:pPr>
            <a:r>
              <a:rPr lang="it-IT" sz="2200">
                <a:cs typeface="Arial" pitchFamily="34" charset="0"/>
              </a:rPr>
              <a:t>            = m(</a:t>
            </a:r>
            <a:r>
              <a:rPr lang="it-IT" sz="2200" b="1">
                <a:cs typeface="Arial" pitchFamily="34" charset="0"/>
              </a:rPr>
              <a:t>v</a:t>
            </a:r>
            <a:r>
              <a:rPr lang="it-IT" sz="2200">
                <a:cs typeface="Arial" pitchFamily="34" charset="0"/>
              </a:rPr>
              <a:t>–0)/</a:t>
            </a:r>
            <a:r>
              <a:rPr lang="el-GR" sz="2200">
                <a:cs typeface="Arial" pitchFamily="34" charset="0"/>
              </a:rPr>
              <a:t>Δ</a:t>
            </a:r>
            <a:r>
              <a:rPr lang="it-IT" sz="2200">
                <a:cs typeface="Arial" pitchFamily="34" charset="0"/>
              </a:rPr>
              <a:t>t                       (sasso sul liquido, </a:t>
            </a:r>
          </a:p>
          <a:p>
            <a:pPr>
              <a:buFontTx/>
              <a:buNone/>
            </a:pPr>
            <a:r>
              <a:rPr lang="it-IT" sz="2200">
                <a:cs typeface="Arial" pitchFamily="34" charset="0"/>
              </a:rPr>
              <a:t>                                                      pendolo etc.)</a:t>
            </a:r>
          </a:p>
          <a:p>
            <a:pPr>
              <a:buFontTx/>
              <a:buNone/>
            </a:pPr>
            <a:r>
              <a:rPr lang="it-IT" sz="2200"/>
              <a:t>                                                                    </a:t>
            </a:r>
            <a:r>
              <a:rPr lang="it-IT" sz="2200">
                <a:solidFill>
                  <a:srgbClr val="006600"/>
                </a:solidFill>
              </a:rPr>
              <a:t>(+) si usa I = E/(tS)</a:t>
            </a:r>
          </a:p>
        </p:txBody>
      </p:sp>
      <p:pic>
        <p:nvPicPr>
          <p:cNvPr id="338948" name="Picture 4" descr="img3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484313"/>
            <a:ext cx="2089150" cy="1662112"/>
          </a:xfrm>
          <a:prstGeom prst="rect">
            <a:avLst/>
          </a:prstGeom>
          <a:noFill/>
          <a:extLst>
            <a:ext uri="{909E8E84-426E-40DD-AFC4-6F175D3DCCD1}">
              <a14:hiddenFill xmlns:a14="http://schemas.microsoft.com/office/drawing/2010/main">
                <a:solidFill>
                  <a:srgbClr val="FFFFFF"/>
                </a:solidFill>
              </a14:hiddenFill>
            </a:ext>
          </a:extLst>
        </p:spPr>
      </p:pic>
      <p:pic>
        <p:nvPicPr>
          <p:cNvPr id="338949" name="Picture 5" descr="img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1484313"/>
            <a:ext cx="2592388" cy="1698625"/>
          </a:xfrm>
          <a:prstGeom prst="rect">
            <a:avLst/>
          </a:prstGeom>
          <a:noFill/>
          <a:extLst>
            <a:ext uri="{909E8E84-426E-40DD-AFC4-6F175D3DCCD1}">
              <a14:hiddenFill xmlns:a14="http://schemas.microsoft.com/office/drawing/2010/main">
                <a:solidFill>
                  <a:srgbClr val="FFFFFF"/>
                </a:solidFill>
              </a14:hiddenFill>
            </a:ext>
          </a:extLst>
        </p:spPr>
      </p:pic>
      <p:sp>
        <p:nvSpPr>
          <p:cNvPr id="338950" name="Text Box 6"/>
          <p:cNvSpPr txBox="1">
            <a:spLocks noChangeArrowheads="1"/>
          </p:cNvSpPr>
          <p:nvPr/>
        </p:nvSpPr>
        <p:spPr bwMode="auto">
          <a:xfrm>
            <a:off x="7451725" y="5229225"/>
            <a:ext cx="1692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solidFill>
                  <a:srgbClr val="006600"/>
                </a:solidFill>
              </a:rPr>
              <a:t>superf. </a:t>
            </a:r>
            <a:r>
              <a:rPr lang="it-IT">
                <a:solidFill>
                  <a:srgbClr val="006600"/>
                </a:solidFill>
                <a:cs typeface="Arial" pitchFamily="34" charset="0"/>
              </a:rPr>
              <a:t>┴ alla propagazione</a:t>
            </a:r>
          </a:p>
        </p:txBody>
      </p:sp>
      <p:sp>
        <p:nvSpPr>
          <p:cNvPr id="338951" name="Line 7"/>
          <p:cNvSpPr>
            <a:spLocks noChangeShapeType="1"/>
          </p:cNvSpPr>
          <p:nvPr/>
        </p:nvSpPr>
        <p:spPr bwMode="auto">
          <a:xfrm flipH="1">
            <a:off x="7885113" y="5805488"/>
            <a:ext cx="43180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8952" name="Text Box 8"/>
          <p:cNvSpPr txBox="1">
            <a:spLocks noChangeArrowheads="1"/>
          </p:cNvSpPr>
          <p:nvPr/>
        </p:nvSpPr>
        <p:spPr bwMode="auto">
          <a:xfrm>
            <a:off x="441325" y="6165850"/>
            <a:ext cx="359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9AFED185-6FEF-4DCC-8D52-7F590E843C77}" type="slidenum">
              <a:rPr lang="en-US"/>
              <a:pPr/>
              <a:t>67</a:t>
            </a:fld>
            <a:endParaRPr lang="en-US"/>
          </a:p>
        </p:txBody>
      </p:sp>
      <p:sp>
        <p:nvSpPr>
          <p:cNvPr id="339970" name="Rectangle 2"/>
          <p:cNvSpPr>
            <a:spLocks noGrp="1" noChangeArrowheads="1"/>
          </p:cNvSpPr>
          <p:nvPr>
            <p:ph type="title"/>
          </p:nvPr>
        </p:nvSpPr>
        <p:spPr/>
        <p:txBody>
          <a:bodyPr/>
          <a:lstStyle/>
          <a:p>
            <a:r>
              <a:rPr lang="it-IT"/>
              <a:t>Rappresentazione matematica dell’onda (*)</a:t>
            </a:r>
          </a:p>
        </p:txBody>
      </p:sp>
      <p:sp>
        <p:nvSpPr>
          <p:cNvPr id="339971" name="Rectangle 3"/>
          <p:cNvSpPr>
            <a:spLocks noGrp="1" noChangeArrowheads="1"/>
          </p:cNvSpPr>
          <p:nvPr>
            <p:ph type="body" idx="1"/>
          </p:nvPr>
        </p:nvSpPr>
        <p:spPr>
          <a:xfrm>
            <a:off x="250825" y="1052513"/>
            <a:ext cx="8569325" cy="5184775"/>
          </a:xfrm>
        </p:spPr>
        <p:txBody>
          <a:bodyPr/>
          <a:lstStyle/>
          <a:p>
            <a:r>
              <a:rPr lang="it-IT" sz="2500"/>
              <a:t>si può mostrare che la </a:t>
            </a:r>
            <a:r>
              <a:rPr lang="it-IT" sz="2500">
                <a:solidFill>
                  <a:srgbClr val="008000"/>
                </a:solidFill>
              </a:rPr>
              <a:t>pertubazione y</a:t>
            </a:r>
            <a:r>
              <a:rPr lang="it-IT" sz="2500"/>
              <a:t> in un’onda progressiva (si muove nel verso +vo dell’asse x) è una funzione sia di x che di t ed è data da</a:t>
            </a:r>
          </a:p>
          <a:p>
            <a:pPr>
              <a:buFontTx/>
              <a:buNone/>
            </a:pPr>
            <a:r>
              <a:rPr lang="it-IT" sz="2500"/>
              <a:t>	</a:t>
            </a:r>
            <a:r>
              <a:rPr lang="it-IT" sz="2500">
                <a:solidFill>
                  <a:srgbClr val="008000"/>
                </a:solidFill>
              </a:rPr>
              <a:t>y = y(x,t) = y(x-vt)</a:t>
            </a:r>
          </a:p>
          <a:p>
            <a:pPr>
              <a:buFontTx/>
              <a:buNone/>
            </a:pPr>
            <a:r>
              <a:rPr lang="it-IT" sz="2500"/>
              <a:t>	dove v è la velocità di fase</a:t>
            </a:r>
          </a:p>
          <a:p>
            <a:r>
              <a:rPr lang="it-IT" sz="2500"/>
              <a:t>es.1 onda impulsiva/impulso: corda tesa vibrante lunga </a:t>
            </a:r>
            <a:r>
              <a:rPr lang="en-US" sz="2500">
                <a:latin typeface="GungsuhChe" pitchFamily="49" charset="-127"/>
                <a:ea typeface="GungsuhChe" pitchFamily="49" charset="-127"/>
              </a:rPr>
              <a:t>l</a:t>
            </a:r>
          </a:p>
          <a:p>
            <a:pPr>
              <a:buFontTx/>
              <a:buNone/>
            </a:pPr>
            <a:r>
              <a:rPr lang="it-IT" sz="2500"/>
              <a:t>	y = y(x-vt)</a:t>
            </a:r>
          </a:p>
          <a:p>
            <a:pPr>
              <a:buFontTx/>
              <a:buNone/>
            </a:pPr>
            <a:r>
              <a:rPr lang="it-IT" sz="2500"/>
              <a:t>	è l’allontanamento dalla posizione di equilibrio, con        v</a:t>
            </a:r>
            <a:r>
              <a:rPr lang="it-IT" sz="2500" baseline="30000"/>
              <a:t>2</a:t>
            </a:r>
            <a:r>
              <a:rPr lang="it-IT" sz="2500"/>
              <a:t> = F/</a:t>
            </a:r>
            <a:r>
              <a:rPr lang="el-GR" sz="2500">
                <a:cs typeface="Arial" pitchFamily="34" charset="0"/>
              </a:rPr>
              <a:t>μ</a:t>
            </a:r>
            <a:r>
              <a:rPr lang="it-IT" sz="2500">
                <a:cs typeface="Arial" pitchFamily="34" charset="0"/>
              </a:rPr>
              <a:t> che dipende                                             dall’elasticità (F) e                                             dall’inerzia (</a:t>
            </a:r>
            <a:r>
              <a:rPr lang="el-GR" sz="2500">
                <a:cs typeface="Arial" pitchFamily="34" charset="0"/>
              </a:rPr>
              <a:t>μ</a:t>
            </a:r>
            <a:r>
              <a:rPr lang="it-IT" sz="2500">
                <a:cs typeface="Arial" pitchFamily="34" charset="0"/>
              </a:rPr>
              <a:t> = m/</a:t>
            </a:r>
            <a:r>
              <a:rPr lang="en-US" sz="2500">
                <a:latin typeface="GungsuhChe" pitchFamily="49" charset="-127"/>
                <a:ea typeface="GungsuhChe" pitchFamily="49" charset="-127"/>
                <a:cs typeface="Arial" pitchFamily="34" charset="0"/>
              </a:rPr>
              <a:t>l</a:t>
            </a:r>
            <a:r>
              <a:rPr lang="it-IT" sz="2500">
                <a:cs typeface="Arial" pitchFamily="34" charset="0"/>
              </a:rPr>
              <a:t>) del                                             mezzo (vero  in generale)</a:t>
            </a:r>
            <a:endParaRPr lang="el-GR" sz="2500">
              <a:cs typeface="Arial" pitchFamily="34" charset="0"/>
            </a:endParaRPr>
          </a:p>
        </p:txBody>
      </p:sp>
      <p:pic>
        <p:nvPicPr>
          <p:cNvPr id="339972" name="Picture 4" descr="img3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4652963"/>
            <a:ext cx="4108450" cy="1341437"/>
          </a:xfrm>
          <a:prstGeom prst="rect">
            <a:avLst/>
          </a:prstGeom>
          <a:noFill/>
          <a:extLst>
            <a:ext uri="{909E8E84-426E-40DD-AFC4-6F175D3DCCD1}">
              <a14:hiddenFill xmlns:a14="http://schemas.microsoft.com/office/drawing/2010/main">
                <a:solidFill>
                  <a:srgbClr val="FFFFFF"/>
                </a:solidFill>
              </a14:hiddenFill>
            </a:ext>
          </a:extLst>
        </p:spPr>
      </p:pic>
      <p:sp>
        <p:nvSpPr>
          <p:cNvPr id="339973" name="Text Box 5"/>
          <p:cNvSpPr txBox="1">
            <a:spLocks noChangeArrowheads="1"/>
          </p:cNvSpPr>
          <p:nvPr/>
        </p:nvSpPr>
        <p:spPr bwMode="auto">
          <a:xfrm>
            <a:off x="4519613" y="5715000"/>
            <a:ext cx="381000" cy="3048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400"/>
          </a:p>
        </p:txBody>
      </p:sp>
      <p:sp>
        <p:nvSpPr>
          <p:cNvPr id="339974" name="Text Box 6"/>
          <p:cNvSpPr txBox="1">
            <a:spLocks noChangeArrowheads="1"/>
          </p:cNvSpPr>
          <p:nvPr/>
        </p:nvSpPr>
        <p:spPr bwMode="auto">
          <a:xfrm>
            <a:off x="4962525" y="6067425"/>
            <a:ext cx="345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 a pagg. 54-61</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90E067A8-665F-4859-951D-5E6CCEDD46E8}" type="slidenum">
              <a:rPr lang="en-US"/>
              <a:pPr/>
              <a:t>68</a:t>
            </a:fld>
            <a:endParaRPr lang="en-US"/>
          </a:p>
        </p:txBody>
      </p:sp>
      <p:sp>
        <p:nvSpPr>
          <p:cNvPr id="340994" name="Rectangle 2"/>
          <p:cNvSpPr>
            <a:spLocks noGrp="1" noChangeArrowheads="1"/>
          </p:cNvSpPr>
          <p:nvPr>
            <p:ph type="title"/>
          </p:nvPr>
        </p:nvSpPr>
        <p:spPr>
          <a:xfrm>
            <a:off x="1187450" y="188913"/>
            <a:ext cx="7632700" cy="574675"/>
          </a:xfrm>
        </p:spPr>
        <p:txBody>
          <a:bodyPr/>
          <a:lstStyle/>
          <a:p>
            <a:r>
              <a:rPr lang="it-IT"/>
              <a:t>Rappresentazione matematica dell’onda (2) (*)</a:t>
            </a:r>
          </a:p>
        </p:txBody>
      </p:sp>
      <p:sp>
        <p:nvSpPr>
          <p:cNvPr id="340995" name="Rectangle 3"/>
          <p:cNvSpPr>
            <a:spLocks noGrp="1" noChangeArrowheads="1"/>
          </p:cNvSpPr>
          <p:nvPr>
            <p:ph type="body" idx="1"/>
          </p:nvPr>
        </p:nvSpPr>
        <p:spPr/>
        <p:txBody>
          <a:bodyPr/>
          <a:lstStyle/>
          <a:p>
            <a:r>
              <a:rPr lang="it-IT" sz="2500"/>
              <a:t>es.2 onda armonica / periodica: l’eq. di un’onda piana monocromatica progressiva è</a:t>
            </a:r>
          </a:p>
          <a:p>
            <a:pPr>
              <a:buFontTx/>
              <a:buNone/>
            </a:pPr>
            <a:r>
              <a:rPr lang="it-IT" sz="2500"/>
              <a:t>	y = Asin[</a:t>
            </a:r>
            <a:r>
              <a:rPr lang="it-IT" sz="2500">
                <a:solidFill>
                  <a:srgbClr val="FF0066"/>
                </a:solidFill>
              </a:rPr>
              <a:t>(2</a:t>
            </a:r>
            <a:r>
              <a:rPr lang="el-GR" sz="2500">
                <a:solidFill>
                  <a:srgbClr val="FF0066"/>
                </a:solidFill>
                <a:cs typeface="Arial" pitchFamily="34" charset="0"/>
              </a:rPr>
              <a:t>π</a:t>
            </a:r>
            <a:r>
              <a:rPr lang="it-IT" sz="2500">
                <a:solidFill>
                  <a:srgbClr val="FF0066"/>
                </a:solidFill>
                <a:cs typeface="Arial" pitchFamily="34" charset="0"/>
              </a:rPr>
              <a:t>/</a:t>
            </a:r>
            <a:r>
              <a:rPr lang="el-GR" sz="2500">
                <a:solidFill>
                  <a:srgbClr val="FF0066"/>
                </a:solidFill>
                <a:cs typeface="Arial" pitchFamily="34" charset="0"/>
              </a:rPr>
              <a:t>λ</a:t>
            </a:r>
            <a:r>
              <a:rPr lang="it-IT" sz="2500">
                <a:solidFill>
                  <a:srgbClr val="FF0066"/>
                </a:solidFill>
                <a:cs typeface="Arial" pitchFamily="34" charset="0"/>
              </a:rPr>
              <a:t>)(x-vt)</a:t>
            </a:r>
            <a:r>
              <a:rPr lang="it-IT" sz="2500">
                <a:cs typeface="Arial" pitchFamily="34" charset="0"/>
              </a:rPr>
              <a:t>]</a:t>
            </a:r>
          </a:p>
          <a:p>
            <a:pPr>
              <a:buFontTx/>
              <a:buNone/>
            </a:pPr>
            <a:r>
              <a:rPr lang="it-IT" sz="2500">
                <a:cs typeface="Arial" pitchFamily="34" charset="0"/>
              </a:rPr>
              <a:t>	dove l’espressione in [ ] è la </a:t>
            </a:r>
            <a:r>
              <a:rPr lang="it-IT" sz="2500">
                <a:solidFill>
                  <a:srgbClr val="FF0066"/>
                </a:solidFill>
                <a:cs typeface="Arial" pitchFamily="34" charset="0"/>
              </a:rPr>
              <a:t>fase</a:t>
            </a:r>
            <a:r>
              <a:rPr lang="it-IT" sz="2500">
                <a:cs typeface="Arial" pitchFamily="34" charset="0"/>
              </a:rPr>
              <a:t> dell’onda</a:t>
            </a:r>
            <a:r>
              <a:rPr lang="it-IT" sz="2500"/>
              <a:t> </a:t>
            </a:r>
          </a:p>
        </p:txBody>
      </p:sp>
      <p:pic>
        <p:nvPicPr>
          <p:cNvPr id="340997" name="Picture 5" descr="img3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2924175"/>
            <a:ext cx="6610350" cy="3213100"/>
          </a:xfrm>
          <a:prstGeom prst="rect">
            <a:avLst/>
          </a:prstGeom>
          <a:noFill/>
          <a:extLst>
            <a:ext uri="{909E8E84-426E-40DD-AFC4-6F175D3DCCD1}">
              <a14:hiddenFill xmlns:a14="http://schemas.microsoft.com/office/drawing/2010/main">
                <a:solidFill>
                  <a:srgbClr val="FFFFFF"/>
                </a:solidFill>
              </a14:hiddenFill>
            </a:ext>
          </a:extLst>
        </p:spPr>
      </p:pic>
      <p:sp>
        <p:nvSpPr>
          <p:cNvPr id="340998" name="Line 6"/>
          <p:cNvSpPr>
            <a:spLocks noChangeShapeType="1"/>
          </p:cNvSpPr>
          <p:nvPr/>
        </p:nvSpPr>
        <p:spPr bwMode="auto">
          <a:xfrm flipV="1">
            <a:off x="2916238" y="5516563"/>
            <a:ext cx="3024187"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0999" name="Text Box 7"/>
          <p:cNvSpPr txBox="1">
            <a:spLocks noChangeArrowheads="1"/>
          </p:cNvSpPr>
          <p:nvPr/>
        </p:nvSpPr>
        <p:spPr bwMode="auto">
          <a:xfrm>
            <a:off x="4856163" y="6067425"/>
            <a:ext cx="3665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EFCC2E66-1EB8-4EE1-8CF4-9DB16561BD8A}" type="slidenum">
              <a:rPr lang="en-US"/>
              <a:pPr/>
              <a:t>69</a:t>
            </a:fld>
            <a:endParaRPr lang="en-US"/>
          </a:p>
        </p:txBody>
      </p:sp>
      <p:sp>
        <p:nvSpPr>
          <p:cNvPr id="342018" name="Rectangle 2"/>
          <p:cNvSpPr>
            <a:spLocks noGrp="1" noChangeArrowheads="1"/>
          </p:cNvSpPr>
          <p:nvPr>
            <p:ph type="title"/>
          </p:nvPr>
        </p:nvSpPr>
        <p:spPr/>
        <p:txBody>
          <a:bodyPr/>
          <a:lstStyle/>
          <a:p>
            <a:r>
              <a:rPr lang="it-IT"/>
              <a:t>Rappresentazione matematica dell’onda (3)</a:t>
            </a:r>
          </a:p>
        </p:txBody>
      </p:sp>
      <p:sp>
        <p:nvSpPr>
          <p:cNvPr id="342019" name="Rectangle 3"/>
          <p:cNvSpPr>
            <a:spLocks noGrp="1" noChangeArrowheads="1"/>
          </p:cNvSpPr>
          <p:nvPr>
            <p:ph type="body" idx="1"/>
          </p:nvPr>
        </p:nvSpPr>
        <p:spPr/>
        <p:txBody>
          <a:bodyPr/>
          <a:lstStyle/>
          <a:p>
            <a:r>
              <a:rPr lang="it-IT" sz="2500">
                <a:solidFill>
                  <a:srgbClr val="CC00FF"/>
                </a:solidFill>
                <a:sym typeface="Symbol" pitchFamily="18" charset="2"/>
              </a:rPr>
              <a:t> = </a:t>
            </a:r>
            <a:r>
              <a:rPr lang="el-GR" sz="2500">
                <a:solidFill>
                  <a:srgbClr val="CC00FF"/>
                </a:solidFill>
                <a:cs typeface="Arial" pitchFamily="34" charset="0"/>
                <a:sym typeface="Symbol" pitchFamily="18" charset="2"/>
              </a:rPr>
              <a:t>ω</a:t>
            </a:r>
            <a:r>
              <a:rPr lang="it-IT" sz="2500">
                <a:solidFill>
                  <a:srgbClr val="CC00FF"/>
                </a:solidFill>
                <a:cs typeface="Arial" pitchFamily="34" charset="0"/>
                <a:sym typeface="Symbol" pitchFamily="18" charset="2"/>
              </a:rPr>
              <a:t>/2</a:t>
            </a:r>
            <a:r>
              <a:rPr lang="el-GR" sz="2500">
                <a:solidFill>
                  <a:srgbClr val="CC00FF"/>
                </a:solidFill>
                <a:cs typeface="Arial" pitchFamily="34" charset="0"/>
                <a:sym typeface="Symbol" pitchFamily="18" charset="2"/>
              </a:rPr>
              <a:t>π</a:t>
            </a:r>
            <a:r>
              <a:rPr lang="it-IT" sz="2500">
                <a:solidFill>
                  <a:srgbClr val="CC00FF"/>
                </a:solidFill>
                <a:cs typeface="Arial" pitchFamily="34" charset="0"/>
                <a:sym typeface="Symbol" pitchFamily="18" charset="2"/>
              </a:rPr>
              <a:t> dipende dalla sorgente</a:t>
            </a:r>
          </a:p>
          <a:p>
            <a:r>
              <a:rPr lang="it-IT" sz="2500">
                <a:solidFill>
                  <a:srgbClr val="008000"/>
                </a:solidFill>
                <a:cs typeface="Arial" pitchFamily="34" charset="0"/>
                <a:sym typeface="Symbol" pitchFamily="18" charset="2"/>
              </a:rPr>
              <a:t>v e </a:t>
            </a:r>
            <a:r>
              <a:rPr lang="el-GR" sz="2500">
                <a:solidFill>
                  <a:srgbClr val="008000"/>
                </a:solidFill>
                <a:cs typeface="Arial" pitchFamily="34" charset="0"/>
                <a:sym typeface="Symbol" pitchFamily="18" charset="2"/>
              </a:rPr>
              <a:t>λ</a:t>
            </a:r>
            <a:r>
              <a:rPr lang="it-IT" sz="2500">
                <a:solidFill>
                  <a:srgbClr val="008000"/>
                </a:solidFill>
                <a:cs typeface="Arial" pitchFamily="34" charset="0"/>
                <a:sym typeface="Symbol" pitchFamily="18" charset="2"/>
              </a:rPr>
              <a:t> dipendono dal mezzo</a:t>
            </a:r>
            <a:r>
              <a:rPr lang="it-IT" sz="2500">
                <a:cs typeface="Arial" pitchFamily="34" charset="0"/>
                <a:sym typeface="Symbol" pitchFamily="18" charset="2"/>
              </a:rPr>
              <a:t> </a:t>
            </a:r>
          </a:p>
          <a:p>
            <a:r>
              <a:rPr lang="it-IT" sz="2500" u="sng">
                <a:cs typeface="Arial" pitchFamily="34" charset="0"/>
                <a:sym typeface="Symbol" pitchFamily="18" charset="2"/>
              </a:rPr>
              <a:t>fase</a:t>
            </a:r>
            <a:r>
              <a:rPr lang="it-IT" sz="2500">
                <a:cs typeface="Arial" pitchFamily="34" charset="0"/>
                <a:sym typeface="Symbol" pitchFamily="18" charset="2"/>
              </a:rPr>
              <a:t>: descrive lo stato di oscillazione</a:t>
            </a:r>
          </a:p>
          <a:p>
            <a:r>
              <a:rPr lang="it-IT" sz="2500" u="sng">
                <a:cs typeface="Arial" pitchFamily="34" charset="0"/>
                <a:sym typeface="Symbol" pitchFamily="18" charset="2"/>
              </a:rPr>
              <a:t>fronte d’onda / superficie d’onda</a:t>
            </a:r>
            <a:r>
              <a:rPr lang="it-IT" sz="2500">
                <a:cs typeface="Arial" pitchFamily="34" charset="0"/>
                <a:sym typeface="Symbol" pitchFamily="18" charset="2"/>
              </a:rPr>
              <a:t>: luogo dei punti con la stessa fase; ad es. onda piana, i fronti d’onda sono piani equidistanti </a:t>
            </a:r>
            <a:r>
              <a:rPr lang="el-GR" sz="2500">
                <a:cs typeface="Arial" pitchFamily="34" charset="0"/>
                <a:sym typeface="Symbol" pitchFamily="18" charset="2"/>
              </a:rPr>
              <a:t>λ</a:t>
            </a:r>
            <a:r>
              <a:rPr lang="it-IT" sz="2500">
                <a:cs typeface="Arial" pitchFamily="34" charset="0"/>
                <a:sym typeface="Symbol" pitchFamily="18" charset="2"/>
              </a:rPr>
              <a:t>; onda sferica, i fronti d’onda sono superfici sferiche equidistanti </a:t>
            </a:r>
            <a:r>
              <a:rPr lang="el-GR" sz="2500">
                <a:cs typeface="Arial" pitchFamily="34" charset="0"/>
                <a:sym typeface="Symbol" pitchFamily="18" charset="2"/>
              </a:rPr>
              <a:t>λ</a:t>
            </a:r>
            <a:r>
              <a:rPr lang="it-IT" sz="2500">
                <a:cs typeface="Arial" pitchFamily="34" charset="0"/>
                <a:sym typeface="Symbol" pitchFamily="18" charset="2"/>
              </a:rPr>
              <a:t> etc.</a:t>
            </a:r>
          </a:p>
          <a:p>
            <a:r>
              <a:rPr lang="it-IT" sz="2500" u="sng">
                <a:cs typeface="Arial" pitchFamily="34" charset="0"/>
                <a:sym typeface="Symbol" pitchFamily="18" charset="2"/>
              </a:rPr>
              <a:t>raggi</a:t>
            </a:r>
            <a:r>
              <a:rPr lang="it-IT" sz="2500">
                <a:cs typeface="Arial" pitchFamily="34" charset="0"/>
                <a:sym typeface="Symbol" pitchFamily="18" charset="2"/>
              </a:rPr>
              <a:t>: ┴ ai fronti d’onda, direzioni in cui si muove l’onda (cioè l’energia, la qdm) –                                                 li abbiamo usati in ottica                                             geometrica  </a:t>
            </a:r>
            <a:endParaRPr lang="el-GR" sz="2500">
              <a:cs typeface="Arial" pitchFamily="34" charset="0"/>
              <a:sym typeface="Symbol" pitchFamily="18" charset="2"/>
            </a:endParaRPr>
          </a:p>
        </p:txBody>
      </p:sp>
      <p:sp>
        <p:nvSpPr>
          <p:cNvPr id="342020" name="Line 4"/>
          <p:cNvSpPr>
            <a:spLocks noChangeShapeType="1"/>
          </p:cNvSpPr>
          <p:nvPr/>
        </p:nvSpPr>
        <p:spPr bwMode="auto">
          <a:xfrm>
            <a:off x="5795963" y="1196975"/>
            <a:ext cx="0" cy="7191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2021" name="Text Box 5"/>
          <p:cNvSpPr txBox="1">
            <a:spLocks noChangeArrowheads="1"/>
          </p:cNvSpPr>
          <p:nvPr/>
        </p:nvSpPr>
        <p:spPr bwMode="auto">
          <a:xfrm>
            <a:off x="6084888" y="1341438"/>
            <a:ext cx="2287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sz="2600">
                <a:solidFill>
                  <a:srgbClr val="FF0000"/>
                </a:solidFill>
                <a:cs typeface="Arial" pitchFamily="34" charset="0"/>
              </a:rPr>
              <a:t>λ</a:t>
            </a:r>
            <a:r>
              <a:rPr lang="el-GR" sz="2600">
                <a:solidFill>
                  <a:srgbClr val="FF0000"/>
                </a:solidFill>
                <a:cs typeface="Arial" pitchFamily="34" charset="0"/>
                <a:sym typeface="Symbol" pitchFamily="18" charset="2"/>
              </a:rPr>
              <a:t></a:t>
            </a:r>
            <a:r>
              <a:rPr lang="it-IT" sz="2600">
                <a:solidFill>
                  <a:srgbClr val="FF0000"/>
                </a:solidFill>
                <a:cs typeface="Arial" pitchFamily="34" charset="0"/>
                <a:sym typeface="Symbol" pitchFamily="18" charset="2"/>
              </a:rPr>
              <a:t> = </a:t>
            </a:r>
            <a:r>
              <a:rPr lang="el-GR" sz="2600">
                <a:solidFill>
                  <a:srgbClr val="FF0000"/>
                </a:solidFill>
                <a:cs typeface="Arial" pitchFamily="34" charset="0"/>
                <a:sym typeface="Symbol" pitchFamily="18" charset="2"/>
              </a:rPr>
              <a:t>λ</a:t>
            </a:r>
            <a:r>
              <a:rPr lang="it-IT" sz="2600">
                <a:solidFill>
                  <a:srgbClr val="FF0000"/>
                </a:solidFill>
                <a:cs typeface="Arial" pitchFamily="34" charset="0"/>
                <a:sym typeface="Symbol" pitchFamily="18" charset="2"/>
              </a:rPr>
              <a:t>/T = v</a:t>
            </a:r>
            <a:endParaRPr lang="el-GR" sz="2600">
              <a:solidFill>
                <a:srgbClr val="FF0000"/>
              </a:solidFill>
              <a:cs typeface="Arial" pitchFamily="34" charset="0"/>
              <a:sym typeface="Symbol" pitchFamily="18" charset="2"/>
            </a:endParaRPr>
          </a:p>
        </p:txBody>
      </p:sp>
      <p:pic>
        <p:nvPicPr>
          <p:cNvPr id="342022" name="Picture 6" descr="img3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700" y="4508500"/>
            <a:ext cx="2928938" cy="168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n-US" smtClean="0"/>
              <a:t>fln mag 14</a:t>
            </a:r>
            <a:endParaRPr lang="en-US"/>
          </a:p>
        </p:txBody>
      </p:sp>
      <p:sp>
        <p:nvSpPr>
          <p:cNvPr id="15" name="Slide Number Placeholder 5"/>
          <p:cNvSpPr>
            <a:spLocks noGrp="1"/>
          </p:cNvSpPr>
          <p:nvPr>
            <p:ph type="sldNum" sz="quarter" idx="12"/>
          </p:nvPr>
        </p:nvSpPr>
        <p:spPr/>
        <p:txBody>
          <a:bodyPr/>
          <a:lstStyle/>
          <a:p>
            <a:fld id="{FBB5462E-E7BB-4DD8-A7AF-B62DFBE49A6B}" type="slidenum">
              <a:rPr lang="en-US"/>
              <a:pPr/>
              <a:t>7</a:t>
            </a:fld>
            <a:endParaRPr lang="en-US"/>
          </a:p>
        </p:txBody>
      </p:sp>
      <p:sp>
        <p:nvSpPr>
          <p:cNvPr id="275458" name="Rectangle 2"/>
          <p:cNvSpPr>
            <a:spLocks noGrp="1" noChangeArrowheads="1"/>
          </p:cNvSpPr>
          <p:nvPr>
            <p:ph type="title"/>
          </p:nvPr>
        </p:nvSpPr>
        <p:spPr/>
        <p:txBody>
          <a:bodyPr/>
          <a:lstStyle/>
          <a:p>
            <a:r>
              <a:rPr lang="it-IT"/>
              <a:t>Oscillazioni armoniche</a:t>
            </a:r>
          </a:p>
        </p:txBody>
      </p:sp>
      <p:sp>
        <p:nvSpPr>
          <p:cNvPr id="275459" name="Rectangle 3"/>
          <p:cNvSpPr>
            <a:spLocks noGrp="1" noChangeArrowheads="1"/>
          </p:cNvSpPr>
          <p:nvPr>
            <p:ph type="body" idx="1"/>
          </p:nvPr>
        </p:nvSpPr>
        <p:spPr>
          <a:xfrm>
            <a:off x="142875" y="966788"/>
            <a:ext cx="8496300" cy="5486400"/>
          </a:xfrm>
          <a:noFill/>
        </p:spPr>
        <p:txBody>
          <a:bodyPr/>
          <a:lstStyle/>
          <a:p>
            <a:r>
              <a:rPr lang="it-IT" sz="2500" u="sng"/>
              <a:t>in generale</a:t>
            </a:r>
            <a:r>
              <a:rPr lang="it-IT" sz="2500"/>
              <a:t>: un sistema oscilla intorno ad una posizione di equilibrio stabile </a:t>
            </a:r>
            <a:r>
              <a:rPr lang="it-IT" sz="2500">
                <a:cs typeface="Arial" pitchFamily="34" charset="0"/>
              </a:rPr>
              <a:t>– </a:t>
            </a:r>
            <a:r>
              <a:rPr lang="it-IT" sz="2500"/>
              <a:t>con moto armonico semplice se la  F di richiamo verso la posizione                                             di eq. stabile è </a:t>
            </a:r>
            <a:r>
              <a:rPr lang="it-IT" sz="2500">
                <a:sym typeface="Symbol" pitchFamily="18" charset="2"/>
              </a:rPr>
              <a:t> </a:t>
            </a:r>
            <a:r>
              <a:rPr lang="it-IT" sz="2500">
                <a:cs typeface="Arial" pitchFamily="34" charset="0"/>
                <a:sym typeface="Symbol" pitchFamily="18" charset="2"/>
              </a:rPr>
              <a:t>–</a:t>
            </a:r>
            <a:r>
              <a:rPr lang="it-IT" sz="2500">
                <a:sym typeface="Symbol" pitchFamily="18" charset="2"/>
              </a:rPr>
              <a:t>spostamento</a:t>
            </a:r>
            <a:r>
              <a:rPr lang="it-IT" sz="2500"/>
              <a:t>                                      e c’è un’inerzia che fa superare                                      la posiz. di equil. continuando il                                 moto (piccole oscillazioni del                                              pendolo, massa-molla,                                                  circuito LC, molecola H</a:t>
            </a:r>
            <a:r>
              <a:rPr lang="it-IT" sz="2500" baseline="-25000"/>
              <a:t>2</a:t>
            </a:r>
            <a:r>
              <a:rPr lang="it-IT" sz="2500"/>
              <a:t>)</a:t>
            </a:r>
          </a:p>
          <a:p>
            <a:pPr>
              <a:spcBef>
                <a:spcPct val="120000"/>
              </a:spcBef>
            </a:pPr>
            <a:r>
              <a:rPr lang="it-IT" sz="2500"/>
              <a:t>F(x) </a:t>
            </a:r>
            <a:r>
              <a:rPr lang="it-IT" sz="2500">
                <a:sym typeface="Symbol" pitchFamily="18" charset="2"/>
              </a:rPr>
              <a:t> </a:t>
            </a:r>
            <a:r>
              <a:rPr lang="it-IT" sz="2500">
                <a:cs typeface="Arial" pitchFamily="34" charset="0"/>
                <a:sym typeface="Symbol" pitchFamily="18" charset="2"/>
              </a:rPr>
              <a:t>– x               ( a  –x)</a:t>
            </a:r>
          </a:p>
          <a:p>
            <a:pPr>
              <a:spcBef>
                <a:spcPct val="120000"/>
              </a:spcBef>
            </a:pPr>
            <a:r>
              <a:rPr lang="it-IT" sz="2500">
                <a:cs typeface="Arial" pitchFamily="34" charset="0"/>
                <a:sym typeface="Symbol" pitchFamily="18" charset="2"/>
              </a:rPr>
              <a:t>W(x) = –</a:t>
            </a:r>
            <a:r>
              <a:rPr lang="en-US" sz="2500">
                <a:latin typeface="Script MT Bold" pitchFamily="66" charset="0"/>
                <a:cs typeface="Arial" pitchFamily="34" charset="0"/>
                <a:sym typeface="Symbol" pitchFamily="18" charset="2"/>
              </a:rPr>
              <a:t>L</a:t>
            </a:r>
            <a:r>
              <a:rPr lang="en-US" sz="2500">
                <a:cs typeface="Arial" pitchFamily="34" charset="0"/>
                <a:sym typeface="Symbol" pitchFamily="18" charset="2"/>
              </a:rPr>
              <a:t>(x)   x</a:t>
            </a:r>
            <a:r>
              <a:rPr lang="en-US" sz="2500" baseline="30000">
                <a:cs typeface="Arial" pitchFamily="34" charset="0"/>
                <a:sym typeface="Symbol" pitchFamily="18" charset="2"/>
              </a:rPr>
              <a:t>2</a:t>
            </a:r>
            <a:r>
              <a:rPr lang="en-US" sz="2500">
                <a:cs typeface="Arial" pitchFamily="34" charset="0"/>
                <a:sym typeface="Symbol" pitchFamily="18" charset="2"/>
              </a:rPr>
              <a:t>/2</a:t>
            </a:r>
          </a:p>
        </p:txBody>
      </p:sp>
      <p:pic>
        <p:nvPicPr>
          <p:cNvPr id="275461" name="Picture 5" descr="img2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725" y="4062413"/>
            <a:ext cx="3600450" cy="2292350"/>
          </a:xfrm>
          <a:prstGeom prst="rect">
            <a:avLst/>
          </a:prstGeom>
          <a:noFill/>
          <a:extLst>
            <a:ext uri="{909E8E84-426E-40DD-AFC4-6F175D3DCCD1}">
              <a14:hiddenFill xmlns:a14="http://schemas.microsoft.com/office/drawing/2010/main">
                <a:solidFill>
                  <a:srgbClr val="FFFFFF"/>
                </a:solidFill>
              </a14:hiddenFill>
            </a:ext>
          </a:extLst>
        </p:spPr>
      </p:pic>
      <p:sp>
        <p:nvSpPr>
          <p:cNvPr id="275462" name="Text Box 6"/>
          <p:cNvSpPr txBox="1">
            <a:spLocks noChangeArrowheads="1"/>
          </p:cNvSpPr>
          <p:nvPr/>
        </p:nvSpPr>
        <p:spPr bwMode="auto">
          <a:xfrm>
            <a:off x="5292725" y="4508500"/>
            <a:ext cx="400050" cy="3667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b="1">
                <a:solidFill>
                  <a:srgbClr val="008000"/>
                </a:solidFill>
              </a:rPr>
              <a:t>W</a:t>
            </a:r>
          </a:p>
        </p:txBody>
      </p:sp>
      <p:pic>
        <p:nvPicPr>
          <p:cNvPr id="275460" name="Picture 4" descr="img2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1916113"/>
            <a:ext cx="3600450" cy="2282825"/>
          </a:xfrm>
          <a:prstGeom prst="rect">
            <a:avLst/>
          </a:prstGeom>
          <a:noFill/>
          <a:extLst>
            <a:ext uri="{909E8E84-426E-40DD-AFC4-6F175D3DCCD1}">
              <a14:hiddenFill xmlns:a14="http://schemas.microsoft.com/office/drawing/2010/main">
                <a:solidFill>
                  <a:srgbClr val="FFFFFF"/>
                </a:solidFill>
              </a14:hiddenFill>
            </a:ext>
          </a:extLst>
        </p:spPr>
      </p:pic>
      <p:grpSp>
        <p:nvGrpSpPr>
          <p:cNvPr id="275466" name="Group 10"/>
          <p:cNvGrpSpPr>
            <a:grpSpLocks/>
          </p:cNvGrpSpPr>
          <p:nvPr/>
        </p:nvGrpSpPr>
        <p:grpSpPr bwMode="auto">
          <a:xfrm>
            <a:off x="1835150" y="4652963"/>
            <a:ext cx="930275" cy="1079500"/>
            <a:chOff x="1338" y="2750"/>
            <a:chExt cx="586" cy="680"/>
          </a:xfrm>
        </p:grpSpPr>
        <p:sp>
          <p:nvSpPr>
            <p:cNvPr id="275463" name="Text Box 7"/>
            <p:cNvSpPr txBox="1">
              <a:spLocks noChangeArrowheads="1"/>
            </p:cNvSpPr>
            <p:nvPr/>
          </p:nvSpPr>
          <p:spPr bwMode="auto">
            <a:xfrm>
              <a:off x="1698" y="2750"/>
              <a:ext cx="226" cy="3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600">
                  <a:solidFill>
                    <a:srgbClr val="FF0000"/>
                  </a:solidFill>
                </a:rPr>
                <a:t>k</a:t>
              </a:r>
            </a:p>
          </p:txBody>
        </p:sp>
        <p:sp>
          <p:nvSpPr>
            <p:cNvPr id="275464" name="Line 8"/>
            <p:cNvSpPr>
              <a:spLocks noChangeShapeType="1"/>
            </p:cNvSpPr>
            <p:nvPr/>
          </p:nvSpPr>
          <p:spPr bwMode="auto">
            <a:xfrm flipH="1">
              <a:off x="1338" y="2840"/>
              <a:ext cx="317" cy="9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5465" name="Line 9"/>
            <p:cNvSpPr>
              <a:spLocks noChangeShapeType="1"/>
            </p:cNvSpPr>
            <p:nvPr/>
          </p:nvSpPr>
          <p:spPr bwMode="auto">
            <a:xfrm>
              <a:off x="1837" y="3113"/>
              <a:ext cx="45" cy="3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75467" name="Text Box 11"/>
          <p:cNvSpPr txBox="1">
            <a:spLocks noChangeArrowheads="1"/>
          </p:cNvSpPr>
          <p:nvPr/>
        </p:nvSpPr>
        <p:spPr bwMode="auto">
          <a:xfrm>
            <a:off x="3897313" y="5599113"/>
            <a:ext cx="458787" cy="4826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500">
                <a:solidFill>
                  <a:srgbClr val="008000"/>
                </a:solidFill>
              </a:rPr>
              <a:t>m</a:t>
            </a:r>
          </a:p>
        </p:txBody>
      </p:sp>
      <p:sp>
        <p:nvSpPr>
          <p:cNvPr id="275468" name="Line 12"/>
          <p:cNvSpPr>
            <a:spLocks noChangeShapeType="1"/>
          </p:cNvSpPr>
          <p:nvPr/>
        </p:nvSpPr>
        <p:spPr bwMode="auto">
          <a:xfrm flipH="1" flipV="1">
            <a:off x="3492500" y="5300663"/>
            <a:ext cx="358775" cy="360362"/>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DA11DA07-85EC-4D97-9A96-3D04B093E203}" type="slidenum">
              <a:rPr lang="en-US"/>
              <a:pPr/>
              <a:t>70</a:t>
            </a:fld>
            <a:endParaRPr lang="en-US"/>
          </a:p>
        </p:txBody>
      </p:sp>
      <p:sp>
        <p:nvSpPr>
          <p:cNvPr id="349186" name="Rectangle 2"/>
          <p:cNvSpPr>
            <a:spLocks noGrp="1" noChangeArrowheads="1"/>
          </p:cNvSpPr>
          <p:nvPr>
            <p:ph type="title"/>
          </p:nvPr>
        </p:nvSpPr>
        <p:spPr/>
        <p:txBody>
          <a:bodyPr/>
          <a:lstStyle/>
          <a:p>
            <a:r>
              <a:rPr lang="it-IT"/>
              <a:t>Energia e intensità, ampiezza</a:t>
            </a:r>
          </a:p>
        </p:txBody>
      </p:sp>
      <p:sp>
        <p:nvSpPr>
          <p:cNvPr id="349187" name="Rectangle 3"/>
          <p:cNvSpPr>
            <a:spLocks noGrp="1" noChangeArrowheads="1"/>
          </p:cNvSpPr>
          <p:nvPr>
            <p:ph type="body" idx="1"/>
          </p:nvPr>
        </p:nvSpPr>
        <p:spPr>
          <a:xfrm>
            <a:off x="250825" y="981075"/>
            <a:ext cx="8713788" cy="5616575"/>
          </a:xfrm>
        </p:spPr>
        <p:txBody>
          <a:bodyPr/>
          <a:lstStyle/>
          <a:p>
            <a:r>
              <a:rPr lang="it-IT" sz="2500" dirty="0"/>
              <a:t>l’intensità I è definita come la potenza media (nel t) divisa l’area della superficie </a:t>
            </a:r>
            <a:r>
              <a:rPr lang="it-IT" sz="2500" dirty="0">
                <a:cs typeface="Arial" pitchFamily="34" charset="0"/>
              </a:rPr>
              <a:t>┴ direz. di propagazione</a:t>
            </a:r>
          </a:p>
          <a:p>
            <a:pPr>
              <a:buFontTx/>
              <a:buNone/>
            </a:pPr>
            <a:r>
              <a:rPr lang="it-IT" sz="2500" dirty="0">
                <a:cs typeface="Arial" pitchFamily="34" charset="0"/>
              </a:rPr>
              <a:t>	 I = E/(tS) = P</a:t>
            </a:r>
            <a:r>
              <a:rPr lang="it-IT" sz="2500" baseline="-25000" dirty="0">
                <a:cs typeface="Arial" pitchFamily="34" charset="0"/>
              </a:rPr>
              <a:t>media</a:t>
            </a:r>
            <a:r>
              <a:rPr lang="it-IT" sz="2500" dirty="0">
                <a:cs typeface="Arial" pitchFamily="34" charset="0"/>
              </a:rPr>
              <a:t>/S     in W/m</a:t>
            </a:r>
            <a:r>
              <a:rPr lang="it-IT" sz="2500" baseline="30000" dirty="0">
                <a:cs typeface="Arial" pitchFamily="34" charset="0"/>
              </a:rPr>
              <a:t>2</a:t>
            </a:r>
          </a:p>
          <a:p>
            <a:r>
              <a:rPr lang="it-IT" sz="2500" dirty="0">
                <a:cs typeface="Arial" pitchFamily="34" charset="0"/>
              </a:rPr>
              <a:t>es. onda sferica I = P</a:t>
            </a:r>
            <a:r>
              <a:rPr lang="it-IT" sz="2500" baseline="-25000" dirty="0">
                <a:cs typeface="Arial" pitchFamily="34" charset="0"/>
              </a:rPr>
              <a:t>media</a:t>
            </a:r>
            <a:r>
              <a:rPr lang="it-IT" sz="2500" dirty="0">
                <a:cs typeface="Arial" pitchFamily="34" charset="0"/>
              </a:rPr>
              <a:t> /4</a:t>
            </a:r>
            <a:r>
              <a:rPr lang="el-GR" sz="2500" dirty="0">
                <a:cs typeface="Arial" pitchFamily="34" charset="0"/>
              </a:rPr>
              <a:t>π</a:t>
            </a:r>
            <a:r>
              <a:rPr lang="it-IT" sz="2500" dirty="0">
                <a:cs typeface="Arial" pitchFamily="34" charset="0"/>
              </a:rPr>
              <a:t>r</a:t>
            </a:r>
            <a:r>
              <a:rPr lang="it-IT" sz="2500" baseline="30000" dirty="0">
                <a:cs typeface="Arial" pitchFamily="34" charset="0"/>
              </a:rPr>
              <a:t>2</a:t>
            </a:r>
            <a:r>
              <a:rPr lang="it-IT" sz="2500" dirty="0">
                <a:cs typeface="Arial" pitchFamily="34" charset="0"/>
              </a:rPr>
              <a:t> </a:t>
            </a:r>
          </a:p>
          <a:p>
            <a:pPr>
              <a:buFontTx/>
              <a:buNone/>
            </a:pPr>
            <a:r>
              <a:rPr lang="it-IT" sz="2500" dirty="0">
                <a:cs typeface="Arial" pitchFamily="34" charset="0"/>
              </a:rPr>
              <a:t>	al tempo t l’energia è nulla fuori                                        di una sfera di raggio r = vt</a:t>
            </a:r>
          </a:p>
          <a:p>
            <a:r>
              <a:rPr lang="it-IT" sz="2500" dirty="0">
                <a:cs typeface="Arial" pitchFamily="34" charset="0"/>
              </a:rPr>
              <a:t>l’en. che traversa S in </a:t>
            </a:r>
            <a:r>
              <a:rPr lang="el-GR" sz="2500" dirty="0">
                <a:cs typeface="Arial" pitchFamily="34" charset="0"/>
              </a:rPr>
              <a:t>Δ</a:t>
            </a:r>
            <a:r>
              <a:rPr lang="it-IT" sz="2500" dirty="0">
                <a:cs typeface="Arial" pitchFamily="34" charset="0"/>
              </a:rPr>
              <a:t>t è</a:t>
            </a:r>
          </a:p>
          <a:p>
            <a:pPr>
              <a:buFontTx/>
              <a:buNone/>
            </a:pPr>
            <a:r>
              <a:rPr lang="it-IT" sz="2500" dirty="0">
                <a:cs typeface="Arial" pitchFamily="34" charset="0"/>
              </a:rPr>
              <a:t>	</a:t>
            </a:r>
            <a:r>
              <a:rPr lang="el-GR" sz="2500" dirty="0">
                <a:cs typeface="Arial" pitchFamily="34" charset="0"/>
              </a:rPr>
              <a:t>Δ</a:t>
            </a:r>
            <a:r>
              <a:rPr lang="it-IT" sz="2500" dirty="0">
                <a:cs typeface="Arial" pitchFamily="34" charset="0"/>
              </a:rPr>
              <a:t>E = </a:t>
            </a:r>
            <a:r>
              <a:rPr lang="el-GR" sz="2500" dirty="0">
                <a:cs typeface="Arial" pitchFamily="34" charset="0"/>
              </a:rPr>
              <a:t>ηΔ</a:t>
            </a:r>
            <a:r>
              <a:rPr lang="it-IT" sz="2500" dirty="0">
                <a:cs typeface="Arial" pitchFamily="34" charset="0"/>
              </a:rPr>
              <a:t>V = </a:t>
            </a:r>
            <a:r>
              <a:rPr lang="el-GR" sz="2500" dirty="0">
                <a:cs typeface="Arial" pitchFamily="34" charset="0"/>
              </a:rPr>
              <a:t>η</a:t>
            </a:r>
            <a:r>
              <a:rPr lang="it-IT" sz="2500" dirty="0">
                <a:cs typeface="Arial" pitchFamily="34" charset="0"/>
              </a:rPr>
              <a:t>S</a:t>
            </a:r>
            <a:r>
              <a:rPr lang="el-GR" sz="2500" dirty="0">
                <a:cs typeface="Arial" pitchFamily="34" charset="0"/>
              </a:rPr>
              <a:t>Δ</a:t>
            </a:r>
            <a:r>
              <a:rPr lang="it-IT" sz="2500" dirty="0">
                <a:cs typeface="Arial" pitchFamily="34" charset="0"/>
              </a:rPr>
              <a:t>r = </a:t>
            </a:r>
            <a:r>
              <a:rPr lang="el-GR" sz="2500" dirty="0">
                <a:cs typeface="Arial" pitchFamily="34" charset="0"/>
              </a:rPr>
              <a:t>η</a:t>
            </a:r>
            <a:r>
              <a:rPr lang="it-IT" sz="2500" dirty="0">
                <a:cs typeface="Arial" pitchFamily="34" charset="0"/>
              </a:rPr>
              <a:t>Sv</a:t>
            </a:r>
            <a:r>
              <a:rPr lang="el-GR" sz="2500" dirty="0">
                <a:cs typeface="Arial" pitchFamily="34" charset="0"/>
              </a:rPr>
              <a:t>Δ</a:t>
            </a:r>
            <a:r>
              <a:rPr lang="it-IT" sz="2500" dirty="0">
                <a:cs typeface="Arial" pitchFamily="34" charset="0"/>
              </a:rPr>
              <a:t>t  </a:t>
            </a:r>
          </a:p>
          <a:p>
            <a:pPr>
              <a:buFontTx/>
              <a:buNone/>
            </a:pPr>
            <a:r>
              <a:rPr lang="it-IT" sz="2500" dirty="0">
                <a:cs typeface="Arial" pitchFamily="34" charset="0"/>
              </a:rPr>
              <a:t>	ossia P</a:t>
            </a:r>
            <a:r>
              <a:rPr lang="it-IT" sz="2500" baseline="-25000" dirty="0">
                <a:cs typeface="Arial" pitchFamily="34" charset="0"/>
              </a:rPr>
              <a:t>media</a:t>
            </a:r>
            <a:r>
              <a:rPr lang="it-IT" sz="2500" dirty="0">
                <a:cs typeface="Arial" pitchFamily="34" charset="0"/>
              </a:rPr>
              <a:t> = </a:t>
            </a:r>
            <a:r>
              <a:rPr lang="el-GR" sz="2500" dirty="0">
                <a:cs typeface="Arial" pitchFamily="34" charset="0"/>
              </a:rPr>
              <a:t>Δ</a:t>
            </a:r>
            <a:r>
              <a:rPr lang="it-IT" sz="2500" dirty="0">
                <a:cs typeface="Arial" pitchFamily="34" charset="0"/>
              </a:rPr>
              <a:t>E/</a:t>
            </a:r>
            <a:r>
              <a:rPr lang="el-GR" sz="2500" dirty="0">
                <a:cs typeface="Arial" pitchFamily="34" charset="0"/>
              </a:rPr>
              <a:t>Δ</a:t>
            </a:r>
            <a:r>
              <a:rPr lang="it-IT" sz="2500" dirty="0">
                <a:cs typeface="Arial" pitchFamily="34" charset="0"/>
              </a:rPr>
              <a:t>t = </a:t>
            </a:r>
            <a:r>
              <a:rPr lang="el-GR" sz="2500" dirty="0">
                <a:cs typeface="Arial" pitchFamily="34" charset="0"/>
              </a:rPr>
              <a:t>η</a:t>
            </a:r>
            <a:r>
              <a:rPr lang="it-IT" sz="2500" dirty="0">
                <a:cs typeface="Arial" pitchFamily="34" charset="0"/>
              </a:rPr>
              <a:t>Sv</a:t>
            </a:r>
          </a:p>
          <a:p>
            <a:pPr>
              <a:buFontTx/>
              <a:buNone/>
            </a:pPr>
            <a:r>
              <a:rPr lang="it-IT" sz="2500" dirty="0">
                <a:cs typeface="Arial" pitchFamily="34" charset="0"/>
              </a:rPr>
              <a:t>	→    I = P</a:t>
            </a:r>
            <a:r>
              <a:rPr lang="it-IT" sz="2500" baseline="-25000" dirty="0">
                <a:cs typeface="Arial" pitchFamily="34" charset="0"/>
              </a:rPr>
              <a:t>media</a:t>
            </a:r>
            <a:r>
              <a:rPr lang="it-IT" sz="2500" dirty="0">
                <a:cs typeface="Arial" pitchFamily="34" charset="0"/>
              </a:rPr>
              <a:t>/S = </a:t>
            </a:r>
            <a:r>
              <a:rPr lang="el-GR" sz="2500" dirty="0">
                <a:cs typeface="Arial" pitchFamily="34" charset="0"/>
              </a:rPr>
              <a:t>η</a:t>
            </a:r>
            <a:r>
              <a:rPr lang="it-IT" sz="2500" dirty="0">
                <a:cs typeface="Arial" pitchFamily="34" charset="0"/>
              </a:rPr>
              <a:t>v                    </a:t>
            </a:r>
            <a:r>
              <a:rPr lang="it-IT" sz="2000" dirty="0">
                <a:solidFill>
                  <a:srgbClr val="FF0000"/>
                </a:solidFill>
                <a:cs typeface="Arial" pitchFamily="34" charset="0"/>
              </a:rPr>
              <a:t>valida per </a:t>
            </a:r>
            <a:r>
              <a:rPr lang="it-IT" sz="2000" dirty="0">
                <a:solidFill>
                  <a:srgbClr val="FF0000"/>
                </a:solidFill>
                <a:ea typeface="Dotum" pitchFamily="34" charset="-127"/>
                <a:cs typeface="Arial" pitchFamily="34" charset="0"/>
              </a:rPr>
              <a:t>V onda</a:t>
            </a:r>
          </a:p>
          <a:p>
            <a:pPr>
              <a:buFontTx/>
              <a:buNone/>
            </a:pPr>
            <a:r>
              <a:rPr lang="it-IT" sz="2500" dirty="0">
                <a:cs typeface="Arial" pitchFamily="34" charset="0"/>
              </a:rPr>
              <a:t>	ma </a:t>
            </a:r>
            <a:r>
              <a:rPr lang="el-GR" sz="2500" dirty="0">
                <a:cs typeface="Arial" pitchFamily="34" charset="0"/>
              </a:rPr>
              <a:t>η</a:t>
            </a:r>
            <a:r>
              <a:rPr lang="it-IT" sz="2500" dirty="0">
                <a:cs typeface="Arial" pitchFamily="34" charset="0"/>
              </a:rPr>
              <a:t> </a:t>
            </a:r>
            <a:r>
              <a:rPr lang="el-GR" sz="2500" dirty="0">
                <a:cs typeface="Arial" pitchFamily="34" charset="0"/>
                <a:sym typeface="Symbol" pitchFamily="18" charset="2"/>
              </a:rPr>
              <a:t></a:t>
            </a:r>
            <a:r>
              <a:rPr lang="it-IT" sz="2500" dirty="0">
                <a:cs typeface="Arial" pitchFamily="34" charset="0"/>
                <a:sym typeface="Symbol" pitchFamily="18" charset="2"/>
              </a:rPr>
              <a:t> A</a:t>
            </a:r>
            <a:r>
              <a:rPr lang="it-IT" sz="2500" baseline="30000" dirty="0">
                <a:cs typeface="Arial" pitchFamily="34" charset="0"/>
                <a:sym typeface="Symbol" pitchFamily="18" charset="2"/>
              </a:rPr>
              <a:t>2</a:t>
            </a:r>
            <a:r>
              <a:rPr lang="it-IT" sz="2500" dirty="0">
                <a:cs typeface="Arial" pitchFamily="34" charset="0"/>
                <a:sym typeface="Symbol" pitchFamily="18" charset="2"/>
              </a:rPr>
              <a:t> </a:t>
            </a:r>
            <a:r>
              <a:rPr lang="it-IT" sz="2500" dirty="0" smtClean="0">
                <a:cs typeface="Arial" pitchFamily="34" charset="0"/>
                <a:sym typeface="Symbol" pitchFamily="18" charset="2"/>
              </a:rPr>
              <a:t>(vedi moto </a:t>
            </a:r>
            <a:r>
              <a:rPr lang="it-IT" sz="2500" dirty="0">
                <a:cs typeface="Arial" pitchFamily="34" charset="0"/>
                <a:sym typeface="Symbol" pitchFamily="18" charset="2"/>
              </a:rPr>
              <a:t>armon. sempl.) → I </a:t>
            </a:r>
            <a:r>
              <a:rPr lang="el-GR" sz="2500" dirty="0">
                <a:cs typeface="Arial" pitchFamily="34" charset="0"/>
                <a:sym typeface="Symbol" pitchFamily="18" charset="2"/>
              </a:rPr>
              <a:t></a:t>
            </a:r>
            <a:r>
              <a:rPr lang="it-IT" sz="2500" dirty="0">
                <a:cs typeface="Arial" pitchFamily="34" charset="0"/>
                <a:sym typeface="Symbol" pitchFamily="18" charset="2"/>
              </a:rPr>
              <a:t> A</a:t>
            </a:r>
            <a:r>
              <a:rPr lang="it-IT" sz="2500" baseline="30000" dirty="0">
                <a:cs typeface="Arial" pitchFamily="34" charset="0"/>
                <a:sym typeface="Symbol" pitchFamily="18" charset="2"/>
              </a:rPr>
              <a:t>2</a:t>
            </a:r>
          </a:p>
          <a:p>
            <a:r>
              <a:rPr lang="it-IT" sz="2500" dirty="0">
                <a:solidFill>
                  <a:srgbClr val="A50021"/>
                </a:solidFill>
                <a:cs typeface="Arial" pitchFamily="34" charset="0"/>
                <a:sym typeface="Symbol" pitchFamily="18" charset="2"/>
              </a:rPr>
              <a:t>onda sferica:    I  1/r</a:t>
            </a:r>
            <a:r>
              <a:rPr lang="it-IT" sz="2500" baseline="30000" dirty="0">
                <a:solidFill>
                  <a:srgbClr val="A50021"/>
                </a:solidFill>
                <a:cs typeface="Arial" pitchFamily="34" charset="0"/>
                <a:sym typeface="Symbol" pitchFamily="18" charset="2"/>
              </a:rPr>
              <a:t>2</a:t>
            </a:r>
            <a:r>
              <a:rPr lang="it-IT" sz="2500" dirty="0">
                <a:solidFill>
                  <a:srgbClr val="A50021"/>
                </a:solidFill>
                <a:cs typeface="Arial" pitchFamily="34" charset="0"/>
                <a:sym typeface="Symbol" pitchFamily="18" charset="2"/>
              </a:rPr>
              <a:t>;    A  1/r</a:t>
            </a:r>
            <a:r>
              <a:rPr lang="it-IT" sz="2500" baseline="30000" dirty="0">
                <a:cs typeface="Arial" pitchFamily="34" charset="0"/>
                <a:sym typeface="Symbol" pitchFamily="18" charset="2"/>
              </a:rPr>
              <a:t>     </a:t>
            </a:r>
            <a:r>
              <a:rPr lang="it-IT" sz="2000" dirty="0">
                <a:solidFill>
                  <a:srgbClr val="CC00FF"/>
                </a:solidFill>
                <a:cs typeface="Arial" pitchFamily="34" charset="0"/>
                <a:sym typeface="Symbol" pitchFamily="18" charset="2"/>
              </a:rPr>
              <a:t>(costanti per un’onda piana)</a:t>
            </a:r>
            <a:endParaRPr lang="el-GR" sz="2000" dirty="0">
              <a:solidFill>
                <a:srgbClr val="CC00FF"/>
              </a:solidFill>
              <a:cs typeface="Arial" pitchFamily="34" charset="0"/>
              <a:sym typeface="Symbol" pitchFamily="18" charset="2"/>
            </a:endParaRPr>
          </a:p>
        </p:txBody>
      </p:sp>
      <p:pic>
        <p:nvPicPr>
          <p:cNvPr id="349188" name="Picture 4" descr="img3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2060575"/>
            <a:ext cx="3355975" cy="2236788"/>
          </a:xfrm>
          <a:prstGeom prst="rect">
            <a:avLst/>
          </a:prstGeom>
          <a:noFill/>
          <a:extLst>
            <a:ext uri="{909E8E84-426E-40DD-AFC4-6F175D3DCCD1}">
              <a14:hiddenFill xmlns:a14="http://schemas.microsoft.com/office/drawing/2010/main">
                <a:solidFill>
                  <a:srgbClr val="FFFFFF"/>
                </a:solidFill>
              </a14:hiddenFill>
            </a:ext>
          </a:extLst>
        </p:spPr>
      </p:pic>
      <p:sp>
        <p:nvSpPr>
          <p:cNvPr id="349189" name="Text Box 5"/>
          <p:cNvSpPr txBox="1">
            <a:spLocks noChangeArrowheads="1"/>
          </p:cNvSpPr>
          <p:nvPr/>
        </p:nvSpPr>
        <p:spPr bwMode="auto">
          <a:xfrm>
            <a:off x="5292725" y="4365625"/>
            <a:ext cx="2849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8000"/>
                </a:solidFill>
                <a:cs typeface="Arial" pitchFamily="34" charset="0"/>
              </a:rPr>
              <a:t>(</a:t>
            </a:r>
            <a:r>
              <a:rPr lang="el-GR" sz="2000">
                <a:solidFill>
                  <a:srgbClr val="008000"/>
                </a:solidFill>
                <a:cs typeface="Arial" pitchFamily="34" charset="0"/>
              </a:rPr>
              <a:t>η</a:t>
            </a:r>
            <a:r>
              <a:rPr lang="it-IT" sz="2000">
                <a:solidFill>
                  <a:srgbClr val="008000"/>
                </a:solidFill>
                <a:cs typeface="Arial" pitchFamily="34" charset="0"/>
              </a:rPr>
              <a:t> – densità di energia) </a:t>
            </a:r>
            <a:endParaRPr lang="el-GR" sz="2000">
              <a:solidFill>
                <a:srgbClr val="008000"/>
              </a:solidFill>
              <a:cs typeface="Arial" pitchFamily="34" charset="0"/>
            </a:endParaRPr>
          </a:p>
        </p:txBody>
      </p:sp>
      <p:sp>
        <p:nvSpPr>
          <p:cNvPr id="349191" name="Line 7"/>
          <p:cNvSpPr>
            <a:spLocks noChangeShapeType="1"/>
          </p:cNvSpPr>
          <p:nvPr/>
        </p:nvSpPr>
        <p:spPr bwMode="auto">
          <a:xfrm>
            <a:off x="6588125" y="5170488"/>
            <a:ext cx="144463"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F550DC08-0898-4B23-BD80-BBB89B60BA90}" type="slidenum">
              <a:rPr lang="en-US"/>
              <a:pPr/>
              <a:t>71</a:t>
            </a:fld>
            <a:endParaRPr lang="en-US"/>
          </a:p>
        </p:txBody>
      </p:sp>
      <p:sp>
        <p:nvSpPr>
          <p:cNvPr id="343042" name="Rectangle 2"/>
          <p:cNvSpPr>
            <a:spLocks noGrp="1" noChangeArrowheads="1"/>
          </p:cNvSpPr>
          <p:nvPr>
            <p:ph type="title"/>
          </p:nvPr>
        </p:nvSpPr>
        <p:spPr/>
        <p:txBody>
          <a:bodyPr/>
          <a:lstStyle/>
          <a:p>
            <a:r>
              <a:rPr lang="it-IT"/>
              <a:t>Velocità di propagazione dell’onda</a:t>
            </a:r>
          </a:p>
        </p:txBody>
      </p:sp>
      <p:sp>
        <p:nvSpPr>
          <p:cNvPr id="343043" name="Rectangle 3"/>
          <p:cNvSpPr>
            <a:spLocks noGrp="1" noChangeArrowheads="1"/>
          </p:cNvSpPr>
          <p:nvPr>
            <p:ph type="body" idx="1"/>
          </p:nvPr>
        </p:nvSpPr>
        <p:spPr>
          <a:xfrm>
            <a:off x="323850" y="908050"/>
            <a:ext cx="8496300" cy="5329238"/>
          </a:xfrm>
        </p:spPr>
        <p:txBody>
          <a:bodyPr/>
          <a:lstStyle/>
          <a:p>
            <a:pPr marL="533400" indent="-533400">
              <a:buFontTx/>
              <a:buNone/>
            </a:pPr>
            <a:r>
              <a:rPr lang="it-IT" sz="2500"/>
              <a:t>si può mostrare che</a:t>
            </a:r>
          </a:p>
          <a:p>
            <a:pPr marL="533400" indent="-533400"/>
            <a:r>
              <a:rPr lang="it-IT" sz="2500"/>
              <a:t>corda tesa vibrante</a:t>
            </a:r>
          </a:p>
          <a:p>
            <a:pPr marL="533400" indent="-533400">
              <a:buFontTx/>
              <a:buNone/>
            </a:pPr>
            <a:r>
              <a:rPr lang="it-IT" sz="2500"/>
              <a:t>	v</a:t>
            </a:r>
            <a:r>
              <a:rPr lang="it-IT" sz="2500" baseline="30000"/>
              <a:t>2</a:t>
            </a:r>
            <a:r>
              <a:rPr lang="it-IT" sz="2500"/>
              <a:t> = F/</a:t>
            </a:r>
            <a:r>
              <a:rPr lang="el-GR" sz="2500">
                <a:cs typeface="Arial" pitchFamily="34" charset="0"/>
              </a:rPr>
              <a:t>μ</a:t>
            </a:r>
            <a:r>
              <a:rPr lang="it-IT" sz="2500">
                <a:cs typeface="Arial" pitchFamily="34" charset="0"/>
              </a:rPr>
              <a:t>                       </a:t>
            </a:r>
            <a:r>
              <a:rPr lang="it-IT" sz="2000">
                <a:solidFill>
                  <a:schemeClr val="accent2"/>
                </a:solidFill>
                <a:cs typeface="Arial" pitchFamily="34" charset="0"/>
              </a:rPr>
              <a:t>F tensione della corda, </a:t>
            </a:r>
            <a:r>
              <a:rPr lang="el-GR" sz="2000">
                <a:solidFill>
                  <a:schemeClr val="accent2"/>
                </a:solidFill>
                <a:cs typeface="Arial" pitchFamily="34" charset="0"/>
              </a:rPr>
              <a:t>μ</a:t>
            </a:r>
            <a:r>
              <a:rPr lang="it-IT" sz="2000">
                <a:solidFill>
                  <a:schemeClr val="accent2"/>
                </a:solidFill>
                <a:cs typeface="Arial" pitchFamily="34" charset="0"/>
              </a:rPr>
              <a:t> = m/lunghezza</a:t>
            </a:r>
            <a:endParaRPr lang="el-GR" sz="2000">
              <a:solidFill>
                <a:schemeClr val="accent2"/>
              </a:solidFill>
              <a:cs typeface="Arial" pitchFamily="34" charset="0"/>
            </a:endParaRPr>
          </a:p>
          <a:p>
            <a:pPr marL="533400" indent="-533400"/>
            <a:r>
              <a:rPr lang="it-IT" sz="2500">
                <a:cs typeface="Arial" pitchFamily="34" charset="0"/>
              </a:rPr>
              <a:t>onde elastiche nei solidi</a:t>
            </a:r>
          </a:p>
          <a:p>
            <a:pPr marL="533400" indent="-533400">
              <a:buFontTx/>
              <a:buNone/>
            </a:pPr>
            <a:r>
              <a:rPr lang="it-IT" sz="2500">
                <a:cs typeface="Arial" pitchFamily="34" charset="0"/>
              </a:rPr>
              <a:t>	v</a:t>
            </a:r>
            <a:r>
              <a:rPr lang="it-IT" sz="2500" baseline="30000">
                <a:cs typeface="Arial" pitchFamily="34" charset="0"/>
              </a:rPr>
              <a:t>2</a:t>
            </a:r>
            <a:r>
              <a:rPr lang="it-IT" sz="2500">
                <a:cs typeface="Arial" pitchFamily="34" charset="0"/>
              </a:rPr>
              <a:t> = Y/</a:t>
            </a:r>
            <a:r>
              <a:rPr lang="el-GR" sz="2500">
                <a:cs typeface="Arial" pitchFamily="34" charset="0"/>
              </a:rPr>
              <a:t>ρ</a:t>
            </a:r>
            <a:r>
              <a:rPr lang="it-IT" sz="2500">
                <a:cs typeface="Arial" pitchFamily="34" charset="0"/>
              </a:rPr>
              <a:t>                       </a:t>
            </a:r>
            <a:r>
              <a:rPr lang="it-IT" sz="2000">
                <a:solidFill>
                  <a:srgbClr val="FF0066"/>
                </a:solidFill>
                <a:cs typeface="Arial" pitchFamily="34" charset="0"/>
              </a:rPr>
              <a:t>Y modulo di Young, </a:t>
            </a:r>
            <a:r>
              <a:rPr lang="el-GR" sz="2000">
                <a:solidFill>
                  <a:srgbClr val="FF0066"/>
                </a:solidFill>
                <a:cs typeface="Arial" pitchFamily="34" charset="0"/>
              </a:rPr>
              <a:t>ρ</a:t>
            </a:r>
            <a:r>
              <a:rPr lang="it-IT" sz="2000">
                <a:solidFill>
                  <a:srgbClr val="FF0066"/>
                </a:solidFill>
                <a:cs typeface="Arial" pitchFamily="34" charset="0"/>
              </a:rPr>
              <a:t> densità del mezzo</a:t>
            </a:r>
            <a:endParaRPr lang="el-GR" sz="2500">
              <a:solidFill>
                <a:srgbClr val="FF0066"/>
              </a:solidFill>
              <a:cs typeface="Arial" pitchFamily="34" charset="0"/>
            </a:endParaRPr>
          </a:p>
          <a:p>
            <a:pPr marL="533400" indent="-533400"/>
            <a:r>
              <a:rPr lang="it-IT" sz="2500">
                <a:cs typeface="Arial" pitchFamily="34" charset="0"/>
              </a:rPr>
              <a:t>onde sonore nei gas </a:t>
            </a:r>
          </a:p>
          <a:p>
            <a:pPr marL="533400" indent="-533400">
              <a:buFontTx/>
              <a:buNone/>
            </a:pPr>
            <a:r>
              <a:rPr lang="it-IT" sz="2500">
                <a:cs typeface="Arial" pitchFamily="34" charset="0"/>
              </a:rPr>
              <a:t>	v</a:t>
            </a:r>
            <a:r>
              <a:rPr lang="it-IT" sz="2500" baseline="30000">
                <a:cs typeface="Arial" pitchFamily="34" charset="0"/>
              </a:rPr>
              <a:t>2</a:t>
            </a:r>
            <a:r>
              <a:rPr lang="it-IT" sz="2500">
                <a:cs typeface="Arial" pitchFamily="34" charset="0"/>
              </a:rPr>
              <a:t> = B/</a:t>
            </a:r>
            <a:r>
              <a:rPr lang="el-GR" sz="2500">
                <a:cs typeface="Arial" pitchFamily="34" charset="0"/>
              </a:rPr>
              <a:t>ρ</a:t>
            </a:r>
            <a:r>
              <a:rPr lang="it-IT" sz="2500">
                <a:cs typeface="Arial" pitchFamily="34" charset="0"/>
              </a:rPr>
              <a:t> = </a:t>
            </a:r>
            <a:r>
              <a:rPr lang="el-GR" sz="2500">
                <a:cs typeface="Arial" pitchFamily="34" charset="0"/>
              </a:rPr>
              <a:t>γ</a:t>
            </a:r>
            <a:r>
              <a:rPr lang="it-IT" sz="2500">
                <a:cs typeface="Arial" pitchFamily="34" charset="0"/>
              </a:rPr>
              <a:t>RT/M            </a:t>
            </a:r>
            <a:r>
              <a:rPr lang="it-IT" sz="2000">
                <a:solidFill>
                  <a:srgbClr val="006600"/>
                </a:solidFill>
                <a:cs typeface="Arial" pitchFamily="34" charset="0"/>
              </a:rPr>
              <a:t>B modulo di volume,</a:t>
            </a:r>
            <a:r>
              <a:rPr lang="it-IT" sz="2500">
                <a:solidFill>
                  <a:srgbClr val="006600"/>
                </a:solidFill>
                <a:cs typeface="Arial" pitchFamily="34" charset="0"/>
              </a:rPr>
              <a:t> </a:t>
            </a:r>
            <a:r>
              <a:rPr lang="el-GR" sz="2000">
                <a:solidFill>
                  <a:srgbClr val="006600"/>
                </a:solidFill>
                <a:cs typeface="Arial" pitchFamily="34" charset="0"/>
              </a:rPr>
              <a:t>γ</a:t>
            </a:r>
            <a:r>
              <a:rPr lang="it-IT" sz="2000">
                <a:solidFill>
                  <a:srgbClr val="006600"/>
                </a:solidFill>
                <a:cs typeface="Arial" pitchFamily="34" charset="0"/>
              </a:rPr>
              <a:t> =c</a:t>
            </a:r>
            <a:r>
              <a:rPr lang="it-IT" sz="2000" baseline="-25000">
                <a:solidFill>
                  <a:srgbClr val="006600"/>
                </a:solidFill>
                <a:cs typeface="Arial" pitchFamily="34" charset="0"/>
              </a:rPr>
              <a:t>p</a:t>
            </a:r>
            <a:r>
              <a:rPr lang="it-IT" sz="2000">
                <a:solidFill>
                  <a:srgbClr val="006600"/>
                </a:solidFill>
                <a:cs typeface="Arial" pitchFamily="34" charset="0"/>
              </a:rPr>
              <a:t>/c</a:t>
            </a:r>
            <a:r>
              <a:rPr lang="it-IT" sz="2000" baseline="-25000">
                <a:solidFill>
                  <a:srgbClr val="006600"/>
                </a:solidFill>
                <a:cs typeface="Arial" pitchFamily="34" charset="0"/>
              </a:rPr>
              <a:t>V</a:t>
            </a:r>
            <a:endParaRPr lang="el-GR" sz="2000" baseline="-25000">
              <a:solidFill>
                <a:srgbClr val="006600"/>
              </a:solidFill>
              <a:cs typeface="Arial" pitchFamily="34" charset="0"/>
            </a:endParaRPr>
          </a:p>
          <a:p>
            <a:pPr marL="533400" indent="-533400"/>
            <a:r>
              <a:rPr lang="it-IT" sz="2500">
                <a:cs typeface="Arial" pitchFamily="34" charset="0"/>
              </a:rPr>
              <a:t>onde e.m. nel vuoto</a:t>
            </a:r>
          </a:p>
          <a:p>
            <a:pPr marL="533400" indent="-533400">
              <a:buFontTx/>
              <a:buNone/>
            </a:pPr>
            <a:r>
              <a:rPr lang="it-IT" sz="2500">
                <a:cs typeface="Arial" pitchFamily="34" charset="0"/>
              </a:rPr>
              <a:t>	v</a:t>
            </a:r>
            <a:r>
              <a:rPr lang="it-IT" sz="2500" baseline="30000">
                <a:cs typeface="Arial" pitchFamily="34" charset="0"/>
              </a:rPr>
              <a:t>2</a:t>
            </a:r>
            <a:r>
              <a:rPr lang="it-IT" sz="2500">
                <a:cs typeface="Arial" pitchFamily="34" charset="0"/>
              </a:rPr>
              <a:t> = c</a:t>
            </a:r>
            <a:r>
              <a:rPr lang="it-IT" sz="2500" baseline="30000">
                <a:cs typeface="Arial" pitchFamily="34" charset="0"/>
              </a:rPr>
              <a:t>2</a:t>
            </a:r>
            <a:r>
              <a:rPr lang="it-IT" sz="2500">
                <a:cs typeface="Arial" pitchFamily="34" charset="0"/>
              </a:rPr>
              <a:t> = 1/(</a:t>
            </a:r>
            <a:r>
              <a:rPr lang="el-GR" sz="2500">
                <a:cs typeface="Arial" pitchFamily="34" charset="0"/>
              </a:rPr>
              <a:t>ε</a:t>
            </a:r>
            <a:r>
              <a:rPr lang="it-IT" sz="2500" baseline="-25000">
                <a:cs typeface="Arial" pitchFamily="34" charset="0"/>
              </a:rPr>
              <a:t>0</a:t>
            </a:r>
            <a:r>
              <a:rPr lang="el-GR" sz="2500">
                <a:cs typeface="Arial" pitchFamily="34" charset="0"/>
              </a:rPr>
              <a:t>μ</a:t>
            </a:r>
            <a:r>
              <a:rPr lang="it-IT" sz="2500" baseline="-25000">
                <a:cs typeface="Arial" pitchFamily="34" charset="0"/>
              </a:rPr>
              <a:t>0</a:t>
            </a:r>
            <a:r>
              <a:rPr lang="it-IT" sz="2500">
                <a:cs typeface="Arial" pitchFamily="34" charset="0"/>
              </a:rPr>
              <a:t>)</a:t>
            </a:r>
          </a:p>
          <a:p>
            <a:pPr marL="533400" indent="-533400"/>
            <a:r>
              <a:rPr lang="it-IT" sz="2500">
                <a:cs typeface="Arial" pitchFamily="34" charset="0"/>
              </a:rPr>
              <a:t>etc. quindi in generale</a:t>
            </a:r>
          </a:p>
          <a:p>
            <a:pPr marL="533400" indent="-533400">
              <a:buFontTx/>
              <a:buNone/>
            </a:pPr>
            <a:r>
              <a:rPr lang="it-IT" sz="2500">
                <a:cs typeface="Arial" pitchFamily="34" charset="0"/>
              </a:rPr>
              <a:t>	</a:t>
            </a:r>
            <a:r>
              <a:rPr lang="it-IT" sz="2500">
                <a:solidFill>
                  <a:srgbClr val="FF0000"/>
                </a:solidFill>
                <a:cs typeface="Arial" pitchFamily="34" charset="0"/>
              </a:rPr>
              <a:t>v</a:t>
            </a:r>
            <a:r>
              <a:rPr lang="it-IT" sz="2500" baseline="30000">
                <a:solidFill>
                  <a:srgbClr val="FF0000"/>
                </a:solidFill>
                <a:cs typeface="Arial" pitchFamily="34" charset="0"/>
              </a:rPr>
              <a:t>2</a:t>
            </a:r>
            <a:r>
              <a:rPr lang="it-IT" sz="2500">
                <a:solidFill>
                  <a:srgbClr val="FF0000"/>
                </a:solidFill>
                <a:cs typeface="Arial" pitchFamily="34" charset="0"/>
              </a:rPr>
              <a:t> </a:t>
            </a:r>
            <a:r>
              <a:rPr lang="it-IT" sz="2500">
                <a:solidFill>
                  <a:srgbClr val="FF0000"/>
                </a:solidFill>
                <a:cs typeface="Arial" pitchFamily="34" charset="0"/>
                <a:sym typeface="Symbol" pitchFamily="18" charset="2"/>
              </a:rPr>
              <a:t></a:t>
            </a:r>
            <a:r>
              <a:rPr lang="it-IT" sz="2500">
                <a:cs typeface="Arial" pitchFamily="34" charset="0"/>
                <a:sym typeface="Symbol" pitchFamily="18" charset="2"/>
              </a:rPr>
              <a:t>     </a:t>
            </a:r>
            <a:r>
              <a:rPr lang="it-IT" sz="2500">
                <a:solidFill>
                  <a:srgbClr val="FF0000"/>
                </a:solidFill>
                <a:cs typeface="Arial" pitchFamily="34" charset="0"/>
                <a:sym typeface="Symbol" pitchFamily="18" charset="2"/>
              </a:rPr>
              <a:t>(modulo di) elasticità del mezzo</a:t>
            </a:r>
          </a:p>
          <a:p>
            <a:pPr marL="533400" indent="-533400">
              <a:spcBef>
                <a:spcPct val="0"/>
              </a:spcBef>
              <a:buFontTx/>
              <a:buNone/>
            </a:pPr>
            <a:r>
              <a:rPr lang="it-IT" sz="2500">
                <a:solidFill>
                  <a:srgbClr val="FF0000"/>
                </a:solidFill>
                <a:cs typeface="Arial" pitchFamily="34" charset="0"/>
                <a:sym typeface="Symbol" pitchFamily="18" charset="2"/>
              </a:rPr>
              <a:t>              inerzia (o densità di massa) del mezzo</a:t>
            </a:r>
          </a:p>
        </p:txBody>
      </p:sp>
      <p:sp>
        <p:nvSpPr>
          <p:cNvPr id="343044" name="Line 4"/>
          <p:cNvSpPr>
            <a:spLocks noChangeShapeType="1"/>
          </p:cNvSpPr>
          <p:nvPr/>
        </p:nvSpPr>
        <p:spPr bwMode="auto">
          <a:xfrm>
            <a:off x="1687513" y="5911850"/>
            <a:ext cx="5329237"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3045" name="Text Box 5"/>
          <p:cNvSpPr txBox="1">
            <a:spLocks noChangeArrowheads="1"/>
          </p:cNvSpPr>
          <p:nvPr/>
        </p:nvSpPr>
        <p:spPr bwMode="auto">
          <a:xfrm>
            <a:off x="844550" y="5576888"/>
            <a:ext cx="779463" cy="473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500">
                <a:solidFill>
                  <a:srgbClr val="FF0000"/>
                </a:solidFill>
              </a:rPr>
              <a:t>v</a:t>
            </a:r>
            <a:r>
              <a:rPr lang="it-IT" sz="2500" baseline="30000">
                <a:solidFill>
                  <a:srgbClr val="FF0000"/>
                </a:solidFill>
              </a:rPr>
              <a:t>2</a:t>
            </a:r>
            <a:r>
              <a:rPr lang="it-IT" sz="2500">
                <a:solidFill>
                  <a:srgbClr val="FF0000"/>
                </a:solidFill>
              </a:rPr>
              <a:t> </a:t>
            </a:r>
            <a:r>
              <a:rPr lang="it-IT" sz="2500">
                <a:solidFill>
                  <a:srgbClr val="FF0000"/>
                </a:solidFill>
                <a:sym typeface="Symbol" pitchFamily="18" charset="2"/>
              </a:rPr>
              <a: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F4A47ED-5D34-44B0-932B-5CB0394DB183}" type="slidenum">
              <a:rPr lang="en-US"/>
              <a:pPr/>
              <a:t>72</a:t>
            </a:fld>
            <a:endParaRPr lang="en-US"/>
          </a:p>
        </p:txBody>
      </p:sp>
      <p:sp>
        <p:nvSpPr>
          <p:cNvPr id="344066" name="Rectangle 2"/>
          <p:cNvSpPr>
            <a:spLocks noGrp="1" noChangeArrowheads="1"/>
          </p:cNvSpPr>
          <p:nvPr>
            <p:ph type="title"/>
          </p:nvPr>
        </p:nvSpPr>
        <p:spPr/>
        <p:txBody>
          <a:bodyPr/>
          <a:lstStyle/>
          <a:p>
            <a:r>
              <a:rPr lang="it-IT"/>
              <a:t>Esempi di impulsi</a:t>
            </a:r>
          </a:p>
        </p:txBody>
      </p:sp>
      <p:sp>
        <p:nvSpPr>
          <p:cNvPr id="344067" name="Rectangle 3"/>
          <p:cNvSpPr>
            <a:spLocks noGrp="1" noChangeArrowheads="1"/>
          </p:cNvSpPr>
          <p:nvPr>
            <p:ph type="body" idx="1"/>
          </p:nvPr>
        </p:nvSpPr>
        <p:spPr>
          <a:xfrm>
            <a:off x="323850" y="1052513"/>
            <a:ext cx="4176713" cy="5184775"/>
          </a:xfrm>
        </p:spPr>
        <p:txBody>
          <a:bodyPr/>
          <a:lstStyle/>
          <a:p>
            <a:r>
              <a:rPr lang="it-IT" sz="2500"/>
              <a:t>(a) impulso (corda sotto tensione) - trasversale</a:t>
            </a:r>
          </a:p>
          <a:p>
            <a:r>
              <a:rPr lang="it-IT" sz="2500"/>
              <a:t>(b) impulso (molla o slinky) - longitudinale</a:t>
            </a:r>
          </a:p>
          <a:p>
            <a:r>
              <a:rPr lang="it-IT" sz="2500"/>
              <a:t>(c) rappresentazione grafica di (a) e (b)</a:t>
            </a:r>
          </a:p>
          <a:p>
            <a:endParaRPr lang="it-IT" sz="2500"/>
          </a:p>
          <a:p>
            <a:r>
              <a:rPr lang="it-IT" sz="2500">
                <a:solidFill>
                  <a:srgbClr val="FF0066"/>
                </a:solidFill>
              </a:rPr>
              <a:t>corda: y misura lo spostamento dalla posizione di equilibrio</a:t>
            </a:r>
          </a:p>
          <a:p>
            <a:r>
              <a:rPr lang="it-IT" sz="2500">
                <a:solidFill>
                  <a:srgbClr val="006600"/>
                </a:solidFill>
              </a:rPr>
              <a:t>molla: y misura la compress./allungamento </a:t>
            </a:r>
          </a:p>
        </p:txBody>
      </p:sp>
      <p:pic>
        <p:nvPicPr>
          <p:cNvPr id="344068" name="Picture 4" descr="img3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7875" y="1052513"/>
            <a:ext cx="3981450" cy="5184775"/>
          </a:xfrm>
          <a:prstGeom prst="rect">
            <a:avLst/>
          </a:prstGeom>
          <a:noFill/>
          <a:extLst>
            <a:ext uri="{909E8E84-426E-40DD-AFC4-6F175D3DCCD1}">
              <a14:hiddenFill xmlns:a14="http://schemas.microsoft.com/office/drawing/2010/main">
                <a:solidFill>
                  <a:srgbClr val="FFFFFF"/>
                </a:solidFill>
              </a14:hiddenFill>
            </a:ext>
          </a:extLst>
        </p:spPr>
      </p:pic>
      <p:sp>
        <p:nvSpPr>
          <p:cNvPr id="344069" name="Text Box 5"/>
          <p:cNvSpPr txBox="1">
            <a:spLocks noChangeArrowheads="1"/>
          </p:cNvSpPr>
          <p:nvPr/>
        </p:nvSpPr>
        <p:spPr bwMode="auto">
          <a:xfrm>
            <a:off x="8388350" y="5734050"/>
            <a:ext cx="4318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sz="2000">
                <a:cs typeface="Arial" pitchFamily="34" charset="0"/>
              </a:rPr>
              <a:t>↓</a:t>
            </a:r>
            <a:r>
              <a:rPr lang="it-IT" sz="2000"/>
              <a:t>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3A6C394C-1C62-414E-84BF-D6C3301936A7}" type="slidenum">
              <a:rPr lang="en-US"/>
              <a:pPr/>
              <a:t>73</a:t>
            </a:fld>
            <a:endParaRPr lang="en-US"/>
          </a:p>
        </p:txBody>
      </p:sp>
      <p:sp>
        <p:nvSpPr>
          <p:cNvPr id="345090" name="Rectangle 2"/>
          <p:cNvSpPr>
            <a:spLocks noGrp="1" noChangeArrowheads="1"/>
          </p:cNvSpPr>
          <p:nvPr>
            <p:ph type="title"/>
          </p:nvPr>
        </p:nvSpPr>
        <p:spPr/>
        <p:txBody>
          <a:bodyPr/>
          <a:lstStyle/>
          <a:p>
            <a:r>
              <a:rPr lang="it-IT"/>
              <a:t>Esempi di onde periodiche</a:t>
            </a:r>
          </a:p>
        </p:txBody>
      </p:sp>
      <p:sp>
        <p:nvSpPr>
          <p:cNvPr id="345091" name="Rectangle 3"/>
          <p:cNvSpPr>
            <a:spLocks noGrp="1" noChangeArrowheads="1"/>
          </p:cNvSpPr>
          <p:nvPr>
            <p:ph type="body" idx="1"/>
          </p:nvPr>
        </p:nvSpPr>
        <p:spPr>
          <a:xfrm>
            <a:off x="323850" y="1052513"/>
            <a:ext cx="4535488" cy="5184775"/>
          </a:xfrm>
        </p:spPr>
        <p:txBody>
          <a:bodyPr/>
          <a:lstStyle/>
          <a:p>
            <a:r>
              <a:rPr lang="it-IT" sz="2500"/>
              <a:t>(a) onda periodica (corda)</a:t>
            </a:r>
          </a:p>
          <a:p>
            <a:r>
              <a:rPr lang="it-IT" sz="2500"/>
              <a:t>(b) onda periodica (molla)</a:t>
            </a:r>
          </a:p>
          <a:p>
            <a:r>
              <a:rPr lang="it-IT" sz="2500"/>
              <a:t>(c) rappresentazione grafica di (a) e (b)</a:t>
            </a:r>
          </a:p>
          <a:p>
            <a:endParaRPr lang="it-IT" sz="2500"/>
          </a:p>
          <a:p>
            <a:endParaRPr lang="it-IT" sz="2500"/>
          </a:p>
          <a:p>
            <a:r>
              <a:rPr lang="it-IT" sz="2500"/>
              <a:t>(a) onda e.m.</a:t>
            </a:r>
          </a:p>
          <a:p>
            <a:r>
              <a:rPr lang="it-IT" sz="2500"/>
              <a:t>(b) onda sonora (pressione)</a:t>
            </a:r>
          </a:p>
          <a:p>
            <a:r>
              <a:rPr lang="it-IT" sz="2500"/>
              <a:t>onde d’acqua</a:t>
            </a:r>
          </a:p>
        </p:txBody>
      </p:sp>
      <p:pic>
        <p:nvPicPr>
          <p:cNvPr id="345092" name="Picture 4" descr="img3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052513"/>
            <a:ext cx="3960812" cy="1724025"/>
          </a:xfrm>
          <a:prstGeom prst="rect">
            <a:avLst/>
          </a:prstGeom>
          <a:noFill/>
          <a:extLst>
            <a:ext uri="{909E8E84-426E-40DD-AFC4-6F175D3DCCD1}">
              <a14:hiddenFill xmlns:a14="http://schemas.microsoft.com/office/drawing/2010/main">
                <a:solidFill>
                  <a:srgbClr val="FFFFFF"/>
                </a:solidFill>
              </a14:hiddenFill>
            </a:ext>
          </a:extLst>
        </p:spPr>
      </p:pic>
      <p:pic>
        <p:nvPicPr>
          <p:cNvPr id="345093" name="Picture 5" descr="img3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3778250"/>
            <a:ext cx="4033837" cy="231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41B94582-BC5A-4EB9-8DDB-8E083265B6DE}" type="slidenum">
              <a:rPr lang="en-US"/>
              <a:pPr/>
              <a:t>74</a:t>
            </a:fld>
            <a:endParaRPr lang="en-US"/>
          </a:p>
        </p:txBody>
      </p:sp>
      <p:sp>
        <p:nvSpPr>
          <p:cNvPr id="346114" name="Rectangle 2"/>
          <p:cNvSpPr>
            <a:spLocks noGrp="1" noChangeArrowheads="1"/>
          </p:cNvSpPr>
          <p:nvPr>
            <p:ph type="title"/>
          </p:nvPr>
        </p:nvSpPr>
        <p:spPr/>
        <p:txBody>
          <a:bodyPr/>
          <a:lstStyle/>
          <a:p>
            <a:r>
              <a:rPr lang="it-IT"/>
              <a:t>Onde trasversali e longitudinali </a:t>
            </a:r>
          </a:p>
        </p:txBody>
      </p:sp>
      <p:sp>
        <p:nvSpPr>
          <p:cNvPr id="346115" name="Rectangle 3"/>
          <p:cNvSpPr>
            <a:spLocks noGrp="1" noChangeArrowheads="1"/>
          </p:cNvSpPr>
          <p:nvPr>
            <p:ph type="body" idx="1"/>
          </p:nvPr>
        </p:nvSpPr>
        <p:spPr/>
        <p:txBody>
          <a:bodyPr/>
          <a:lstStyle/>
          <a:p>
            <a:r>
              <a:rPr lang="it-IT" sz="2500">
                <a:solidFill>
                  <a:srgbClr val="FF0000"/>
                </a:solidFill>
              </a:rPr>
              <a:t>onda trasversale: perturbazione </a:t>
            </a:r>
            <a:r>
              <a:rPr lang="it-IT" sz="2500">
                <a:solidFill>
                  <a:srgbClr val="FF0000"/>
                </a:solidFill>
                <a:cs typeface="Arial" pitchFamily="34" charset="0"/>
              </a:rPr>
              <a:t>┴ direzione di propagazione</a:t>
            </a:r>
            <a:r>
              <a:rPr lang="it-IT" sz="2500">
                <a:cs typeface="Arial" pitchFamily="34" charset="0"/>
              </a:rPr>
              <a:t> (onde e.m., onde su una corda vibrante, onde dovute all’elasticità di taglio nei solidi)</a:t>
            </a:r>
          </a:p>
          <a:p>
            <a:endParaRPr lang="it-IT" sz="2500">
              <a:cs typeface="Arial" pitchFamily="34" charset="0"/>
            </a:endParaRPr>
          </a:p>
          <a:p>
            <a:endParaRPr lang="it-IT" sz="2500">
              <a:cs typeface="Arial" pitchFamily="34" charset="0"/>
            </a:endParaRPr>
          </a:p>
          <a:p>
            <a:pPr>
              <a:buFontTx/>
              <a:buNone/>
            </a:pPr>
            <a:r>
              <a:rPr lang="it-IT" sz="2500">
                <a:cs typeface="Arial" pitchFamily="34" charset="0"/>
              </a:rPr>
              <a:t>	</a:t>
            </a:r>
            <a:r>
              <a:rPr lang="it-IT" sz="2500">
                <a:solidFill>
                  <a:srgbClr val="FF0000"/>
                </a:solidFill>
                <a:cs typeface="Arial" pitchFamily="34" charset="0"/>
              </a:rPr>
              <a:t>polarizzabile</a:t>
            </a:r>
            <a:r>
              <a:rPr lang="it-IT" sz="2500">
                <a:cs typeface="Arial" pitchFamily="34" charset="0"/>
              </a:rPr>
              <a:t>: ad es. </a:t>
            </a:r>
            <a:r>
              <a:rPr lang="it-IT" sz="2500">
                <a:solidFill>
                  <a:schemeClr val="accent2"/>
                </a:solidFill>
                <a:cs typeface="Arial" pitchFamily="34" charset="0"/>
              </a:rPr>
              <a:t>piano definito dalla perturb. e dalla direz. di propagazione fisso, polariz. lineare</a:t>
            </a:r>
            <a:r>
              <a:rPr lang="it-IT" sz="2500">
                <a:cs typeface="Arial" pitchFamily="34" charset="0"/>
              </a:rPr>
              <a:t> </a:t>
            </a:r>
          </a:p>
          <a:p>
            <a:r>
              <a:rPr lang="it-IT" sz="2500">
                <a:solidFill>
                  <a:srgbClr val="006600"/>
                </a:solidFill>
                <a:cs typeface="Arial" pitchFamily="34" charset="0"/>
              </a:rPr>
              <a:t>onda longitudinale</a:t>
            </a:r>
            <a:r>
              <a:rPr lang="it-IT" sz="2500">
                <a:cs typeface="Arial" pitchFamily="34" charset="0"/>
              </a:rPr>
              <a:t>: </a:t>
            </a:r>
            <a:r>
              <a:rPr lang="it-IT" sz="2500">
                <a:solidFill>
                  <a:srgbClr val="006600"/>
                </a:solidFill>
                <a:cs typeface="Arial" pitchFamily="34" charset="0"/>
              </a:rPr>
              <a:t>perturbazione // direzione di propagazione</a:t>
            </a:r>
          </a:p>
          <a:p>
            <a:endParaRPr lang="it-IT" sz="2500">
              <a:solidFill>
                <a:srgbClr val="006600"/>
              </a:solidFill>
              <a:cs typeface="Arial" pitchFamily="34" charset="0"/>
            </a:endParaRPr>
          </a:p>
          <a:p>
            <a:endParaRPr lang="it-IT" sz="2500">
              <a:cs typeface="Arial" pitchFamily="34" charset="0"/>
            </a:endParaRPr>
          </a:p>
          <a:p>
            <a:pPr>
              <a:buFontTx/>
              <a:buNone/>
            </a:pPr>
            <a:r>
              <a:rPr lang="it-IT" sz="2500">
                <a:cs typeface="Arial" pitchFamily="34" charset="0"/>
              </a:rPr>
              <a:t>	</a:t>
            </a:r>
            <a:r>
              <a:rPr lang="it-IT" sz="2500" u="sng">
                <a:solidFill>
                  <a:srgbClr val="006600"/>
                </a:solidFill>
                <a:cs typeface="Arial" pitchFamily="34" charset="0"/>
              </a:rPr>
              <a:t>non</a:t>
            </a:r>
            <a:r>
              <a:rPr lang="it-IT" sz="2500">
                <a:solidFill>
                  <a:srgbClr val="006600"/>
                </a:solidFill>
                <a:cs typeface="Arial" pitchFamily="34" charset="0"/>
              </a:rPr>
              <a:t> polarizzabile </a:t>
            </a:r>
            <a:r>
              <a:rPr lang="it-IT" sz="2000">
                <a:solidFill>
                  <a:schemeClr val="accent2"/>
                </a:solidFill>
                <a:cs typeface="Arial" pitchFamily="34" charset="0"/>
              </a:rPr>
              <a:t>(non si può individuare alcun piano)</a:t>
            </a:r>
          </a:p>
        </p:txBody>
      </p:sp>
      <p:pic>
        <p:nvPicPr>
          <p:cNvPr id="346116" name="Picture 4" descr="img3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2276475"/>
            <a:ext cx="5113338" cy="962025"/>
          </a:xfrm>
          <a:prstGeom prst="rect">
            <a:avLst/>
          </a:prstGeom>
          <a:noFill/>
          <a:extLst>
            <a:ext uri="{909E8E84-426E-40DD-AFC4-6F175D3DCCD1}">
              <a14:hiddenFill xmlns:a14="http://schemas.microsoft.com/office/drawing/2010/main">
                <a:solidFill>
                  <a:srgbClr val="FFFFFF"/>
                </a:solidFill>
              </a14:hiddenFill>
            </a:ext>
          </a:extLst>
        </p:spPr>
      </p:pic>
      <p:pic>
        <p:nvPicPr>
          <p:cNvPr id="346117" name="Picture 5" descr="img3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413" y="4941888"/>
            <a:ext cx="4330700" cy="85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AABFF077-AAA5-489A-B89C-710C606DB3EB}" type="slidenum">
              <a:rPr lang="en-US"/>
              <a:pPr/>
              <a:t>75</a:t>
            </a:fld>
            <a:endParaRPr lang="en-US"/>
          </a:p>
        </p:txBody>
      </p:sp>
      <p:sp>
        <p:nvSpPr>
          <p:cNvPr id="348162" name="Rectangle 2"/>
          <p:cNvSpPr>
            <a:spLocks noGrp="1" noChangeArrowheads="1"/>
          </p:cNvSpPr>
          <p:nvPr>
            <p:ph type="title"/>
          </p:nvPr>
        </p:nvSpPr>
        <p:spPr/>
        <p:txBody>
          <a:bodyPr/>
          <a:lstStyle/>
          <a:p>
            <a:r>
              <a:rPr lang="it-IT"/>
              <a:t>Principio di sovrapposizione (*)</a:t>
            </a:r>
          </a:p>
        </p:txBody>
      </p:sp>
      <p:sp>
        <p:nvSpPr>
          <p:cNvPr id="348163" name="Rectangle 3"/>
          <p:cNvSpPr>
            <a:spLocks noGrp="1" noChangeArrowheads="1"/>
          </p:cNvSpPr>
          <p:nvPr>
            <p:ph type="body" idx="1"/>
          </p:nvPr>
        </p:nvSpPr>
        <p:spPr>
          <a:xfrm>
            <a:off x="323850" y="1052513"/>
            <a:ext cx="3600450" cy="5184775"/>
          </a:xfrm>
        </p:spPr>
        <p:txBody>
          <a:bodyPr/>
          <a:lstStyle/>
          <a:p>
            <a:r>
              <a:rPr lang="it-IT" sz="2500"/>
              <a:t>le eq. sono lineari: in ogni punto in cui arrivano 2 (o più) onde / impulsi si devono sommare algebricamente le perturbazioni (sovrapposizione)          </a:t>
            </a:r>
            <a:r>
              <a:rPr lang="it-IT" sz="2500">
                <a:cs typeface="Arial" pitchFamily="34" charset="0"/>
              </a:rPr>
              <a:t>→         interferenza </a:t>
            </a:r>
            <a:r>
              <a:rPr lang="it-IT" sz="2500">
                <a:solidFill>
                  <a:srgbClr val="A50021"/>
                </a:solidFill>
                <a:cs typeface="Arial" pitchFamily="34" charset="0"/>
              </a:rPr>
              <a:t>costruttiva</a:t>
            </a:r>
            <a:r>
              <a:rPr lang="it-IT" sz="2500">
                <a:cs typeface="Arial" pitchFamily="34" charset="0"/>
              </a:rPr>
              <a:t> / </a:t>
            </a:r>
            <a:r>
              <a:rPr lang="it-IT" sz="2500">
                <a:solidFill>
                  <a:srgbClr val="008000"/>
                </a:solidFill>
                <a:cs typeface="Arial" pitchFamily="34" charset="0"/>
              </a:rPr>
              <a:t>distruttiva</a:t>
            </a:r>
            <a:r>
              <a:rPr lang="it-IT" sz="2500">
                <a:cs typeface="Arial" pitchFamily="34" charset="0"/>
              </a:rPr>
              <a:t> (dove si ha </a:t>
            </a:r>
            <a:r>
              <a:rPr lang="it-IT" sz="2500">
                <a:solidFill>
                  <a:srgbClr val="A50021"/>
                </a:solidFill>
                <a:cs typeface="Arial" pitchFamily="34" charset="0"/>
              </a:rPr>
              <a:t>somma</a:t>
            </a:r>
            <a:r>
              <a:rPr lang="it-IT" sz="2500">
                <a:cs typeface="Arial" pitchFamily="34" charset="0"/>
              </a:rPr>
              <a:t> / </a:t>
            </a:r>
            <a:r>
              <a:rPr lang="it-IT" sz="2500">
                <a:solidFill>
                  <a:srgbClr val="008000"/>
                </a:solidFill>
                <a:cs typeface="Arial" pitchFamily="34" charset="0"/>
              </a:rPr>
              <a:t>differenza</a:t>
            </a:r>
            <a:r>
              <a:rPr lang="it-IT" sz="2500">
                <a:cs typeface="Arial" pitchFamily="34" charset="0"/>
              </a:rPr>
              <a:t> di ampiezze uguali)</a:t>
            </a:r>
          </a:p>
        </p:txBody>
      </p:sp>
      <p:pic>
        <p:nvPicPr>
          <p:cNvPr id="348164" name="Picture 4" descr="img3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3917950" y="981075"/>
            <a:ext cx="4930775" cy="5299075"/>
          </a:xfrm>
          <a:prstGeom prst="rect">
            <a:avLst/>
          </a:prstGeom>
          <a:noFill/>
          <a:extLst>
            <a:ext uri="{909E8E84-426E-40DD-AFC4-6F175D3DCCD1}">
              <a14:hiddenFill xmlns:a14="http://schemas.microsoft.com/office/drawing/2010/main">
                <a:solidFill>
                  <a:srgbClr val="FFFFFF"/>
                </a:solidFill>
              </a14:hiddenFill>
            </a:ext>
          </a:extLst>
        </p:spPr>
      </p:pic>
      <p:sp>
        <p:nvSpPr>
          <p:cNvPr id="348165" name="AutoShape 5"/>
          <p:cNvSpPr>
            <a:spLocks noChangeArrowheads="1"/>
          </p:cNvSpPr>
          <p:nvPr/>
        </p:nvSpPr>
        <p:spPr bwMode="auto">
          <a:xfrm>
            <a:off x="755650" y="4206875"/>
            <a:ext cx="1008063" cy="287338"/>
          </a:xfrm>
          <a:prstGeom prst="rightArrow">
            <a:avLst>
              <a:gd name="adj1" fmla="val 50000"/>
              <a:gd name="adj2" fmla="val 877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8166" name="Text Box 6"/>
          <p:cNvSpPr txBox="1">
            <a:spLocks noChangeArrowheads="1"/>
          </p:cNvSpPr>
          <p:nvPr/>
        </p:nvSpPr>
        <p:spPr bwMode="auto">
          <a:xfrm>
            <a:off x="1908175" y="6237288"/>
            <a:ext cx="1960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FD293887-766C-4067-9352-B9E6595D9D51}" type="slidenum">
              <a:rPr lang="en-US"/>
              <a:pPr/>
              <a:t>76</a:t>
            </a:fld>
            <a:endParaRPr lang="en-US"/>
          </a:p>
        </p:txBody>
      </p:sp>
      <p:sp>
        <p:nvSpPr>
          <p:cNvPr id="350210" name="Rectangle 2"/>
          <p:cNvSpPr>
            <a:spLocks noGrp="1" noChangeArrowheads="1"/>
          </p:cNvSpPr>
          <p:nvPr>
            <p:ph type="title"/>
          </p:nvPr>
        </p:nvSpPr>
        <p:spPr>
          <a:xfrm>
            <a:off x="1258888" y="188913"/>
            <a:ext cx="7705725" cy="574675"/>
          </a:xfrm>
        </p:spPr>
        <p:txBody>
          <a:bodyPr/>
          <a:lstStyle/>
          <a:p>
            <a:r>
              <a:rPr lang="it-IT" sz="2500"/>
              <a:t>Onde che si propagano in verso opposto – onde stazionarie</a:t>
            </a:r>
          </a:p>
        </p:txBody>
      </p:sp>
      <p:sp>
        <p:nvSpPr>
          <p:cNvPr id="350211" name="Rectangle 3"/>
          <p:cNvSpPr>
            <a:spLocks noGrp="1" noChangeArrowheads="1"/>
          </p:cNvSpPr>
          <p:nvPr>
            <p:ph type="body" idx="1"/>
          </p:nvPr>
        </p:nvSpPr>
        <p:spPr>
          <a:xfrm>
            <a:off x="179388" y="981075"/>
            <a:ext cx="8713787" cy="5400675"/>
          </a:xfrm>
        </p:spPr>
        <p:txBody>
          <a:bodyPr/>
          <a:lstStyle/>
          <a:p>
            <a:r>
              <a:rPr lang="it-IT" sz="2400"/>
              <a:t>ad es. in una corda tesa vibrante di lunghezza L: la riflessione dell’onda ad un estremo si somma con l’onda con l’onda incidente (riflessione con inversione di polarità agli estremi fissi)</a:t>
            </a:r>
          </a:p>
          <a:p>
            <a:pPr lvl="1"/>
            <a:r>
              <a:rPr lang="it-IT" sz="2200">
                <a:solidFill>
                  <a:schemeClr val="accent2"/>
                </a:solidFill>
              </a:rPr>
              <a:t>interferenza, in                                                                           gen. distruttiva</a:t>
            </a:r>
          </a:p>
          <a:p>
            <a:pPr lvl="1"/>
            <a:r>
              <a:rPr lang="it-IT" sz="2200">
                <a:solidFill>
                  <a:srgbClr val="006600"/>
                </a:solidFill>
              </a:rPr>
              <a:t>relazione fra                                                                                   </a:t>
            </a:r>
            <a:r>
              <a:rPr lang="el-GR" sz="2200">
                <a:solidFill>
                  <a:srgbClr val="006600"/>
                </a:solidFill>
                <a:cs typeface="Arial" pitchFamily="34" charset="0"/>
              </a:rPr>
              <a:t>λ</a:t>
            </a:r>
            <a:r>
              <a:rPr lang="it-IT" sz="2200">
                <a:solidFill>
                  <a:srgbClr val="006600"/>
                </a:solidFill>
                <a:cs typeface="Arial" pitchFamily="34" charset="0"/>
              </a:rPr>
              <a:t> = v/</a:t>
            </a:r>
            <a:r>
              <a:rPr lang="el-GR" sz="2200">
                <a:solidFill>
                  <a:srgbClr val="006600"/>
                </a:solidFill>
                <a:cs typeface="Arial" pitchFamily="34" charset="0"/>
                <a:sym typeface="Symbol" pitchFamily="18" charset="2"/>
              </a:rPr>
              <a:t></a:t>
            </a:r>
            <a:r>
              <a:rPr lang="it-IT" sz="2200">
                <a:solidFill>
                  <a:srgbClr val="006600"/>
                </a:solidFill>
                <a:cs typeface="Arial" pitchFamily="34" charset="0"/>
                <a:sym typeface="Symbol" pitchFamily="18" charset="2"/>
              </a:rPr>
              <a:t> e L                                                                                               per avere                                                                           interferenza                                                                              costruttiva</a:t>
            </a:r>
            <a:r>
              <a:rPr lang="it-IT" sz="2200"/>
              <a:t> </a:t>
            </a:r>
          </a:p>
          <a:p>
            <a:pPr lvl="1"/>
            <a:r>
              <a:rPr lang="it-IT" sz="2200"/>
              <a:t>risonanza:</a:t>
            </a:r>
          </a:p>
          <a:p>
            <a:pPr lvl="1">
              <a:buFontTx/>
              <a:buNone/>
            </a:pPr>
            <a:r>
              <a:rPr lang="it-IT" sz="2200"/>
              <a:t>	L = n(</a:t>
            </a:r>
            <a:r>
              <a:rPr lang="el-GR" sz="2200">
                <a:cs typeface="Arial" pitchFamily="34" charset="0"/>
              </a:rPr>
              <a:t>λ</a:t>
            </a:r>
            <a:r>
              <a:rPr lang="it-IT" sz="2200" baseline="-25000">
                <a:cs typeface="Arial" pitchFamily="34" charset="0"/>
              </a:rPr>
              <a:t>n</a:t>
            </a:r>
            <a:r>
              <a:rPr lang="it-IT" sz="2200">
                <a:cs typeface="Arial" pitchFamily="34" charset="0"/>
              </a:rPr>
              <a:t>/2)</a:t>
            </a:r>
          </a:p>
          <a:p>
            <a:pPr lvl="1">
              <a:buFontTx/>
              <a:buNone/>
            </a:pPr>
            <a:r>
              <a:rPr lang="it-IT" sz="2200">
                <a:cs typeface="Arial" pitchFamily="34" charset="0"/>
              </a:rPr>
              <a:t>	n = 1,2,3 ....</a:t>
            </a:r>
          </a:p>
          <a:p>
            <a:pPr lvl="1">
              <a:buFontTx/>
              <a:buNone/>
            </a:pPr>
            <a:r>
              <a:rPr lang="it-IT" sz="2200">
                <a:cs typeface="Arial" pitchFamily="34" charset="0"/>
              </a:rPr>
              <a:t>	</a:t>
            </a:r>
            <a:r>
              <a:rPr lang="it-IT" sz="2200">
                <a:solidFill>
                  <a:srgbClr val="FF0000"/>
                </a:solidFill>
                <a:cs typeface="Arial" pitchFamily="34" charset="0"/>
              </a:rPr>
              <a:t>intero</a:t>
            </a:r>
            <a:r>
              <a:rPr lang="it-IT" sz="2100">
                <a:solidFill>
                  <a:srgbClr val="FF0000"/>
                </a:solidFill>
                <a:cs typeface="Arial" pitchFamily="34" charset="0"/>
              </a:rPr>
              <a:t> </a:t>
            </a:r>
            <a:endParaRPr lang="el-GR" sz="2100">
              <a:solidFill>
                <a:srgbClr val="FF0000"/>
              </a:solidFill>
              <a:cs typeface="Arial" pitchFamily="34" charset="0"/>
            </a:endParaRPr>
          </a:p>
        </p:txBody>
      </p:sp>
      <p:pic>
        <p:nvPicPr>
          <p:cNvPr id="350212" name="Picture 4" descr="img3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2252663"/>
            <a:ext cx="5975350" cy="3868737"/>
          </a:xfrm>
          <a:prstGeom prst="rect">
            <a:avLst/>
          </a:prstGeom>
          <a:noFill/>
          <a:extLst>
            <a:ext uri="{909E8E84-426E-40DD-AFC4-6F175D3DCCD1}">
              <a14:hiddenFill xmlns:a14="http://schemas.microsoft.com/office/drawing/2010/main">
                <a:solidFill>
                  <a:srgbClr val="FFFFFF"/>
                </a:solidFill>
              </a14:hiddenFill>
            </a:ext>
          </a:extLst>
        </p:spPr>
      </p:pic>
      <p:sp>
        <p:nvSpPr>
          <p:cNvPr id="350213" name="Text Box 5"/>
          <p:cNvSpPr txBox="1">
            <a:spLocks noChangeArrowheads="1"/>
          </p:cNvSpPr>
          <p:nvPr/>
        </p:nvSpPr>
        <p:spPr bwMode="auto">
          <a:xfrm>
            <a:off x="966788" y="5408613"/>
            <a:ext cx="1439862" cy="4254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000"/>
          </a:p>
        </p:txBody>
      </p:sp>
      <p:sp>
        <p:nvSpPr>
          <p:cNvPr id="350214" name="Text Box 6"/>
          <p:cNvSpPr txBox="1">
            <a:spLocks noChangeArrowheads="1"/>
          </p:cNvSpPr>
          <p:nvPr/>
        </p:nvSpPr>
        <p:spPr bwMode="auto">
          <a:xfrm>
            <a:off x="3203575" y="2205038"/>
            <a:ext cx="288925"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9CDAC9A5-A9EE-4D9D-966C-8FE01C2F20DF}" type="slidenum">
              <a:rPr lang="en-US"/>
              <a:pPr/>
              <a:t>77</a:t>
            </a:fld>
            <a:endParaRPr lang="en-US"/>
          </a:p>
        </p:txBody>
      </p:sp>
      <p:sp>
        <p:nvSpPr>
          <p:cNvPr id="351234" name="Rectangle 2"/>
          <p:cNvSpPr>
            <a:spLocks noGrp="1" noChangeArrowheads="1"/>
          </p:cNvSpPr>
          <p:nvPr>
            <p:ph type="title"/>
          </p:nvPr>
        </p:nvSpPr>
        <p:spPr/>
        <p:txBody>
          <a:bodyPr/>
          <a:lstStyle/>
          <a:p>
            <a:r>
              <a:rPr lang="it-IT"/>
              <a:t>Onde stazionarie (2)</a:t>
            </a:r>
          </a:p>
        </p:txBody>
      </p:sp>
      <p:sp>
        <p:nvSpPr>
          <p:cNvPr id="351235" name="Rectangle 3"/>
          <p:cNvSpPr>
            <a:spLocks noGrp="1" noChangeArrowheads="1"/>
          </p:cNvSpPr>
          <p:nvPr>
            <p:ph type="body" idx="1"/>
          </p:nvPr>
        </p:nvSpPr>
        <p:spPr>
          <a:xfrm>
            <a:off x="179388" y="836613"/>
            <a:ext cx="8640762" cy="5329237"/>
          </a:xfrm>
        </p:spPr>
        <p:txBody>
          <a:bodyPr/>
          <a:lstStyle/>
          <a:p>
            <a:r>
              <a:rPr lang="it-IT" sz="2300">
                <a:solidFill>
                  <a:schemeClr val="accent2"/>
                </a:solidFill>
              </a:rPr>
              <a:t>per ottenere la risonanza tutte le onde devono essere in fase</a:t>
            </a:r>
          </a:p>
          <a:p>
            <a:pPr>
              <a:buFontTx/>
              <a:buNone/>
            </a:pPr>
            <a:r>
              <a:rPr lang="it-IT" sz="2300">
                <a:solidFill>
                  <a:schemeClr val="accent2"/>
                </a:solidFill>
              </a:rPr>
              <a:t>	</a:t>
            </a:r>
            <a:r>
              <a:rPr lang="it-IT" sz="2300">
                <a:solidFill>
                  <a:schemeClr val="accent2"/>
                </a:solidFill>
                <a:sym typeface="Symbol" pitchFamily="18" charset="2"/>
              </a:rPr>
              <a:t></a:t>
            </a:r>
            <a:r>
              <a:rPr lang="it-IT" sz="2300" baseline="-25000">
                <a:solidFill>
                  <a:schemeClr val="accent2"/>
                </a:solidFill>
                <a:sym typeface="Symbol" pitchFamily="18" charset="2"/>
              </a:rPr>
              <a:t>n</a:t>
            </a:r>
            <a:r>
              <a:rPr lang="it-IT" sz="2300">
                <a:solidFill>
                  <a:schemeClr val="accent2"/>
                </a:solidFill>
                <a:sym typeface="Symbol" pitchFamily="18" charset="2"/>
              </a:rPr>
              <a:t> = v/</a:t>
            </a:r>
            <a:r>
              <a:rPr lang="el-GR" sz="2300">
                <a:solidFill>
                  <a:schemeClr val="accent2"/>
                </a:solidFill>
                <a:cs typeface="Arial" pitchFamily="34" charset="0"/>
                <a:sym typeface="Symbol" pitchFamily="18" charset="2"/>
              </a:rPr>
              <a:t>λ</a:t>
            </a:r>
            <a:r>
              <a:rPr lang="it-IT" sz="2300" baseline="-25000">
                <a:solidFill>
                  <a:schemeClr val="accent2"/>
                </a:solidFill>
                <a:cs typeface="Arial" pitchFamily="34" charset="0"/>
                <a:sym typeface="Symbol" pitchFamily="18" charset="2"/>
              </a:rPr>
              <a:t>n</a:t>
            </a:r>
            <a:r>
              <a:rPr lang="it-IT" sz="2300">
                <a:solidFill>
                  <a:schemeClr val="accent2"/>
                </a:solidFill>
                <a:cs typeface="Arial" pitchFamily="34" charset="0"/>
                <a:sym typeface="Symbol" pitchFamily="18" charset="2"/>
              </a:rPr>
              <a:t> = nv/(2L) = n</a:t>
            </a:r>
            <a:r>
              <a:rPr lang="it-IT" sz="2300" baseline="-25000">
                <a:solidFill>
                  <a:schemeClr val="accent2"/>
                </a:solidFill>
                <a:cs typeface="Arial" pitchFamily="34" charset="0"/>
                <a:sym typeface="Symbol" pitchFamily="18" charset="2"/>
              </a:rPr>
              <a:t>1</a:t>
            </a:r>
            <a:r>
              <a:rPr lang="it-IT" sz="2300">
                <a:solidFill>
                  <a:schemeClr val="accent2"/>
                </a:solidFill>
                <a:cs typeface="Arial" pitchFamily="34" charset="0"/>
                <a:sym typeface="Symbol" pitchFamily="18" charset="2"/>
              </a:rPr>
              <a:t>    n = 1,2,3 ....</a:t>
            </a:r>
          </a:p>
          <a:p>
            <a:pPr>
              <a:buFontTx/>
              <a:buNone/>
            </a:pPr>
            <a:r>
              <a:rPr lang="it-IT" sz="2300">
                <a:solidFill>
                  <a:schemeClr val="accent2"/>
                </a:solidFill>
                <a:cs typeface="Arial" pitchFamily="34" charset="0"/>
                <a:sym typeface="Symbol" pitchFamily="18" charset="2"/>
              </a:rPr>
              <a:t>	dove  </a:t>
            </a:r>
            <a:r>
              <a:rPr lang="it-IT" sz="2300" baseline="-25000">
                <a:solidFill>
                  <a:schemeClr val="accent2"/>
                </a:solidFill>
                <a:cs typeface="Arial" pitchFamily="34" charset="0"/>
                <a:sym typeface="Symbol" pitchFamily="18" charset="2"/>
              </a:rPr>
              <a:t>1</a:t>
            </a:r>
            <a:r>
              <a:rPr lang="it-IT" sz="2300">
                <a:solidFill>
                  <a:schemeClr val="accent2"/>
                </a:solidFill>
                <a:cs typeface="Arial" pitchFamily="34" charset="0"/>
                <a:sym typeface="Symbol" pitchFamily="18" charset="2"/>
              </a:rPr>
              <a:t> = v/(2L) = 1/(2L)√(F/</a:t>
            </a:r>
            <a:r>
              <a:rPr lang="el-GR" sz="2300">
                <a:solidFill>
                  <a:schemeClr val="accent2"/>
                </a:solidFill>
                <a:cs typeface="Arial" pitchFamily="34" charset="0"/>
                <a:sym typeface="Symbol" pitchFamily="18" charset="2"/>
              </a:rPr>
              <a:t>μ</a:t>
            </a:r>
            <a:r>
              <a:rPr lang="it-IT" sz="2300">
                <a:solidFill>
                  <a:schemeClr val="accent2"/>
                </a:solidFill>
                <a:cs typeface="Arial" pitchFamily="34" charset="0"/>
                <a:sym typeface="Symbol" pitchFamily="18" charset="2"/>
              </a:rPr>
              <a:t>) è la frequenza fondamentale</a:t>
            </a:r>
          </a:p>
          <a:p>
            <a:r>
              <a:rPr lang="it-IT" sz="2300">
                <a:solidFill>
                  <a:srgbClr val="FF0000"/>
                </a:solidFill>
                <a:cs typeface="Arial" pitchFamily="34" charset="0"/>
                <a:sym typeface="Symbol" pitchFamily="18" charset="2"/>
              </a:rPr>
              <a:t>i nodi sono i punti dove l’ampiezza dell’onda è sempre = 0,       i ventri quelli dove l’ampiezza è massima</a:t>
            </a:r>
          </a:p>
          <a:p>
            <a:r>
              <a:rPr lang="it-IT" sz="2300">
                <a:solidFill>
                  <a:srgbClr val="006600"/>
                </a:solidFill>
                <a:cs typeface="Arial" pitchFamily="34" charset="0"/>
                <a:sym typeface="Symbol" pitchFamily="18" charset="2"/>
              </a:rPr>
              <a:t>non c’è propagazione di energia fuori della corda, l’onda non viaggia (onda stazionaria)</a:t>
            </a:r>
          </a:p>
          <a:p>
            <a:r>
              <a:rPr lang="it-IT" sz="2300">
                <a:cs typeface="Arial" pitchFamily="34" charset="0"/>
                <a:sym typeface="Symbol" pitchFamily="18" charset="2"/>
              </a:rPr>
              <a:t>(*) si può mostrare che la dipendenza da x e t si separa</a:t>
            </a:r>
          </a:p>
          <a:p>
            <a:pPr>
              <a:buFontTx/>
              <a:buNone/>
            </a:pPr>
            <a:r>
              <a:rPr lang="it-IT" sz="2300">
                <a:cs typeface="Arial" pitchFamily="34" charset="0"/>
                <a:sym typeface="Symbol" pitchFamily="18" charset="2"/>
              </a:rPr>
              <a:t>	</a:t>
            </a:r>
            <a:r>
              <a:rPr lang="it-IT" sz="2300">
                <a:solidFill>
                  <a:srgbClr val="008000"/>
                </a:solidFill>
                <a:cs typeface="Arial" pitchFamily="34" charset="0"/>
                <a:sym typeface="Symbol" pitchFamily="18" charset="2"/>
              </a:rPr>
              <a:t>y = 2Asin(2</a:t>
            </a:r>
            <a:r>
              <a:rPr lang="el-GR" sz="2300">
                <a:solidFill>
                  <a:srgbClr val="008000"/>
                </a:solidFill>
                <a:cs typeface="Arial" pitchFamily="34" charset="0"/>
                <a:sym typeface="Symbol" pitchFamily="18" charset="2"/>
              </a:rPr>
              <a:t>π</a:t>
            </a:r>
            <a:r>
              <a:rPr lang="it-IT" sz="2300">
                <a:solidFill>
                  <a:srgbClr val="008000"/>
                </a:solidFill>
                <a:cs typeface="Arial" pitchFamily="34" charset="0"/>
                <a:sym typeface="Symbol" pitchFamily="18" charset="2"/>
              </a:rPr>
              <a:t>x/</a:t>
            </a:r>
            <a:r>
              <a:rPr lang="el-GR" sz="2300">
                <a:solidFill>
                  <a:srgbClr val="008000"/>
                </a:solidFill>
                <a:cs typeface="Arial" pitchFamily="34" charset="0"/>
                <a:sym typeface="Symbol" pitchFamily="18" charset="2"/>
              </a:rPr>
              <a:t>λ</a:t>
            </a:r>
            <a:r>
              <a:rPr lang="it-IT" sz="2300">
                <a:solidFill>
                  <a:srgbClr val="008000"/>
                </a:solidFill>
                <a:cs typeface="Arial" pitchFamily="34" charset="0"/>
                <a:sym typeface="Symbol" pitchFamily="18" charset="2"/>
              </a:rPr>
              <a:t>)cos(2</a:t>
            </a:r>
            <a:r>
              <a:rPr lang="el-GR" sz="2300">
                <a:solidFill>
                  <a:srgbClr val="008000"/>
                </a:solidFill>
                <a:cs typeface="Arial" pitchFamily="34" charset="0"/>
                <a:sym typeface="Symbol" pitchFamily="18" charset="2"/>
              </a:rPr>
              <a:t>π</a:t>
            </a:r>
            <a:r>
              <a:rPr lang="it-IT" sz="2300">
                <a:solidFill>
                  <a:srgbClr val="008000"/>
                </a:solidFill>
                <a:cs typeface="Arial" pitchFamily="34" charset="0"/>
                <a:sym typeface="Symbol" pitchFamily="18" charset="2"/>
              </a:rPr>
              <a:t>t)</a:t>
            </a:r>
          </a:p>
          <a:p>
            <a:pPr>
              <a:buFontTx/>
              <a:buNone/>
            </a:pPr>
            <a:r>
              <a:rPr lang="it-IT" sz="2300">
                <a:cs typeface="Arial" pitchFamily="34" charset="0"/>
                <a:sym typeface="Symbol" pitchFamily="18" charset="2"/>
              </a:rPr>
              <a:t>	la condizione dei nodi  sin(2</a:t>
            </a:r>
            <a:r>
              <a:rPr lang="el-GR" sz="2300">
                <a:cs typeface="Arial" pitchFamily="34" charset="0"/>
                <a:sym typeface="Symbol" pitchFamily="18" charset="2"/>
              </a:rPr>
              <a:t>π</a:t>
            </a:r>
            <a:r>
              <a:rPr lang="it-IT" sz="2300">
                <a:cs typeface="Arial" pitchFamily="34" charset="0"/>
                <a:sym typeface="Symbol" pitchFamily="18" charset="2"/>
              </a:rPr>
              <a:t>x/</a:t>
            </a:r>
            <a:r>
              <a:rPr lang="el-GR" sz="2300">
                <a:cs typeface="Arial" pitchFamily="34" charset="0"/>
                <a:sym typeface="Symbol" pitchFamily="18" charset="2"/>
              </a:rPr>
              <a:t>λ</a:t>
            </a:r>
            <a:r>
              <a:rPr lang="it-IT" sz="2300">
                <a:cs typeface="Arial" pitchFamily="34" charset="0"/>
                <a:sym typeface="Symbol" pitchFamily="18" charset="2"/>
              </a:rPr>
              <a:t>) = 0 dà 2L/</a:t>
            </a:r>
            <a:r>
              <a:rPr lang="el-GR" sz="2300">
                <a:cs typeface="Arial" pitchFamily="34" charset="0"/>
                <a:sym typeface="Symbol" pitchFamily="18" charset="2"/>
              </a:rPr>
              <a:t>λ</a:t>
            </a:r>
            <a:r>
              <a:rPr lang="it-IT" sz="2300" baseline="-25000">
                <a:cs typeface="Arial" pitchFamily="34" charset="0"/>
                <a:sym typeface="Symbol" pitchFamily="18" charset="2"/>
              </a:rPr>
              <a:t>n</a:t>
            </a:r>
            <a:r>
              <a:rPr lang="it-IT" sz="2300">
                <a:cs typeface="Arial" pitchFamily="34" charset="0"/>
                <a:sym typeface="Symbol" pitchFamily="18" charset="2"/>
              </a:rPr>
              <a:t> = n con n intero</a:t>
            </a:r>
          </a:p>
          <a:p>
            <a:r>
              <a:rPr lang="it-IT" sz="2300">
                <a:solidFill>
                  <a:srgbClr val="FF0066"/>
                </a:solidFill>
                <a:cs typeface="Arial" pitchFamily="34" charset="0"/>
                <a:sym typeface="Symbol" pitchFamily="18" charset="2"/>
              </a:rPr>
              <a:t>(*) se invece un estremo è fisso (</a:t>
            </a:r>
            <a:r>
              <a:rPr lang="it-IT" sz="2300">
                <a:cs typeface="Arial" pitchFamily="34" charset="0"/>
                <a:sym typeface="Symbol" pitchFamily="18" charset="2"/>
              </a:rPr>
              <a:t>nodo</a:t>
            </a:r>
            <a:r>
              <a:rPr lang="it-IT" sz="2300">
                <a:solidFill>
                  <a:srgbClr val="FF0066"/>
                </a:solidFill>
                <a:cs typeface="Arial" pitchFamily="34" charset="0"/>
                <a:sym typeface="Symbol" pitchFamily="18" charset="2"/>
              </a:rPr>
              <a:t>) e l’altro mobile (</a:t>
            </a:r>
            <a:r>
              <a:rPr lang="it-IT" sz="2300">
                <a:cs typeface="Arial" pitchFamily="34" charset="0"/>
                <a:sym typeface="Symbol" pitchFamily="18" charset="2"/>
              </a:rPr>
              <a:t>ventre</a:t>
            </a:r>
            <a:r>
              <a:rPr lang="it-IT" sz="2300">
                <a:solidFill>
                  <a:srgbClr val="FF0066"/>
                </a:solidFill>
                <a:cs typeface="Arial" pitchFamily="34" charset="0"/>
                <a:sym typeface="Symbol" pitchFamily="18" charset="2"/>
              </a:rPr>
              <a:t>) – ad es. canna d’organo</a:t>
            </a:r>
          </a:p>
          <a:p>
            <a:pPr>
              <a:buFontTx/>
              <a:buNone/>
            </a:pPr>
            <a:r>
              <a:rPr lang="it-IT" sz="2300">
                <a:solidFill>
                  <a:srgbClr val="FF0066"/>
                </a:solidFill>
              </a:rPr>
              <a:t>	n</a:t>
            </a:r>
            <a:r>
              <a:rPr lang="el-GR" sz="2300">
                <a:solidFill>
                  <a:srgbClr val="FF0066"/>
                </a:solidFill>
                <a:cs typeface="Arial" pitchFamily="34" charset="0"/>
              </a:rPr>
              <a:t>λ</a:t>
            </a:r>
            <a:r>
              <a:rPr lang="it-IT" sz="2300" baseline="-25000">
                <a:solidFill>
                  <a:srgbClr val="FF0066"/>
                </a:solidFill>
                <a:cs typeface="Arial" pitchFamily="34" charset="0"/>
              </a:rPr>
              <a:t>n</a:t>
            </a:r>
            <a:r>
              <a:rPr lang="it-IT" sz="2300">
                <a:solidFill>
                  <a:srgbClr val="FF0066"/>
                </a:solidFill>
                <a:cs typeface="Arial" pitchFamily="34" charset="0"/>
              </a:rPr>
              <a:t>/4 = L  con n = 1,3,5 .... dispari</a:t>
            </a:r>
          </a:p>
          <a:p>
            <a:pPr>
              <a:buFontTx/>
              <a:buNone/>
            </a:pPr>
            <a:r>
              <a:rPr lang="it-IT" sz="2300">
                <a:solidFill>
                  <a:srgbClr val="FF0066"/>
                </a:solidFill>
                <a:cs typeface="Arial" pitchFamily="34" charset="0"/>
              </a:rPr>
              <a:t>	</a:t>
            </a:r>
            <a:r>
              <a:rPr lang="it-IT" sz="2300">
                <a:solidFill>
                  <a:srgbClr val="FF0066"/>
                </a:solidFill>
                <a:cs typeface="Arial" pitchFamily="34" charset="0"/>
                <a:sym typeface="Symbol" pitchFamily="18" charset="2"/>
              </a:rPr>
              <a:t></a:t>
            </a:r>
            <a:r>
              <a:rPr lang="it-IT" sz="2300" baseline="-25000">
                <a:solidFill>
                  <a:srgbClr val="FF0066"/>
                </a:solidFill>
                <a:cs typeface="Arial" pitchFamily="34" charset="0"/>
                <a:sym typeface="Symbol" pitchFamily="18" charset="2"/>
              </a:rPr>
              <a:t>1</a:t>
            </a:r>
            <a:r>
              <a:rPr lang="it-IT" sz="2300">
                <a:solidFill>
                  <a:srgbClr val="FF0066"/>
                </a:solidFill>
                <a:cs typeface="Arial" pitchFamily="34" charset="0"/>
                <a:sym typeface="Symbol" pitchFamily="18" charset="2"/>
              </a:rPr>
              <a:t> =v/(4L)</a:t>
            </a:r>
          </a:p>
        </p:txBody>
      </p:sp>
      <p:pic>
        <p:nvPicPr>
          <p:cNvPr id="351236" name="Picture 4" descr="img3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5445125"/>
            <a:ext cx="2398713" cy="1219200"/>
          </a:xfrm>
          <a:prstGeom prst="rect">
            <a:avLst/>
          </a:prstGeom>
          <a:noFill/>
          <a:extLst>
            <a:ext uri="{909E8E84-426E-40DD-AFC4-6F175D3DCCD1}">
              <a14:hiddenFill xmlns:a14="http://schemas.microsoft.com/office/drawing/2010/main">
                <a:solidFill>
                  <a:srgbClr val="FFFFFF"/>
                </a:solidFill>
              </a14:hiddenFill>
            </a:ext>
          </a:extLst>
        </p:spPr>
      </p:pic>
      <p:sp>
        <p:nvSpPr>
          <p:cNvPr id="351237" name="Text Box 5"/>
          <p:cNvSpPr txBox="1">
            <a:spLocks noChangeArrowheads="1"/>
          </p:cNvSpPr>
          <p:nvPr/>
        </p:nvSpPr>
        <p:spPr bwMode="auto">
          <a:xfrm>
            <a:off x="5724525" y="5445125"/>
            <a:ext cx="287338" cy="2444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000"/>
          </a:p>
        </p:txBody>
      </p:sp>
      <p:sp>
        <p:nvSpPr>
          <p:cNvPr id="351238" name="Text Box 6"/>
          <p:cNvSpPr txBox="1">
            <a:spLocks noChangeArrowheads="1"/>
          </p:cNvSpPr>
          <p:nvPr/>
        </p:nvSpPr>
        <p:spPr bwMode="auto">
          <a:xfrm>
            <a:off x="1350963" y="6465888"/>
            <a:ext cx="272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paragrafi facoltativi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AF029E11-65FF-4A43-A5B6-6ABD9D749A7D}" type="slidenum">
              <a:rPr lang="en-US"/>
              <a:pPr/>
              <a:t>78</a:t>
            </a:fld>
            <a:endParaRPr lang="en-US"/>
          </a:p>
        </p:txBody>
      </p:sp>
      <p:sp>
        <p:nvSpPr>
          <p:cNvPr id="352258" name="Rectangle 2"/>
          <p:cNvSpPr>
            <a:spLocks noGrp="1" noChangeArrowheads="1"/>
          </p:cNvSpPr>
          <p:nvPr>
            <p:ph type="title"/>
          </p:nvPr>
        </p:nvSpPr>
        <p:spPr/>
        <p:txBody>
          <a:bodyPr/>
          <a:lstStyle/>
          <a:p>
            <a:r>
              <a:rPr lang="it-IT"/>
              <a:t>Battimenti (*)</a:t>
            </a:r>
          </a:p>
        </p:txBody>
      </p:sp>
      <p:sp>
        <p:nvSpPr>
          <p:cNvPr id="352259" name="Rectangle 3"/>
          <p:cNvSpPr>
            <a:spLocks noGrp="1" noChangeArrowheads="1"/>
          </p:cNvSpPr>
          <p:nvPr>
            <p:ph type="body" idx="1"/>
          </p:nvPr>
        </p:nvSpPr>
        <p:spPr>
          <a:xfrm>
            <a:off x="323850" y="908050"/>
            <a:ext cx="8496300" cy="5400675"/>
          </a:xfrm>
        </p:spPr>
        <p:txBody>
          <a:bodyPr/>
          <a:lstStyle/>
          <a:p>
            <a:r>
              <a:rPr lang="it-IT" sz="2500"/>
              <a:t>due (o più) onde di frequenza vicina e di uguale ampiezza, ad es.</a:t>
            </a:r>
          </a:p>
          <a:p>
            <a:endParaRPr lang="it-IT" sz="2500"/>
          </a:p>
          <a:p>
            <a:endParaRPr lang="it-IT" sz="2500"/>
          </a:p>
          <a:p>
            <a:endParaRPr lang="it-IT" sz="2500"/>
          </a:p>
          <a:p>
            <a:endParaRPr lang="it-IT" sz="2500"/>
          </a:p>
          <a:p>
            <a:endParaRPr lang="it-IT" sz="2500"/>
          </a:p>
          <a:p>
            <a:endParaRPr lang="it-IT" sz="2500"/>
          </a:p>
          <a:p>
            <a:endParaRPr lang="it-IT" sz="2500"/>
          </a:p>
          <a:p>
            <a:pPr>
              <a:buFontTx/>
              <a:buNone/>
            </a:pPr>
            <a:r>
              <a:rPr lang="it-IT" sz="2500"/>
              <a:t>	interferenza </a:t>
            </a:r>
            <a:r>
              <a:rPr lang="it-IT" sz="2500">
                <a:cs typeface="Arial" pitchFamily="34" charset="0"/>
              </a:rPr>
              <a:t>→ frequenza media </a:t>
            </a:r>
            <a:r>
              <a:rPr lang="it-IT" sz="2500">
                <a:cs typeface="Arial" pitchFamily="34" charset="0"/>
                <a:sym typeface="Symbol" pitchFamily="18" charset="2"/>
              </a:rPr>
              <a:t> = (</a:t>
            </a:r>
            <a:r>
              <a:rPr lang="it-IT" sz="2500" baseline="-25000">
                <a:cs typeface="Arial" pitchFamily="34" charset="0"/>
                <a:sym typeface="Symbol" pitchFamily="18" charset="2"/>
              </a:rPr>
              <a:t>1</a:t>
            </a:r>
            <a:r>
              <a:rPr lang="it-IT" sz="2500">
                <a:cs typeface="Arial" pitchFamily="34" charset="0"/>
                <a:sym typeface="Symbol" pitchFamily="18" charset="2"/>
              </a:rPr>
              <a:t>+</a:t>
            </a:r>
            <a:r>
              <a:rPr lang="it-IT" sz="2500" baseline="-25000">
                <a:cs typeface="Arial" pitchFamily="34" charset="0"/>
                <a:sym typeface="Symbol" pitchFamily="18" charset="2"/>
              </a:rPr>
              <a:t>2</a:t>
            </a:r>
            <a:r>
              <a:rPr lang="it-IT" sz="2500">
                <a:cs typeface="Arial" pitchFamily="34" charset="0"/>
                <a:sym typeface="Symbol" pitchFamily="18" charset="2"/>
              </a:rPr>
              <a:t>)/2 per un termine modulante </a:t>
            </a:r>
            <a:r>
              <a:rPr lang="it-IT" sz="2500" baseline="-25000">
                <a:cs typeface="Arial" pitchFamily="34" charset="0"/>
                <a:sym typeface="Symbol" pitchFamily="18" charset="2"/>
              </a:rPr>
              <a:t>batt</a:t>
            </a:r>
            <a:r>
              <a:rPr lang="it-IT" sz="2500">
                <a:cs typeface="Arial" pitchFamily="34" charset="0"/>
                <a:sym typeface="Symbol" pitchFamily="18" charset="2"/>
              </a:rPr>
              <a:t> = (</a:t>
            </a:r>
            <a:r>
              <a:rPr lang="it-IT" sz="2500" baseline="-25000">
                <a:cs typeface="Arial" pitchFamily="34" charset="0"/>
                <a:sym typeface="Symbol" pitchFamily="18" charset="2"/>
              </a:rPr>
              <a:t>2</a:t>
            </a:r>
            <a:r>
              <a:rPr lang="it-IT" sz="2500">
                <a:cs typeface="Arial" pitchFamily="34" charset="0"/>
                <a:sym typeface="Symbol" pitchFamily="18" charset="2"/>
              </a:rPr>
              <a:t>-</a:t>
            </a:r>
            <a:r>
              <a:rPr lang="it-IT" sz="2500" baseline="-25000">
                <a:cs typeface="Arial" pitchFamily="34" charset="0"/>
                <a:sym typeface="Symbol" pitchFamily="18" charset="2"/>
              </a:rPr>
              <a:t>1</a:t>
            </a:r>
            <a:r>
              <a:rPr lang="it-IT" sz="2500">
                <a:cs typeface="Arial" pitchFamily="34" charset="0"/>
                <a:sym typeface="Symbol" pitchFamily="18" charset="2"/>
              </a:rPr>
              <a:t>)/2</a:t>
            </a:r>
          </a:p>
          <a:p>
            <a:r>
              <a:rPr lang="it-IT" sz="2500">
                <a:cs typeface="Arial" pitchFamily="34" charset="0"/>
                <a:sym typeface="Symbol" pitchFamily="18" charset="2"/>
              </a:rPr>
              <a:t>usati per accordare strumenti musicali</a:t>
            </a:r>
          </a:p>
        </p:txBody>
      </p:sp>
      <p:sp>
        <p:nvSpPr>
          <p:cNvPr id="352260" name="Text Box 4"/>
          <p:cNvSpPr txBox="1">
            <a:spLocks noChangeArrowheads="1"/>
          </p:cNvSpPr>
          <p:nvPr/>
        </p:nvSpPr>
        <p:spPr bwMode="auto">
          <a:xfrm>
            <a:off x="6156325" y="62372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pic>
        <p:nvPicPr>
          <p:cNvPr id="352261" name="Picture 5" descr="img3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1773238"/>
            <a:ext cx="5040313" cy="3133725"/>
          </a:xfrm>
          <a:prstGeom prst="rect">
            <a:avLst/>
          </a:prstGeom>
          <a:noFill/>
          <a:extLst>
            <a:ext uri="{909E8E84-426E-40DD-AFC4-6F175D3DCCD1}">
              <a14:hiddenFill xmlns:a14="http://schemas.microsoft.com/office/drawing/2010/main">
                <a:solidFill>
                  <a:srgbClr val="FFFFFF"/>
                </a:solidFill>
              </a14:hiddenFill>
            </a:ext>
          </a:extLst>
        </p:spPr>
      </p:pic>
      <p:sp>
        <p:nvSpPr>
          <p:cNvPr id="352262" name="Line 6"/>
          <p:cNvSpPr>
            <a:spLocks noChangeShapeType="1"/>
          </p:cNvSpPr>
          <p:nvPr/>
        </p:nvSpPr>
        <p:spPr bwMode="auto">
          <a:xfrm>
            <a:off x="5383213" y="5087938"/>
            <a:ext cx="144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BEEC46F9-FBAC-4F89-A80E-377D760C2089}" type="slidenum">
              <a:rPr lang="en-US"/>
              <a:pPr/>
              <a:t>79</a:t>
            </a:fld>
            <a:endParaRPr lang="en-US"/>
          </a:p>
        </p:txBody>
      </p:sp>
      <p:sp>
        <p:nvSpPr>
          <p:cNvPr id="353282" name="Rectangle 2"/>
          <p:cNvSpPr>
            <a:spLocks noGrp="1" noChangeArrowheads="1"/>
          </p:cNvSpPr>
          <p:nvPr>
            <p:ph type="title"/>
          </p:nvPr>
        </p:nvSpPr>
        <p:spPr>
          <a:xfrm>
            <a:off x="1258888" y="188913"/>
            <a:ext cx="7634287" cy="574675"/>
          </a:xfrm>
        </p:spPr>
        <p:txBody>
          <a:bodyPr/>
          <a:lstStyle/>
          <a:p>
            <a:r>
              <a:rPr lang="it-IT" dirty="0"/>
              <a:t>Moto periodico generico: teorema di Fourier (*)</a:t>
            </a:r>
          </a:p>
        </p:txBody>
      </p:sp>
      <p:sp>
        <p:nvSpPr>
          <p:cNvPr id="353283" name="Rectangle 3"/>
          <p:cNvSpPr>
            <a:spLocks noGrp="1" noChangeArrowheads="1"/>
          </p:cNvSpPr>
          <p:nvPr>
            <p:ph type="body" idx="1"/>
          </p:nvPr>
        </p:nvSpPr>
        <p:spPr/>
        <p:txBody>
          <a:bodyPr/>
          <a:lstStyle/>
          <a:p>
            <a:r>
              <a:rPr lang="it-IT" sz="2500"/>
              <a:t>il </a:t>
            </a:r>
            <a:r>
              <a:rPr lang="it-IT" sz="2500" u="sng"/>
              <a:t>m</a:t>
            </a:r>
            <a:r>
              <a:rPr lang="it-IT" sz="2500"/>
              <a:t>oto </a:t>
            </a:r>
            <a:r>
              <a:rPr lang="it-IT" sz="2500" u="sng"/>
              <a:t>a</a:t>
            </a:r>
            <a:r>
              <a:rPr lang="it-IT" sz="2500"/>
              <a:t>rmonico </a:t>
            </a:r>
            <a:r>
              <a:rPr lang="it-IT" sz="2500" u="sng"/>
              <a:t>s</a:t>
            </a:r>
            <a:r>
              <a:rPr lang="it-IT" sz="2500"/>
              <a:t>emplice è il più semplice moto periodico </a:t>
            </a:r>
            <a:r>
              <a:rPr lang="it-IT" sz="2500">
                <a:cs typeface="Arial" pitchFamily="34" charset="0"/>
              </a:rPr>
              <a:t>→ un generico moto periodico, ad es. g(t), è esprimibile con una sovrapposizione di m.a.s., f(t)</a:t>
            </a: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a:p>
            <a:endParaRPr lang="it-IT" sz="2500">
              <a:cs typeface="Arial" pitchFamily="34" charset="0"/>
            </a:endParaRPr>
          </a:p>
        </p:txBody>
      </p:sp>
      <p:pic>
        <p:nvPicPr>
          <p:cNvPr id="353285" name="Picture 5" descr="img3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2276475"/>
            <a:ext cx="6408737" cy="3133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3286" name="Object 6"/>
          <p:cNvGraphicFramePr>
            <a:graphicFrameLocks noChangeAspect="1"/>
          </p:cNvGraphicFramePr>
          <p:nvPr/>
        </p:nvGraphicFramePr>
        <p:xfrm>
          <a:off x="323850" y="5445125"/>
          <a:ext cx="8577263" cy="754063"/>
        </p:xfrm>
        <a:graphic>
          <a:graphicData uri="http://schemas.openxmlformats.org/presentationml/2006/ole">
            <mc:AlternateContent xmlns:mc="http://schemas.openxmlformats.org/markup-compatibility/2006">
              <mc:Choice xmlns:v="urn:schemas-microsoft-com:vml" Requires="v">
                <p:oleObj spid="_x0000_s353320" name="Equation" r:id="rId5" imgW="4483080" imgH="393480" progId="Equation.3">
                  <p:embed/>
                </p:oleObj>
              </mc:Choice>
              <mc:Fallback>
                <p:oleObj name="Equation" r:id="rId5" imgW="4483080" imgH="39348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45125"/>
                        <a:ext cx="8577263"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3288" name="Line 8"/>
          <p:cNvSpPr>
            <a:spLocks noChangeShapeType="1"/>
          </p:cNvSpPr>
          <p:nvPr/>
        </p:nvSpPr>
        <p:spPr bwMode="auto">
          <a:xfrm flipH="1" flipV="1">
            <a:off x="5940425" y="6237288"/>
            <a:ext cx="503238" cy="2873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3289" name="Line 9"/>
          <p:cNvSpPr>
            <a:spLocks noChangeShapeType="1"/>
          </p:cNvSpPr>
          <p:nvPr/>
        </p:nvSpPr>
        <p:spPr bwMode="auto">
          <a:xfrm flipV="1">
            <a:off x="6588125" y="6021388"/>
            <a:ext cx="431800" cy="431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3290" name="Text Box 10"/>
          <p:cNvSpPr txBox="1">
            <a:spLocks noChangeArrowheads="1"/>
          </p:cNvSpPr>
          <p:nvPr/>
        </p:nvSpPr>
        <p:spPr bwMode="auto">
          <a:xfrm>
            <a:off x="585788" y="6237288"/>
            <a:ext cx="3595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6FAF2F92-DF5F-44DB-AB9A-E191E7D2179E}" type="slidenum">
              <a:rPr lang="en-US"/>
              <a:pPr/>
              <a:t>8</a:t>
            </a:fld>
            <a:endParaRPr lang="en-US"/>
          </a:p>
        </p:txBody>
      </p:sp>
      <p:sp>
        <p:nvSpPr>
          <p:cNvPr id="276482" name="Rectangle 2"/>
          <p:cNvSpPr>
            <a:spLocks noGrp="1" noChangeArrowheads="1"/>
          </p:cNvSpPr>
          <p:nvPr>
            <p:ph type="title"/>
          </p:nvPr>
        </p:nvSpPr>
        <p:spPr/>
        <p:txBody>
          <a:bodyPr/>
          <a:lstStyle/>
          <a:p>
            <a:r>
              <a:rPr lang="it-IT"/>
              <a:t>Oscillazione (passo passo)</a:t>
            </a:r>
          </a:p>
        </p:txBody>
      </p:sp>
      <p:sp>
        <p:nvSpPr>
          <p:cNvPr id="276483" name="Rectangle 3"/>
          <p:cNvSpPr>
            <a:spLocks noGrp="1" noChangeArrowheads="1"/>
          </p:cNvSpPr>
          <p:nvPr>
            <p:ph type="body" idx="1"/>
          </p:nvPr>
        </p:nvSpPr>
        <p:spPr>
          <a:xfrm>
            <a:off x="323850" y="908050"/>
            <a:ext cx="8496300" cy="5472113"/>
          </a:xfrm>
        </p:spPr>
        <p:txBody>
          <a:bodyPr/>
          <a:lstStyle/>
          <a:p>
            <a:r>
              <a:rPr lang="it-IT" sz="2600"/>
              <a:t>trasferimento: en. cinetica               en. potenziale</a:t>
            </a:r>
          </a:p>
          <a:p>
            <a:pPr>
              <a:buFontTx/>
              <a:buNone/>
            </a:pPr>
            <a:r>
              <a:rPr lang="it-IT" sz="2600"/>
              <a:t>	t	 x	v	a	 en. 	 E</a:t>
            </a:r>
            <a:r>
              <a:rPr lang="it-IT" sz="2600" baseline="-25000"/>
              <a:t>0</a:t>
            </a:r>
            <a:r>
              <a:rPr lang="it-IT" sz="2600"/>
              <a:t>  </a:t>
            </a:r>
          </a:p>
          <a:p>
            <a:pPr>
              <a:spcBef>
                <a:spcPct val="50000"/>
              </a:spcBef>
              <a:buFontTx/>
              <a:buNone/>
            </a:pPr>
            <a:r>
              <a:rPr lang="it-IT" sz="2600"/>
              <a:t>	0	 +A	0	</a:t>
            </a:r>
            <a:r>
              <a:rPr lang="it-IT" sz="2600">
                <a:cs typeface="Arial" pitchFamily="34" charset="0"/>
              </a:rPr>
              <a:t>–</a:t>
            </a:r>
            <a:r>
              <a:rPr lang="el-GR" sz="2600">
                <a:cs typeface="Arial" pitchFamily="34" charset="0"/>
              </a:rPr>
              <a:t>ω</a:t>
            </a:r>
            <a:r>
              <a:rPr lang="it-IT" sz="2600" baseline="30000">
                <a:cs typeface="Arial" pitchFamily="34" charset="0"/>
              </a:rPr>
              <a:t>2</a:t>
            </a:r>
            <a:r>
              <a:rPr lang="it-IT" sz="2600">
                <a:cs typeface="Arial" pitchFamily="34" charset="0"/>
              </a:rPr>
              <a:t>A	 pot.	 </a:t>
            </a:r>
            <a:r>
              <a:rPr lang="en-US" sz="2600">
                <a:cs typeface="Arial" pitchFamily="34" charset="0"/>
              </a:rPr>
              <a:t>½kA</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1</a:t>
            </a:r>
            <a:r>
              <a:rPr lang="en-US" sz="2600">
                <a:cs typeface="Arial" pitchFamily="34" charset="0"/>
              </a:rPr>
              <a:t>	 0	–</a:t>
            </a:r>
            <a:r>
              <a:rPr lang="el-GR" sz="2600">
                <a:cs typeface="Arial" pitchFamily="34" charset="0"/>
              </a:rPr>
              <a:t>ω</a:t>
            </a:r>
            <a:r>
              <a:rPr lang="it-IT" sz="2600">
                <a:cs typeface="Arial" pitchFamily="34" charset="0"/>
              </a:rPr>
              <a:t>A	0	 cin.	 </a:t>
            </a:r>
            <a:r>
              <a:rPr lang="en-US" sz="2600">
                <a:cs typeface="Arial" pitchFamily="34" charset="0"/>
              </a:rPr>
              <a:t>½mv</a:t>
            </a:r>
            <a:r>
              <a:rPr lang="en-US" sz="2600" baseline="-25000">
                <a:cs typeface="Arial" pitchFamily="34" charset="0"/>
              </a:rPr>
              <a:t>max</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2</a:t>
            </a:r>
            <a:r>
              <a:rPr lang="en-US" sz="2600">
                <a:cs typeface="Arial" pitchFamily="34" charset="0"/>
              </a:rPr>
              <a:t>	 –A	0	+</a:t>
            </a:r>
            <a:r>
              <a:rPr lang="el-GR" sz="2600">
                <a:cs typeface="Arial" pitchFamily="34" charset="0"/>
              </a:rPr>
              <a:t>ω</a:t>
            </a:r>
            <a:r>
              <a:rPr lang="it-IT" sz="2600" baseline="30000">
                <a:cs typeface="Arial" pitchFamily="34" charset="0"/>
              </a:rPr>
              <a:t>2</a:t>
            </a:r>
            <a:r>
              <a:rPr lang="it-IT" sz="2600">
                <a:cs typeface="Arial" pitchFamily="34" charset="0"/>
              </a:rPr>
              <a:t>A	 pot.	 </a:t>
            </a:r>
            <a:r>
              <a:rPr lang="en-US" sz="2600">
                <a:cs typeface="Arial" pitchFamily="34" charset="0"/>
              </a:rPr>
              <a:t>½kA</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3</a:t>
            </a:r>
            <a:r>
              <a:rPr lang="en-US" sz="2600">
                <a:cs typeface="Arial" pitchFamily="34" charset="0"/>
              </a:rPr>
              <a:t>	 0	+ </a:t>
            </a:r>
            <a:r>
              <a:rPr lang="el-GR" sz="2600">
                <a:cs typeface="Arial" pitchFamily="34" charset="0"/>
              </a:rPr>
              <a:t>ω</a:t>
            </a:r>
            <a:r>
              <a:rPr lang="it-IT" sz="2600">
                <a:cs typeface="Arial" pitchFamily="34" charset="0"/>
              </a:rPr>
              <a:t>A	0	 cin.	 </a:t>
            </a:r>
            <a:r>
              <a:rPr lang="en-US" sz="2600">
                <a:cs typeface="Arial" pitchFamily="34" charset="0"/>
              </a:rPr>
              <a:t>½mv</a:t>
            </a:r>
            <a:r>
              <a:rPr lang="en-US" sz="2600" baseline="-25000">
                <a:cs typeface="Arial" pitchFamily="34" charset="0"/>
              </a:rPr>
              <a:t>max</a:t>
            </a:r>
            <a:r>
              <a:rPr lang="en-US" sz="2600" baseline="30000">
                <a:cs typeface="Arial" pitchFamily="34" charset="0"/>
              </a:rPr>
              <a:t>2</a:t>
            </a:r>
            <a:r>
              <a:rPr lang="en-US" sz="2600">
                <a:cs typeface="Arial" pitchFamily="34" charset="0"/>
              </a:rPr>
              <a:t>  </a:t>
            </a:r>
          </a:p>
          <a:p>
            <a:pPr>
              <a:buFontTx/>
              <a:buNone/>
            </a:pPr>
            <a:r>
              <a:rPr lang="en-US" sz="2600">
                <a:cs typeface="Arial" pitchFamily="34" charset="0"/>
              </a:rPr>
              <a:t>	t</a:t>
            </a:r>
            <a:r>
              <a:rPr lang="en-US" sz="2600" baseline="-25000">
                <a:cs typeface="Arial" pitchFamily="34" charset="0"/>
              </a:rPr>
              <a:t>4</a:t>
            </a:r>
            <a:r>
              <a:rPr lang="en-US" sz="2600">
                <a:cs typeface="Arial" pitchFamily="34" charset="0"/>
              </a:rPr>
              <a:t>	 </a:t>
            </a:r>
            <a:r>
              <a:rPr lang="it-IT" sz="2600"/>
              <a:t>+A	0	</a:t>
            </a:r>
            <a:r>
              <a:rPr lang="it-IT" sz="2600">
                <a:cs typeface="Arial" pitchFamily="34" charset="0"/>
              </a:rPr>
              <a:t>–</a:t>
            </a:r>
            <a:r>
              <a:rPr lang="el-GR" sz="2600">
                <a:cs typeface="Arial" pitchFamily="34" charset="0"/>
              </a:rPr>
              <a:t>ω</a:t>
            </a:r>
            <a:r>
              <a:rPr lang="it-IT" sz="2600" baseline="30000">
                <a:cs typeface="Arial" pitchFamily="34" charset="0"/>
              </a:rPr>
              <a:t>2</a:t>
            </a:r>
            <a:r>
              <a:rPr lang="it-IT" sz="2600">
                <a:cs typeface="Arial" pitchFamily="34" charset="0"/>
              </a:rPr>
              <a:t>A	 pot.	 </a:t>
            </a:r>
            <a:r>
              <a:rPr lang="en-US" sz="2600">
                <a:cs typeface="Arial" pitchFamily="34" charset="0"/>
              </a:rPr>
              <a:t>½kA</a:t>
            </a:r>
            <a:r>
              <a:rPr lang="en-US" sz="2600" baseline="30000">
                <a:cs typeface="Arial" pitchFamily="34" charset="0"/>
              </a:rPr>
              <a:t>2</a:t>
            </a:r>
            <a:r>
              <a:rPr lang="en-US" sz="2600">
                <a:cs typeface="Arial" pitchFamily="34" charset="0"/>
              </a:rPr>
              <a:t>   </a:t>
            </a:r>
            <a:r>
              <a:rPr lang="en-US" sz="2000">
                <a:solidFill>
                  <a:srgbClr val="FF0000"/>
                </a:solidFill>
                <a:cs typeface="Arial" pitchFamily="34" charset="0"/>
              </a:rPr>
              <a:t>il moto si ripete uguale</a:t>
            </a:r>
          </a:p>
          <a:p>
            <a:pPr>
              <a:buFontTx/>
              <a:buNone/>
            </a:pPr>
            <a:endParaRPr lang="en-US" sz="2000">
              <a:solidFill>
                <a:srgbClr val="FF0000"/>
              </a:solidFill>
              <a:cs typeface="Arial" pitchFamily="34" charset="0"/>
            </a:endParaRPr>
          </a:p>
          <a:p>
            <a:r>
              <a:rPr lang="en-US" sz="2600">
                <a:solidFill>
                  <a:srgbClr val="CC00FF"/>
                </a:solidFill>
                <a:cs typeface="Arial" pitchFamily="34" charset="0"/>
              </a:rPr>
              <a:t>t</a:t>
            </a:r>
            <a:r>
              <a:rPr lang="en-US" sz="2600" baseline="-25000">
                <a:solidFill>
                  <a:srgbClr val="CC00FF"/>
                </a:solidFill>
                <a:cs typeface="Arial" pitchFamily="34" charset="0"/>
              </a:rPr>
              <a:t>4</a:t>
            </a:r>
            <a:r>
              <a:rPr lang="en-US" sz="2600">
                <a:solidFill>
                  <a:srgbClr val="CC00FF"/>
                </a:solidFill>
                <a:cs typeface="Arial" pitchFamily="34" charset="0"/>
              </a:rPr>
              <a:t> = T;  t</a:t>
            </a:r>
            <a:r>
              <a:rPr lang="en-US" sz="2600" baseline="-25000">
                <a:solidFill>
                  <a:srgbClr val="CC00FF"/>
                </a:solidFill>
                <a:cs typeface="Arial" pitchFamily="34" charset="0"/>
              </a:rPr>
              <a:t>2</a:t>
            </a:r>
            <a:r>
              <a:rPr lang="en-US" sz="2600">
                <a:solidFill>
                  <a:srgbClr val="CC00FF"/>
                </a:solidFill>
                <a:cs typeface="Arial" pitchFamily="34" charset="0"/>
              </a:rPr>
              <a:t> = t</a:t>
            </a:r>
            <a:r>
              <a:rPr lang="en-US" sz="2600" baseline="-25000">
                <a:solidFill>
                  <a:srgbClr val="CC00FF"/>
                </a:solidFill>
                <a:cs typeface="Arial" pitchFamily="34" charset="0"/>
              </a:rPr>
              <a:t>4</a:t>
            </a:r>
            <a:r>
              <a:rPr lang="en-US" sz="2600">
                <a:solidFill>
                  <a:srgbClr val="CC00FF"/>
                </a:solidFill>
                <a:cs typeface="Arial" pitchFamily="34" charset="0"/>
              </a:rPr>
              <a:t>/2 = T/2 per simmetria</a:t>
            </a:r>
          </a:p>
          <a:p>
            <a:pPr>
              <a:buFontTx/>
              <a:buNone/>
            </a:pPr>
            <a:r>
              <a:rPr lang="en-US" sz="2600">
                <a:cs typeface="Arial" pitchFamily="34" charset="0"/>
              </a:rPr>
              <a:t>	</a:t>
            </a:r>
            <a:r>
              <a:rPr lang="en-US" sz="2600">
                <a:solidFill>
                  <a:srgbClr val="008000"/>
                </a:solidFill>
                <a:cs typeface="Arial" pitchFamily="34" charset="0"/>
              </a:rPr>
              <a:t>t</a:t>
            </a:r>
            <a:r>
              <a:rPr lang="en-US" sz="2600" baseline="-25000">
                <a:solidFill>
                  <a:srgbClr val="008000"/>
                </a:solidFill>
                <a:cs typeface="Arial" pitchFamily="34" charset="0"/>
              </a:rPr>
              <a:t>1</a:t>
            </a:r>
            <a:r>
              <a:rPr lang="en-US" sz="2600">
                <a:solidFill>
                  <a:srgbClr val="008000"/>
                </a:solidFill>
                <a:cs typeface="Arial" pitchFamily="34" charset="0"/>
              </a:rPr>
              <a:t> = t</a:t>
            </a:r>
            <a:r>
              <a:rPr lang="en-US" sz="2600" baseline="-25000">
                <a:solidFill>
                  <a:srgbClr val="008000"/>
                </a:solidFill>
                <a:cs typeface="Arial" pitchFamily="34" charset="0"/>
              </a:rPr>
              <a:t>2</a:t>
            </a:r>
            <a:r>
              <a:rPr lang="en-US" sz="2600">
                <a:solidFill>
                  <a:srgbClr val="008000"/>
                </a:solidFill>
                <a:cs typeface="Arial" pitchFamily="34" charset="0"/>
              </a:rPr>
              <a:t>/2 = T/4;  t</a:t>
            </a:r>
            <a:r>
              <a:rPr lang="en-US" sz="2600" baseline="-25000">
                <a:solidFill>
                  <a:srgbClr val="008000"/>
                </a:solidFill>
                <a:cs typeface="Arial" pitchFamily="34" charset="0"/>
              </a:rPr>
              <a:t>3</a:t>
            </a:r>
            <a:r>
              <a:rPr lang="en-US" sz="2600">
                <a:solidFill>
                  <a:srgbClr val="008000"/>
                </a:solidFill>
                <a:cs typeface="Arial" pitchFamily="34" charset="0"/>
              </a:rPr>
              <a:t> = t</a:t>
            </a:r>
            <a:r>
              <a:rPr lang="en-US" sz="2600" baseline="-25000">
                <a:solidFill>
                  <a:srgbClr val="008000"/>
                </a:solidFill>
                <a:cs typeface="Arial" pitchFamily="34" charset="0"/>
              </a:rPr>
              <a:t>2</a:t>
            </a:r>
            <a:r>
              <a:rPr lang="en-US" sz="2600">
                <a:solidFill>
                  <a:srgbClr val="008000"/>
                </a:solidFill>
                <a:cs typeface="Arial" pitchFamily="34" charset="0"/>
              </a:rPr>
              <a:t>+(t</a:t>
            </a:r>
            <a:r>
              <a:rPr lang="en-US" sz="2600" baseline="-25000">
                <a:solidFill>
                  <a:srgbClr val="008000"/>
                </a:solidFill>
                <a:cs typeface="Arial" pitchFamily="34" charset="0"/>
              </a:rPr>
              <a:t>4</a:t>
            </a:r>
            <a:r>
              <a:rPr lang="en-US" sz="2600">
                <a:solidFill>
                  <a:srgbClr val="008000"/>
                </a:solidFill>
                <a:cs typeface="Arial" pitchFamily="34" charset="0"/>
              </a:rPr>
              <a:t>–t</a:t>
            </a:r>
            <a:r>
              <a:rPr lang="en-US" sz="2600" baseline="-25000">
                <a:solidFill>
                  <a:srgbClr val="008000"/>
                </a:solidFill>
                <a:cs typeface="Arial" pitchFamily="34" charset="0"/>
              </a:rPr>
              <a:t>2</a:t>
            </a:r>
            <a:r>
              <a:rPr lang="en-US" sz="2600">
                <a:solidFill>
                  <a:srgbClr val="008000"/>
                </a:solidFill>
                <a:cs typeface="Arial" pitchFamily="34" charset="0"/>
              </a:rPr>
              <a:t>)/2 = 3T/4 per simmetria</a:t>
            </a:r>
          </a:p>
          <a:p>
            <a:r>
              <a:rPr lang="el-GR" sz="2600">
                <a:solidFill>
                  <a:srgbClr val="A50021"/>
                </a:solidFill>
                <a:cs typeface="Arial" pitchFamily="34" charset="0"/>
              </a:rPr>
              <a:t>ω</a:t>
            </a:r>
            <a:r>
              <a:rPr lang="it-IT" sz="2600">
                <a:solidFill>
                  <a:srgbClr val="A50021"/>
                </a:solidFill>
                <a:cs typeface="Arial" pitchFamily="34" charset="0"/>
              </a:rPr>
              <a:t> =</a:t>
            </a:r>
            <a:r>
              <a:rPr lang="el-GR" sz="2600">
                <a:solidFill>
                  <a:srgbClr val="A50021"/>
                </a:solidFill>
                <a:cs typeface="Arial" pitchFamily="34" charset="0"/>
              </a:rPr>
              <a:t>√</a:t>
            </a:r>
            <a:r>
              <a:rPr lang="it-IT" sz="2600">
                <a:solidFill>
                  <a:srgbClr val="A50021"/>
                </a:solidFill>
                <a:cs typeface="Arial" pitchFamily="34" charset="0"/>
              </a:rPr>
              <a:t>(k/m) = v</a:t>
            </a:r>
            <a:r>
              <a:rPr lang="it-IT" sz="2600" baseline="-25000">
                <a:solidFill>
                  <a:srgbClr val="A50021"/>
                </a:solidFill>
                <a:cs typeface="Arial" pitchFamily="34" charset="0"/>
              </a:rPr>
              <a:t>max</a:t>
            </a:r>
            <a:r>
              <a:rPr lang="it-IT" sz="2600">
                <a:solidFill>
                  <a:srgbClr val="A50021"/>
                </a:solidFill>
                <a:cs typeface="Arial" pitchFamily="34" charset="0"/>
              </a:rPr>
              <a:t>/A   →   v</a:t>
            </a:r>
            <a:r>
              <a:rPr lang="it-IT" sz="2600" baseline="-25000">
                <a:solidFill>
                  <a:srgbClr val="A50021"/>
                </a:solidFill>
                <a:cs typeface="Arial" pitchFamily="34" charset="0"/>
              </a:rPr>
              <a:t>max</a:t>
            </a:r>
            <a:r>
              <a:rPr lang="it-IT" sz="2600">
                <a:solidFill>
                  <a:srgbClr val="A50021"/>
                </a:solidFill>
                <a:cs typeface="Arial" pitchFamily="34" charset="0"/>
              </a:rPr>
              <a:t> = </a:t>
            </a:r>
            <a:r>
              <a:rPr lang="el-GR" sz="2600">
                <a:solidFill>
                  <a:srgbClr val="A50021"/>
                </a:solidFill>
                <a:cs typeface="Arial" pitchFamily="34" charset="0"/>
              </a:rPr>
              <a:t>ω</a:t>
            </a:r>
            <a:r>
              <a:rPr lang="it-IT" sz="2600">
                <a:solidFill>
                  <a:srgbClr val="A50021"/>
                </a:solidFill>
                <a:cs typeface="Arial" pitchFamily="34" charset="0"/>
              </a:rPr>
              <a:t>A</a:t>
            </a:r>
            <a:endParaRPr lang="el-GR" sz="2600">
              <a:solidFill>
                <a:srgbClr val="A50021"/>
              </a:solidFill>
              <a:cs typeface="Arial" pitchFamily="34" charset="0"/>
            </a:endParaRPr>
          </a:p>
        </p:txBody>
      </p:sp>
      <p:sp>
        <p:nvSpPr>
          <p:cNvPr id="276484" name="AutoShape 4"/>
          <p:cNvSpPr>
            <a:spLocks noChangeArrowheads="1"/>
          </p:cNvSpPr>
          <p:nvPr/>
        </p:nvSpPr>
        <p:spPr bwMode="auto">
          <a:xfrm>
            <a:off x="4643438" y="981075"/>
            <a:ext cx="1152525" cy="358775"/>
          </a:xfrm>
          <a:prstGeom prst="leftRightArrow">
            <a:avLst>
              <a:gd name="adj1" fmla="val 50000"/>
              <a:gd name="adj2" fmla="val 6424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6485" name="Line 5"/>
          <p:cNvSpPr>
            <a:spLocks noChangeShapeType="1"/>
          </p:cNvSpPr>
          <p:nvPr/>
        </p:nvSpPr>
        <p:spPr bwMode="auto">
          <a:xfrm>
            <a:off x="684213" y="1916113"/>
            <a:ext cx="5543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486" name="Text Box 6"/>
          <p:cNvSpPr txBox="1">
            <a:spLocks noChangeArrowheads="1"/>
          </p:cNvSpPr>
          <p:nvPr/>
        </p:nvSpPr>
        <p:spPr bwMode="auto">
          <a:xfrm>
            <a:off x="6659563" y="1557338"/>
            <a:ext cx="2070100" cy="101600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solidFill>
                  <a:srgbClr val="CC0000"/>
                </a:solidFill>
              </a:rPr>
              <a:t>sposto il sistema</a:t>
            </a:r>
          </a:p>
          <a:p>
            <a:pPr algn="l"/>
            <a:r>
              <a:rPr lang="it-IT" sz="2000">
                <a:solidFill>
                  <a:srgbClr val="CC0000"/>
                </a:solidFill>
              </a:rPr>
              <a:t>dall’equilibrio e </a:t>
            </a:r>
          </a:p>
          <a:p>
            <a:pPr algn="l"/>
            <a:r>
              <a:rPr lang="it-IT" sz="2000">
                <a:solidFill>
                  <a:srgbClr val="CC0000"/>
                </a:solidFill>
              </a:rPr>
              <a:t>lo lascio andare</a:t>
            </a:r>
          </a:p>
        </p:txBody>
      </p:sp>
      <p:sp>
        <p:nvSpPr>
          <p:cNvPr id="276487" name="Line 7"/>
          <p:cNvSpPr>
            <a:spLocks noChangeShapeType="1"/>
          </p:cNvSpPr>
          <p:nvPr/>
        </p:nvSpPr>
        <p:spPr bwMode="auto">
          <a:xfrm>
            <a:off x="682625" y="4437063"/>
            <a:ext cx="5543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B5020C82-951A-458C-BF87-80CC1DE4A18D}" type="slidenum">
              <a:rPr lang="en-US"/>
              <a:pPr/>
              <a:t>80</a:t>
            </a:fld>
            <a:endParaRPr lang="en-US"/>
          </a:p>
        </p:txBody>
      </p:sp>
      <p:sp>
        <p:nvSpPr>
          <p:cNvPr id="354306" name="Rectangle 2"/>
          <p:cNvSpPr>
            <a:spLocks noGrp="1" noChangeArrowheads="1"/>
          </p:cNvSpPr>
          <p:nvPr>
            <p:ph type="title"/>
          </p:nvPr>
        </p:nvSpPr>
        <p:spPr/>
        <p:txBody>
          <a:bodyPr/>
          <a:lstStyle/>
          <a:p>
            <a:r>
              <a:rPr lang="it-IT" dirty="0"/>
              <a:t>Teorema di Fourier (2) (*)</a:t>
            </a:r>
          </a:p>
        </p:txBody>
      </p:sp>
      <p:sp>
        <p:nvSpPr>
          <p:cNvPr id="354307" name="Rectangle 3"/>
          <p:cNvSpPr>
            <a:spLocks noGrp="1" noChangeArrowheads="1"/>
          </p:cNvSpPr>
          <p:nvPr>
            <p:ph type="body" idx="1"/>
          </p:nvPr>
        </p:nvSpPr>
        <p:spPr>
          <a:xfrm>
            <a:off x="179388" y="1052513"/>
            <a:ext cx="8785225" cy="5184775"/>
          </a:xfrm>
        </p:spPr>
        <p:txBody>
          <a:bodyPr/>
          <a:lstStyle/>
          <a:p>
            <a:r>
              <a:rPr lang="it-IT" sz="2600" dirty="0">
                <a:solidFill>
                  <a:srgbClr val="A50021"/>
                </a:solidFill>
                <a:latin typeface="Dotum" pitchFamily="34" charset="-127"/>
                <a:ea typeface="Dotum" pitchFamily="34" charset="-127"/>
              </a:rPr>
              <a:t>V </a:t>
            </a:r>
            <a:r>
              <a:rPr lang="it-IT" sz="2600" dirty="0">
                <a:solidFill>
                  <a:srgbClr val="A50021"/>
                </a:solidFill>
                <a:ea typeface="Dotum" pitchFamily="34" charset="-127"/>
              </a:rPr>
              <a:t>moto periodico di dato T (</a:t>
            </a:r>
            <a:r>
              <a:rPr lang="it-IT" sz="2600" dirty="0">
                <a:solidFill>
                  <a:srgbClr val="A50021"/>
                </a:solidFill>
                <a:ea typeface="Dotum" pitchFamily="34" charset="-127"/>
                <a:sym typeface="Symbol" pitchFamily="18" charset="2"/>
              </a:rPr>
              <a:t>) è rappresentabile come somma di tanti (in generale ) </a:t>
            </a:r>
            <a:r>
              <a:rPr lang="it-IT" sz="2600" dirty="0" err="1">
                <a:solidFill>
                  <a:srgbClr val="A50021"/>
                </a:solidFill>
                <a:ea typeface="Dotum" pitchFamily="34" charset="-127"/>
                <a:sym typeface="Symbol" pitchFamily="18" charset="2"/>
              </a:rPr>
              <a:t>m.a.s.</a:t>
            </a:r>
            <a:r>
              <a:rPr lang="it-IT" sz="2600" dirty="0">
                <a:solidFill>
                  <a:srgbClr val="A50021"/>
                </a:solidFill>
                <a:ea typeface="Dotum" pitchFamily="34" charset="-127"/>
                <a:sym typeface="Symbol" pitchFamily="18" charset="2"/>
              </a:rPr>
              <a:t> di frequenza  (</a:t>
            </a:r>
            <a:r>
              <a:rPr lang="it-IT" sz="2600" dirty="0" err="1">
                <a:solidFill>
                  <a:srgbClr val="A50021"/>
                </a:solidFill>
                <a:ea typeface="Dotum" pitchFamily="34" charset="-127"/>
                <a:sym typeface="Symbol" pitchFamily="18" charset="2"/>
              </a:rPr>
              <a:t>fondament</a:t>
            </a:r>
            <a:r>
              <a:rPr lang="it-IT" sz="2600" dirty="0">
                <a:solidFill>
                  <a:srgbClr val="A50021"/>
                </a:solidFill>
                <a:ea typeface="Dotum" pitchFamily="34" charset="-127"/>
                <a:sym typeface="Symbol" pitchFamily="18" charset="2"/>
              </a:rPr>
              <a:t>.), 2, 3 ... (armoniche super.), in generale sfasati fra loro</a:t>
            </a:r>
            <a:r>
              <a:rPr lang="it-IT" sz="2600" dirty="0">
                <a:ea typeface="Dotum" pitchFamily="34" charset="-127"/>
                <a:sym typeface="Symbol" pitchFamily="18" charset="2"/>
              </a:rPr>
              <a:t> – </a:t>
            </a:r>
            <a:r>
              <a:rPr lang="it-IT" sz="2600" dirty="0">
                <a:solidFill>
                  <a:srgbClr val="008000"/>
                </a:solidFill>
                <a:ea typeface="Dotum" pitchFamily="34" charset="-127"/>
                <a:sym typeface="Symbol" pitchFamily="18" charset="2"/>
              </a:rPr>
              <a:t>teorema di Fourier</a:t>
            </a:r>
            <a:r>
              <a:rPr lang="it-IT" sz="2600" dirty="0">
                <a:ea typeface="Dotum" pitchFamily="34" charset="-127"/>
                <a:sym typeface="Symbol" pitchFamily="18" charset="2"/>
              </a:rPr>
              <a:t> </a:t>
            </a:r>
          </a:p>
          <a:p>
            <a:r>
              <a:rPr lang="it-IT" sz="2600" dirty="0">
                <a:ea typeface="Dotum" pitchFamily="34" charset="-127"/>
                <a:sym typeface="Symbol" pitchFamily="18" charset="2"/>
              </a:rPr>
              <a:t>strumenti diversi hanno, per una stessa nota, la stessa fondamentale ma diverse armoniche (diverso spettro)</a:t>
            </a:r>
          </a:p>
        </p:txBody>
      </p:sp>
      <p:pic>
        <p:nvPicPr>
          <p:cNvPr id="354308" name="Picture 4" descr="img3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80000">
            <a:off x="1547813" y="3933825"/>
            <a:ext cx="5969000" cy="2335213"/>
          </a:xfrm>
          <a:prstGeom prst="rect">
            <a:avLst/>
          </a:prstGeom>
          <a:noFill/>
          <a:extLst>
            <a:ext uri="{909E8E84-426E-40DD-AFC4-6F175D3DCCD1}">
              <a14:hiddenFill xmlns:a14="http://schemas.microsoft.com/office/drawing/2010/main">
                <a:solidFill>
                  <a:srgbClr val="FFFFFF"/>
                </a:solidFill>
              </a14:hiddenFill>
            </a:ext>
          </a:extLst>
        </p:spPr>
      </p:pic>
      <p:sp>
        <p:nvSpPr>
          <p:cNvPr id="354310" name="Text Box 6"/>
          <p:cNvSpPr txBox="1">
            <a:spLocks noChangeArrowheads="1"/>
          </p:cNvSpPr>
          <p:nvPr/>
        </p:nvSpPr>
        <p:spPr bwMode="auto">
          <a:xfrm>
            <a:off x="5267325" y="6237288"/>
            <a:ext cx="359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in alternativa a pagg. 54-61</a:t>
            </a:r>
          </a:p>
        </p:txBody>
      </p:sp>
      <p:sp>
        <p:nvSpPr>
          <p:cNvPr id="354311" name="Line 7"/>
          <p:cNvSpPr>
            <a:spLocks noChangeShapeType="1"/>
          </p:cNvSpPr>
          <p:nvPr/>
        </p:nvSpPr>
        <p:spPr bwMode="auto">
          <a:xfrm flipV="1">
            <a:off x="684213" y="1196975"/>
            <a:ext cx="215900" cy="71438"/>
          </a:xfrm>
          <a:prstGeom prst="line">
            <a:avLst/>
          </a:prstGeom>
          <a:noFill/>
          <a:ln w="1905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4D7803FE-83EE-46AD-999D-62B9AF0C83BB}" type="slidenum">
              <a:rPr lang="en-US"/>
              <a:pPr/>
              <a:t>81</a:t>
            </a:fld>
            <a:endParaRPr lang="en-US"/>
          </a:p>
        </p:txBody>
      </p:sp>
      <p:sp>
        <p:nvSpPr>
          <p:cNvPr id="355330" name="Rectangle 2"/>
          <p:cNvSpPr>
            <a:spLocks noGrp="1" noChangeArrowheads="1"/>
          </p:cNvSpPr>
          <p:nvPr>
            <p:ph type="title"/>
          </p:nvPr>
        </p:nvSpPr>
        <p:spPr/>
        <p:txBody>
          <a:bodyPr/>
          <a:lstStyle/>
          <a:p>
            <a:r>
              <a:rPr lang="it-IT"/>
              <a:t>Onde sonore</a:t>
            </a:r>
          </a:p>
        </p:txBody>
      </p:sp>
      <p:sp>
        <p:nvSpPr>
          <p:cNvPr id="355331" name="Rectangle 3"/>
          <p:cNvSpPr>
            <a:spLocks noGrp="1" noChangeArrowheads="1"/>
          </p:cNvSpPr>
          <p:nvPr>
            <p:ph type="body" idx="1"/>
          </p:nvPr>
        </p:nvSpPr>
        <p:spPr>
          <a:xfrm>
            <a:off x="179388" y="908050"/>
            <a:ext cx="8785225" cy="5327650"/>
          </a:xfrm>
        </p:spPr>
        <p:txBody>
          <a:bodyPr/>
          <a:lstStyle/>
          <a:p>
            <a:r>
              <a:rPr lang="it-IT" sz="2500"/>
              <a:t>onde di pressione in gas, liquidi, solidi</a:t>
            </a:r>
          </a:p>
          <a:p>
            <a:r>
              <a:rPr lang="it-IT" sz="2300"/>
              <a:t>aria (20</a:t>
            </a:r>
            <a:r>
              <a:rPr lang="en-US" sz="2300">
                <a:cs typeface="Arial" pitchFamily="34" charset="0"/>
              </a:rPr>
              <a:t>°C)  v = √(</a:t>
            </a:r>
            <a:r>
              <a:rPr lang="el-GR" sz="2300">
                <a:cs typeface="Arial" pitchFamily="34" charset="0"/>
              </a:rPr>
              <a:t>γ</a:t>
            </a:r>
            <a:r>
              <a:rPr lang="it-IT" sz="2300">
                <a:cs typeface="Arial" pitchFamily="34" charset="0"/>
              </a:rPr>
              <a:t>RT/M) = 343 m/s </a:t>
            </a:r>
          </a:p>
          <a:p>
            <a:r>
              <a:rPr lang="it-IT" sz="2300">
                <a:cs typeface="Arial" pitchFamily="34" charset="0"/>
              </a:rPr>
              <a:t>H</a:t>
            </a:r>
            <a:r>
              <a:rPr lang="it-IT" sz="2300" baseline="-25000">
                <a:cs typeface="Arial" pitchFamily="34" charset="0"/>
              </a:rPr>
              <a:t>2</a:t>
            </a:r>
            <a:r>
              <a:rPr lang="it-IT" sz="2300">
                <a:cs typeface="Arial" pitchFamily="34" charset="0"/>
              </a:rPr>
              <a:t>O            v = 1450 m/s</a:t>
            </a:r>
            <a:r>
              <a:rPr lang="it-IT" sz="2500">
                <a:cs typeface="Arial" pitchFamily="34" charset="0"/>
              </a:rPr>
              <a:t> </a:t>
            </a:r>
          </a:p>
          <a:p>
            <a:r>
              <a:rPr lang="it-IT" sz="2500">
                <a:cs typeface="Arial" pitchFamily="34" charset="0"/>
              </a:rPr>
              <a:t>I = p</a:t>
            </a:r>
            <a:r>
              <a:rPr lang="it-IT" sz="2500" baseline="30000">
                <a:cs typeface="Arial" pitchFamily="34" charset="0"/>
              </a:rPr>
              <a:t>2</a:t>
            </a:r>
            <a:r>
              <a:rPr lang="it-IT" sz="2500" baseline="-25000">
                <a:cs typeface="Arial" pitchFamily="34" charset="0"/>
              </a:rPr>
              <a:t>max</a:t>
            </a:r>
            <a:r>
              <a:rPr lang="it-IT" sz="2500">
                <a:cs typeface="Arial" pitchFamily="34" charset="0"/>
              </a:rPr>
              <a:t>/(2</a:t>
            </a:r>
            <a:r>
              <a:rPr lang="el-GR" sz="2500">
                <a:cs typeface="Arial" pitchFamily="34" charset="0"/>
              </a:rPr>
              <a:t>ρ</a:t>
            </a:r>
            <a:r>
              <a:rPr lang="it-IT" sz="2500">
                <a:cs typeface="Arial" pitchFamily="34" charset="0"/>
              </a:rPr>
              <a:t>v)</a:t>
            </a:r>
          </a:p>
          <a:p>
            <a:pPr>
              <a:buFontTx/>
              <a:buNone/>
            </a:pPr>
            <a:r>
              <a:rPr lang="it-IT" sz="2500">
                <a:cs typeface="Arial" pitchFamily="34" charset="0"/>
              </a:rPr>
              <a:t>	dove (</a:t>
            </a:r>
            <a:r>
              <a:rPr lang="el-GR" sz="2500">
                <a:cs typeface="Arial" pitchFamily="34" charset="0"/>
              </a:rPr>
              <a:t>ρ</a:t>
            </a:r>
            <a:r>
              <a:rPr lang="it-IT" sz="2500">
                <a:cs typeface="Arial" pitchFamily="34" charset="0"/>
              </a:rPr>
              <a:t>v) è l’impedenza acustica e p</a:t>
            </a:r>
            <a:r>
              <a:rPr lang="it-IT" sz="2500" baseline="-25000">
                <a:cs typeface="Arial" pitchFamily="34" charset="0"/>
              </a:rPr>
              <a:t>max</a:t>
            </a:r>
            <a:r>
              <a:rPr lang="it-IT" sz="2500">
                <a:cs typeface="Arial" pitchFamily="34" charset="0"/>
              </a:rPr>
              <a:t> è in effetti un </a:t>
            </a:r>
            <a:r>
              <a:rPr lang="el-GR" sz="2500">
                <a:cs typeface="Arial" pitchFamily="34" charset="0"/>
              </a:rPr>
              <a:t>Δ</a:t>
            </a:r>
            <a:r>
              <a:rPr lang="it-IT" sz="2500">
                <a:cs typeface="Arial" pitchFamily="34" charset="0"/>
              </a:rPr>
              <a:t>p, sovrapposto a p</a:t>
            </a:r>
            <a:r>
              <a:rPr lang="it-IT" sz="2500" baseline="-25000">
                <a:cs typeface="Arial" pitchFamily="34" charset="0"/>
              </a:rPr>
              <a:t>0 </a:t>
            </a:r>
            <a:r>
              <a:rPr lang="it-IT" sz="2500">
                <a:cs typeface="Arial" pitchFamily="34" charset="0"/>
              </a:rPr>
              <a:t>= 101.3 kPa</a:t>
            </a:r>
            <a:endParaRPr lang="el-GR" sz="2500">
              <a:cs typeface="Arial" pitchFamily="34" charset="0"/>
            </a:endParaRPr>
          </a:p>
          <a:p>
            <a:pPr>
              <a:buFontTx/>
              <a:buNone/>
            </a:pPr>
            <a:r>
              <a:rPr lang="it-IT" sz="2500">
                <a:cs typeface="Arial" pitchFamily="34" charset="0"/>
              </a:rPr>
              <a:t>	</a:t>
            </a:r>
            <a:r>
              <a:rPr lang="it-IT" sz="2300">
                <a:cs typeface="Arial" pitchFamily="34" charset="0"/>
              </a:rPr>
              <a:t>p</a:t>
            </a:r>
            <a:r>
              <a:rPr lang="it-IT" sz="2300" baseline="-25000">
                <a:cs typeface="Arial" pitchFamily="34" charset="0"/>
              </a:rPr>
              <a:t>max</a:t>
            </a:r>
            <a:r>
              <a:rPr lang="it-IT" sz="2300">
                <a:cs typeface="Arial" pitchFamily="34" charset="0"/>
              </a:rPr>
              <a:t> = 3 10</a:t>
            </a:r>
            <a:r>
              <a:rPr lang="it-IT" sz="2300" baseline="30000">
                <a:cs typeface="Arial" pitchFamily="34" charset="0"/>
              </a:rPr>
              <a:t>-5</a:t>
            </a:r>
            <a:r>
              <a:rPr lang="it-IT" sz="2300">
                <a:cs typeface="Arial" pitchFamily="34" charset="0"/>
              </a:rPr>
              <a:t> Pa   I</a:t>
            </a:r>
            <a:r>
              <a:rPr lang="it-IT" sz="2300" baseline="-25000">
                <a:cs typeface="Arial" pitchFamily="34" charset="0"/>
              </a:rPr>
              <a:t>0</a:t>
            </a:r>
            <a:r>
              <a:rPr lang="it-IT" sz="2300">
                <a:cs typeface="Arial" pitchFamily="34" charset="0"/>
              </a:rPr>
              <a:t> = 10</a:t>
            </a:r>
            <a:r>
              <a:rPr lang="it-IT" sz="2300" baseline="30000">
                <a:cs typeface="Arial" pitchFamily="34" charset="0"/>
              </a:rPr>
              <a:t>-12</a:t>
            </a:r>
            <a:r>
              <a:rPr lang="it-IT" sz="2300">
                <a:cs typeface="Arial" pitchFamily="34" charset="0"/>
              </a:rPr>
              <a:t> W/m</a:t>
            </a:r>
            <a:r>
              <a:rPr lang="it-IT" sz="2300" baseline="30000">
                <a:cs typeface="Arial" pitchFamily="34" charset="0"/>
              </a:rPr>
              <a:t>2</a:t>
            </a:r>
            <a:r>
              <a:rPr lang="it-IT" sz="2300">
                <a:cs typeface="Arial" pitchFamily="34" charset="0"/>
              </a:rPr>
              <a:t>   soglia di udibilità</a:t>
            </a:r>
          </a:p>
          <a:p>
            <a:pPr>
              <a:buFontTx/>
              <a:buNone/>
            </a:pPr>
            <a:r>
              <a:rPr lang="it-IT" sz="2300">
                <a:cs typeface="Arial" pitchFamily="34" charset="0"/>
              </a:rPr>
              <a:t>	   “    “  30 Pa        I  “  1 W/m</a:t>
            </a:r>
            <a:r>
              <a:rPr lang="it-IT" sz="2300" baseline="30000">
                <a:cs typeface="Arial" pitchFamily="34" charset="0"/>
              </a:rPr>
              <a:t>2</a:t>
            </a:r>
            <a:r>
              <a:rPr lang="it-IT" sz="2300">
                <a:cs typeface="Arial" pitchFamily="34" charset="0"/>
              </a:rPr>
              <a:t>        soglia del dolore</a:t>
            </a:r>
            <a:r>
              <a:rPr lang="it-IT" sz="2500">
                <a:cs typeface="Arial" pitchFamily="34" charset="0"/>
              </a:rPr>
              <a:t>  </a:t>
            </a:r>
          </a:p>
          <a:p>
            <a:r>
              <a:rPr lang="it-IT" sz="2500">
                <a:cs typeface="Arial" pitchFamily="34" charset="0"/>
                <a:sym typeface="Symbol" pitchFamily="18" charset="2"/>
              </a:rPr>
              <a:t> e </a:t>
            </a:r>
            <a:r>
              <a:rPr lang="el-GR" sz="2500">
                <a:cs typeface="Arial" pitchFamily="34" charset="0"/>
                <a:sym typeface="Symbol" pitchFamily="18" charset="2"/>
              </a:rPr>
              <a:t>λ</a:t>
            </a:r>
            <a:r>
              <a:rPr lang="it-IT" sz="2500">
                <a:cs typeface="Arial" pitchFamily="34" charset="0"/>
              </a:rPr>
              <a:t>, l’orecchio umano è sensibile nell’intervallo</a:t>
            </a:r>
          </a:p>
          <a:p>
            <a:pPr>
              <a:buFontTx/>
              <a:buNone/>
            </a:pPr>
            <a:r>
              <a:rPr lang="it-IT" sz="2500">
                <a:cs typeface="Arial" pitchFamily="34" charset="0"/>
              </a:rPr>
              <a:t>	</a:t>
            </a:r>
            <a:r>
              <a:rPr lang="it-IT" sz="2500">
                <a:cs typeface="Arial" pitchFamily="34" charset="0"/>
                <a:sym typeface="Symbol" pitchFamily="18" charset="2"/>
              </a:rPr>
              <a:t> </a:t>
            </a:r>
            <a:r>
              <a:rPr lang="it-IT" sz="2500">
                <a:latin typeface="Batang" pitchFamily="18" charset="-127"/>
                <a:ea typeface="Batang" pitchFamily="18" charset="-127"/>
                <a:cs typeface="Arial" pitchFamily="34" charset="0"/>
                <a:sym typeface="Symbol" pitchFamily="18" charset="2"/>
              </a:rPr>
              <a:t>=</a:t>
            </a:r>
            <a:r>
              <a:rPr lang="it-IT" sz="2500">
                <a:cs typeface="Arial" pitchFamily="34" charset="0"/>
              </a:rPr>
              <a:t> (30, 20000) Hz           </a:t>
            </a:r>
            <a:r>
              <a:rPr lang="it-IT" sz="2300">
                <a:solidFill>
                  <a:srgbClr val="FF0066"/>
                </a:solidFill>
                <a:cs typeface="Arial" pitchFamily="34" charset="0"/>
              </a:rPr>
              <a:t>[&lt; 30 Hz infra-s., &gt; 20 kHz ultra-s.]</a:t>
            </a:r>
          </a:p>
          <a:p>
            <a:pPr>
              <a:buFontTx/>
              <a:buNone/>
            </a:pPr>
            <a:r>
              <a:rPr lang="it-IT" sz="2500">
                <a:cs typeface="Arial" pitchFamily="34" charset="0"/>
              </a:rPr>
              <a:t>	→ </a:t>
            </a:r>
            <a:r>
              <a:rPr lang="el-GR" sz="2500">
                <a:cs typeface="Arial" pitchFamily="34" charset="0"/>
              </a:rPr>
              <a:t>λ</a:t>
            </a:r>
            <a:r>
              <a:rPr lang="it-IT" sz="2500">
                <a:cs typeface="Arial" pitchFamily="34" charset="0"/>
              </a:rPr>
              <a:t> </a:t>
            </a:r>
            <a:r>
              <a:rPr lang="it-IT" sz="2500">
                <a:latin typeface="Batang" pitchFamily="18" charset="-127"/>
                <a:ea typeface="Batang" pitchFamily="18" charset="-127"/>
              </a:rPr>
              <a:t>=</a:t>
            </a:r>
            <a:r>
              <a:rPr lang="it-IT" sz="2500">
                <a:ea typeface="Batang" pitchFamily="18" charset="-127"/>
              </a:rPr>
              <a:t> (10, 0.02) m in aria</a:t>
            </a:r>
            <a:r>
              <a:rPr lang="it-IT" sz="2500">
                <a:cs typeface="Arial" pitchFamily="34" charset="0"/>
              </a:rPr>
              <a:t> </a:t>
            </a:r>
          </a:p>
          <a:p>
            <a:pPr>
              <a:buFontTx/>
              <a:buNone/>
            </a:pPr>
            <a:r>
              <a:rPr lang="it-IT" sz="2500">
                <a:cs typeface="Arial" pitchFamily="34" charset="0"/>
              </a:rPr>
              <a:t>	</a:t>
            </a:r>
            <a:r>
              <a:rPr lang="it-IT" sz="2300">
                <a:cs typeface="Arial" pitchFamily="34" charset="0"/>
              </a:rPr>
              <a:t>(l’orecchio del Myotis lucifugus  </a:t>
            </a:r>
            <a:r>
              <a:rPr lang="it-IT" sz="2300">
                <a:cs typeface="Arial" pitchFamily="34" charset="0"/>
                <a:sym typeface="Symbol" pitchFamily="18" charset="2"/>
              </a:rPr>
              <a:t></a:t>
            </a:r>
            <a:r>
              <a:rPr lang="it-IT" sz="2300" baseline="-25000">
                <a:cs typeface="Arial" pitchFamily="34" charset="0"/>
                <a:sym typeface="Symbol" pitchFamily="18" charset="2"/>
              </a:rPr>
              <a:t>max</a:t>
            </a:r>
            <a:r>
              <a:rPr lang="en-US" sz="2300">
                <a:cs typeface="Arial" pitchFamily="34" charset="0"/>
                <a:sym typeface="Symbol" pitchFamily="18" charset="2"/>
              </a:rPr>
              <a:t>~200 kHz u.s. </a:t>
            </a:r>
            <a:r>
              <a:rPr lang="el-GR" sz="2300">
                <a:cs typeface="Arial" pitchFamily="34" charset="0"/>
              </a:rPr>
              <a:t>λ</a:t>
            </a:r>
            <a:r>
              <a:rPr lang="en-US" sz="2300">
                <a:cs typeface="Arial" pitchFamily="34" charset="0"/>
              </a:rPr>
              <a:t>~2 mm)</a:t>
            </a:r>
            <a:r>
              <a:rPr lang="it-IT" sz="2400">
                <a:cs typeface="Arial" pitchFamily="34" charset="0"/>
              </a:rPr>
              <a:t>   </a:t>
            </a:r>
            <a:endParaRPr lang="el-GR" sz="2400">
              <a:cs typeface="Arial" pitchFamily="34" charset="0"/>
            </a:endParaRPr>
          </a:p>
        </p:txBody>
      </p:sp>
      <p:pic>
        <p:nvPicPr>
          <p:cNvPr id="355332" name="Picture 4" descr="img3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1196975"/>
            <a:ext cx="2011362" cy="854075"/>
          </a:xfrm>
          <a:prstGeom prst="rect">
            <a:avLst/>
          </a:prstGeom>
          <a:noFill/>
          <a:extLst>
            <a:ext uri="{909E8E84-426E-40DD-AFC4-6F175D3DCCD1}">
              <a14:hiddenFill xmlns:a14="http://schemas.microsoft.com/office/drawing/2010/main">
                <a:solidFill>
                  <a:srgbClr val="FFFFFF"/>
                </a:solidFill>
              </a14:hiddenFill>
            </a:ext>
          </a:extLst>
        </p:spPr>
      </p:pic>
      <p:sp>
        <p:nvSpPr>
          <p:cNvPr id="355333" name="Text Box 5"/>
          <p:cNvSpPr txBox="1">
            <a:spLocks noChangeArrowheads="1"/>
          </p:cNvSpPr>
          <p:nvPr/>
        </p:nvSpPr>
        <p:spPr bwMode="auto">
          <a:xfrm>
            <a:off x="6727825" y="981075"/>
            <a:ext cx="201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rgbClr val="A50021"/>
                </a:solidFill>
              </a:rPr>
              <a:t>sovrappressione</a:t>
            </a:r>
          </a:p>
        </p:txBody>
      </p:sp>
      <p:pic>
        <p:nvPicPr>
          <p:cNvPr id="355334" name="Picture 6" descr="ba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800" y="5300663"/>
            <a:ext cx="7112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55335" name="Line 7"/>
          <p:cNvSpPr>
            <a:spLocks noChangeShapeType="1"/>
          </p:cNvSpPr>
          <p:nvPr/>
        </p:nvSpPr>
        <p:spPr bwMode="auto">
          <a:xfrm>
            <a:off x="2843213" y="139858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112CC7E2-C176-409E-8687-4691F8F02B95}" type="slidenum">
              <a:rPr lang="en-US"/>
              <a:pPr/>
              <a:t>82</a:t>
            </a:fld>
            <a:endParaRPr lang="en-US"/>
          </a:p>
        </p:txBody>
      </p:sp>
      <p:sp>
        <p:nvSpPr>
          <p:cNvPr id="356354" name="Rectangle 2"/>
          <p:cNvSpPr>
            <a:spLocks noGrp="1" noChangeArrowheads="1"/>
          </p:cNvSpPr>
          <p:nvPr>
            <p:ph type="title"/>
          </p:nvPr>
        </p:nvSpPr>
        <p:spPr/>
        <p:txBody>
          <a:bodyPr/>
          <a:lstStyle/>
          <a:p>
            <a:r>
              <a:rPr lang="it-IT"/>
              <a:t>Onde sonore (2)</a:t>
            </a:r>
          </a:p>
        </p:txBody>
      </p:sp>
      <p:sp>
        <p:nvSpPr>
          <p:cNvPr id="356355" name="Rectangle 3"/>
          <p:cNvSpPr>
            <a:spLocks noGrp="1" noChangeArrowheads="1"/>
          </p:cNvSpPr>
          <p:nvPr>
            <p:ph type="body" idx="1"/>
          </p:nvPr>
        </p:nvSpPr>
        <p:spPr>
          <a:xfrm>
            <a:off x="323850" y="981075"/>
            <a:ext cx="8496300" cy="5184775"/>
          </a:xfrm>
        </p:spPr>
        <p:txBody>
          <a:bodyPr/>
          <a:lstStyle/>
          <a:p>
            <a:r>
              <a:rPr lang="it-IT" sz="2500"/>
              <a:t>u.s. in H</a:t>
            </a:r>
            <a:r>
              <a:rPr lang="it-IT" sz="2500" baseline="-25000"/>
              <a:t>2</a:t>
            </a:r>
            <a:r>
              <a:rPr lang="it-IT" sz="2500"/>
              <a:t>O   es. 5 MHz </a:t>
            </a:r>
            <a:r>
              <a:rPr lang="it-IT" sz="2500">
                <a:cs typeface="Arial" pitchFamily="34" charset="0"/>
              </a:rPr>
              <a:t>→ </a:t>
            </a:r>
            <a:r>
              <a:rPr lang="el-GR" sz="2500">
                <a:cs typeface="Arial" pitchFamily="34" charset="0"/>
              </a:rPr>
              <a:t>λ</a:t>
            </a:r>
            <a:r>
              <a:rPr lang="it-IT" sz="2500"/>
              <a:t> </a:t>
            </a:r>
            <a:r>
              <a:rPr lang="en-US" sz="2500">
                <a:cs typeface="Arial" pitchFamily="34" charset="0"/>
              </a:rPr>
              <a:t>~ 0.3 mm </a:t>
            </a:r>
          </a:p>
          <a:p>
            <a:pPr>
              <a:buFontTx/>
              <a:buNone/>
            </a:pPr>
            <a:r>
              <a:rPr lang="en-US" sz="2500">
                <a:cs typeface="Arial" pitchFamily="34" charset="0"/>
              </a:rPr>
              <a:t> 	si usano cristalli piezoelettrici: ecografia, produzione di emulsioni, lavaggi, effetti biologici su batteri </a:t>
            </a:r>
          </a:p>
          <a:p>
            <a:r>
              <a:rPr lang="en-US" sz="2500">
                <a:cs typeface="Arial" pitchFamily="34" charset="0"/>
              </a:rPr>
              <a:t>sensibilità dell’orecchio: 12 ordini di grandezza in intensità ~ logaritmica (legge di Fechner) → scala logaritmica</a:t>
            </a:r>
            <a:r>
              <a:rPr lang="en-US">
                <a:cs typeface="Arial" pitchFamily="34" charset="0"/>
              </a:rPr>
              <a:t>  </a:t>
            </a:r>
          </a:p>
        </p:txBody>
      </p:sp>
      <p:pic>
        <p:nvPicPr>
          <p:cNvPr id="356356" name="Picture 4" descr="img3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3662363"/>
            <a:ext cx="5688012" cy="2593975"/>
          </a:xfrm>
          <a:prstGeom prst="rect">
            <a:avLst/>
          </a:prstGeom>
          <a:noFill/>
          <a:extLst>
            <a:ext uri="{909E8E84-426E-40DD-AFC4-6F175D3DCCD1}">
              <a14:hiddenFill xmlns:a14="http://schemas.microsoft.com/office/drawing/2010/main">
                <a:solidFill>
                  <a:srgbClr val="FFFFFF"/>
                </a:solidFill>
              </a14:hiddenFill>
            </a:ext>
          </a:extLst>
        </p:spPr>
      </p:pic>
      <p:sp>
        <p:nvSpPr>
          <p:cNvPr id="356357" name="Text Box 5"/>
          <p:cNvSpPr txBox="1">
            <a:spLocks noChangeArrowheads="1"/>
          </p:cNvSpPr>
          <p:nvPr/>
        </p:nvSpPr>
        <p:spPr bwMode="auto">
          <a:xfrm>
            <a:off x="5597525" y="3783013"/>
            <a:ext cx="1754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l-GR" sz="2000">
                <a:solidFill>
                  <a:srgbClr val="A50021"/>
                </a:solidFill>
                <a:cs typeface="Arial" pitchFamily="34" charset="0"/>
              </a:rPr>
              <a:t>β</a:t>
            </a:r>
            <a:r>
              <a:rPr lang="it-IT" sz="2000">
                <a:solidFill>
                  <a:srgbClr val="A50021"/>
                </a:solidFill>
                <a:cs typeface="Arial" pitchFamily="34" charset="0"/>
              </a:rPr>
              <a:t>=10log</a:t>
            </a:r>
            <a:r>
              <a:rPr lang="it-IT" sz="2000" baseline="-25000">
                <a:solidFill>
                  <a:srgbClr val="A50021"/>
                </a:solidFill>
                <a:cs typeface="Arial" pitchFamily="34" charset="0"/>
              </a:rPr>
              <a:t>10</a:t>
            </a:r>
            <a:r>
              <a:rPr lang="it-IT" sz="2000">
                <a:solidFill>
                  <a:srgbClr val="A50021"/>
                </a:solidFill>
                <a:cs typeface="Arial" pitchFamily="34" charset="0"/>
              </a:rPr>
              <a:t>(I/I</a:t>
            </a:r>
            <a:r>
              <a:rPr lang="it-IT" sz="2000" baseline="-25000">
                <a:solidFill>
                  <a:srgbClr val="A50021"/>
                </a:solidFill>
                <a:cs typeface="Arial" pitchFamily="34" charset="0"/>
              </a:rPr>
              <a:t>0</a:t>
            </a:r>
            <a:r>
              <a:rPr lang="it-IT" sz="2000">
                <a:solidFill>
                  <a:srgbClr val="A50021"/>
                </a:solidFill>
                <a:cs typeface="Arial" pitchFamily="34" charset="0"/>
              </a:rPr>
              <a:t>)</a:t>
            </a:r>
            <a:endParaRPr lang="el-GR" sz="2000">
              <a:solidFill>
                <a:srgbClr val="A50021"/>
              </a:solidFill>
              <a:cs typeface="Arial"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DFFA12BF-0EE0-4766-9436-F15F14778328}" type="slidenum">
              <a:rPr lang="en-US"/>
              <a:pPr/>
              <a:t>83</a:t>
            </a:fld>
            <a:endParaRPr lang="en-US"/>
          </a:p>
        </p:txBody>
      </p:sp>
      <p:sp>
        <p:nvSpPr>
          <p:cNvPr id="357378" name="Rectangle 2"/>
          <p:cNvSpPr>
            <a:spLocks noGrp="1" noChangeArrowheads="1"/>
          </p:cNvSpPr>
          <p:nvPr>
            <p:ph type="title"/>
          </p:nvPr>
        </p:nvSpPr>
        <p:spPr/>
        <p:txBody>
          <a:bodyPr/>
          <a:lstStyle/>
          <a:p>
            <a:r>
              <a:rPr lang="it-IT"/>
              <a:t>Onde sonore (3)</a:t>
            </a:r>
          </a:p>
        </p:txBody>
      </p:sp>
      <p:sp>
        <p:nvSpPr>
          <p:cNvPr id="357379" name="Rectangle 3"/>
          <p:cNvSpPr>
            <a:spLocks noGrp="1" noChangeArrowheads="1"/>
          </p:cNvSpPr>
          <p:nvPr>
            <p:ph type="body" idx="1"/>
          </p:nvPr>
        </p:nvSpPr>
        <p:spPr>
          <a:xfrm>
            <a:off x="250825" y="1052513"/>
            <a:ext cx="8569325" cy="5184775"/>
          </a:xfrm>
        </p:spPr>
        <p:txBody>
          <a:bodyPr/>
          <a:lstStyle/>
          <a:p>
            <a:r>
              <a:rPr lang="it-IT" sz="2600"/>
              <a:t>si definisce livello d’intensità</a:t>
            </a:r>
          </a:p>
          <a:p>
            <a:pPr>
              <a:buFontTx/>
              <a:buNone/>
            </a:pPr>
            <a:r>
              <a:rPr lang="it-IT" sz="2600"/>
              <a:t>	</a:t>
            </a:r>
            <a:r>
              <a:rPr lang="el-GR" sz="2600">
                <a:cs typeface="Arial" pitchFamily="34" charset="0"/>
              </a:rPr>
              <a:t>β</a:t>
            </a:r>
            <a:r>
              <a:rPr lang="it-IT" sz="2600">
                <a:cs typeface="Arial" pitchFamily="34" charset="0"/>
              </a:rPr>
              <a:t> = 10log</a:t>
            </a:r>
            <a:r>
              <a:rPr lang="it-IT" sz="2600" baseline="-25000">
                <a:cs typeface="Arial" pitchFamily="34" charset="0"/>
              </a:rPr>
              <a:t>10</a:t>
            </a:r>
            <a:r>
              <a:rPr lang="it-IT" sz="2600">
                <a:cs typeface="Arial" pitchFamily="34" charset="0"/>
              </a:rPr>
              <a:t>(I/I</a:t>
            </a:r>
            <a:r>
              <a:rPr lang="it-IT" sz="2600" baseline="-25000">
                <a:cs typeface="Arial" pitchFamily="34" charset="0"/>
              </a:rPr>
              <a:t>0</a:t>
            </a:r>
            <a:r>
              <a:rPr lang="it-IT" sz="2600">
                <a:cs typeface="Arial" pitchFamily="34" charset="0"/>
              </a:rPr>
              <a:t>)</a:t>
            </a:r>
          </a:p>
          <a:p>
            <a:pPr>
              <a:buFontTx/>
              <a:buNone/>
            </a:pPr>
            <a:r>
              <a:rPr lang="it-IT" sz="2600">
                <a:cs typeface="Arial" pitchFamily="34" charset="0"/>
              </a:rPr>
              <a:t>	che si misura in decibel (dB), dove I è l’intensità che corrisponde a </a:t>
            </a:r>
            <a:r>
              <a:rPr lang="el-GR" sz="2600">
                <a:cs typeface="Arial" pitchFamily="34" charset="0"/>
              </a:rPr>
              <a:t>β</a:t>
            </a:r>
            <a:r>
              <a:rPr lang="it-IT" sz="2600">
                <a:cs typeface="Arial" pitchFamily="34" charset="0"/>
              </a:rPr>
              <a:t> e I</a:t>
            </a:r>
            <a:r>
              <a:rPr lang="it-IT" sz="2600" baseline="-25000">
                <a:cs typeface="Arial" pitchFamily="34" charset="0"/>
              </a:rPr>
              <a:t>0</a:t>
            </a:r>
            <a:r>
              <a:rPr lang="it-IT" sz="2600">
                <a:cs typeface="Arial" pitchFamily="34" charset="0"/>
              </a:rPr>
              <a:t> = 10</a:t>
            </a:r>
            <a:r>
              <a:rPr lang="it-IT" sz="2600" baseline="30000">
                <a:cs typeface="Arial" pitchFamily="34" charset="0"/>
              </a:rPr>
              <a:t>-12</a:t>
            </a:r>
            <a:r>
              <a:rPr lang="it-IT" sz="2600">
                <a:cs typeface="Arial" pitchFamily="34" charset="0"/>
              </a:rPr>
              <a:t> W/m</a:t>
            </a:r>
            <a:r>
              <a:rPr lang="it-IT" sz="2600" baseline="30000">
                <a:cs typeface="Arial" pitchFamily="34" charset="0"/>
              </a:rPr>
              <a:t>2  </a:t>
            </a:r>
            <a:r>
              <a:rPr lang="it-IT" sz="2600">
                <a:cs typeface="Arial" pitchFamily="34" charset="0"/>
              </a:rPr>
              <a:t>la soglia di udibilità</a:t>
            </a:r>
            <a:r>
              <a:rPr lang="it-IT" sz="2600" baseline="30000">
                <a:cs typeface="Arial" pitchFamily="34" charset="0"/>
              </a:rPr>
              <a:t> </a:t>
            </a:r>
            <a:r>
              <a:rPr lang="it-IT" sz="2600">
                <a:cs typeface="Arial" pitchFamily="34" charset="0"/>
              </a:rPr>
              <a:t>(con riferimento all’orecchio umano)</a:t>
            </a:r>
          </a:p>
          <a:p>
            <a:r>
              <a:rPr lang="it-IT" sz="2600">
                <a:cs typeface="Arial" pitchFamily="34" charset="0"/>
              </a:rPr>
              <a:t>soglia di udibilità:   </a:t>
            </a:r>
            <a:r>
              <a:rPr lang="el-GR" sz="2600">
                <a:cs typeface="Arial" pitchFamily="34" charset="0"/>
              </a:rPr>
              <a:t>β</a:t>
            </a:r>
            <a:r>
              <a:rPr lang="it-IT" sz="2600">
                <a:cs typeface="Arial" pitchFamily="34" charset="0"/>
              </a:rPr>
              <a:t> = 10log</a:t>
            </a:r>
            <a:r>
              <a:rPr lang="it-IT" sz="2600" baseline="-25000">
                <a:cs typeface="Arial" pitchFamily="34" charset="0"/>
              </a:rPr>
              <a:t>10</a:t>
            </a:r>
            <a:r>
              <a:rPr lang="it-IT" sz="2600">
                <a:cs typeface="Arial" pitchFamily="34" charset="0"/>
              </a:rPr>
              <a:t>(I</a:t>
            </a:r>
            <a:r>
              <a:rPr lang="it-IT" sz="2600" baseline="-25000">
                <a:cs typeface="Arial" pitchFamily="34" charset="0"/>
              </a:rPr>
              <a:t>0</a:t>
            </a:r>
            <a:r>
              <a:rPr lang="it-IT" sz="2600">
                <a:cs typeface="Arial" pitchFamily="34" charset="0"/>
              </a:rPr>
              <a:t>/I</a:t>
            </a:r>
            <a:r>
              <a:rPr lang="it-IT" sz="2600" baseline="-25000">
                <a:cs typeface="Arial" pitchFamily="34" charset="0"/>
              </a:rPr>
              <a:t>0</a:t>
            </a:r>
            <a:r>
              <a:rPr lang="it-IT" sz="2600">
                <a:cs typeface="Arial" pitchFamily="34" charset="0"/>
              </a:rPr>
              <a:t>) = 0 dB </a:t>
            </a:r>
          </a:p>
          <a:p>
            <a:pPr>
              <a:buFontTx/>
              <a:buNone/>
            </a:pPr>
            <a:r>
              <a:rPr lang="it-IT" sz="2600">
                <a:cs typeface="Arial" pitchFamily="34" charset="0"/>
              </a:rPr>
              <a:t>	    “     del dolore:   </a:t>
            </a:r>
            <a:r>
              <a:rPr lang="el-GR" sz="2600">
                <a:cs typeface="Arial" pitchFamily="34" charset="0"/>
              </a:rPr>
              <a:t>β</a:t>
            </a:r>
            <a:r>
              <a:rPr lang="it-IT" sz="2600">
                <a:cs typeface="Arial" pitchFamily="34" charset="0"/>
              </a:rPr>
              <a:t> = 10log</a:t>
            </a:r>
            <a:r>
              <a:rPr lang="it-IT" sz="2600" baseline="-25000">
                <a:cs typeface="Arial" pitchFamily="34" charset="0"/>
              </a:rPr>
              <a:t>10</a:t>
            </a:r>
            <a:r>
              <a:rPr lang="it-IT" sz="2600">
                <a:cs typeface="Arial" pitchFamily="34" charset="0"/>
              </a:rPr>
              <a:t>(10</a:t>
            </a:r>
            <a:r>
              <a:rPr lang="it-IT" sz="2600" baseline="30000">
                <a:cs typeface="Arial" pitchFamily="34" charset="0"/>
              </a:rPr>
              <a:t>12</a:t>
            </a:r>
            <a:r>
              <a:rPr lang="it-IT" sz="2600">
                <a:cs typeface="Arial" pitchFamily="34" charset="0"/>
              </a:rPr>
              <a:t>) = 120 dB  </a:t>
            </a:r>
          </a:p>
          <a:p>
            <a:pPr>
              <a:buFontTx/>
              <a:buNone/>
            </a:pPr>
            <a:r>
              <a:rPr lang="it-IT" sz="2600">
                <a:cs typeface="Arial" pitchFamily="34" charset="0"/>
              </a:rPr>
              <a:t>	traffico stradale </a:t>
            </a:r>
            <a:r>
              <a:rPr lang="en-US" sz="2600">
                <a:cs typeface="Arial" pitchFamily="34" charset="0"/>
              </a:rPr>
              <a:t>~ 70-80 dB  </a:t>
            </a:r>
            <a:r>
              <a:rPr lang="en-US" sz="2400">
                <a:cs typeface="Arial" pitchFamily="34" charset="0"/>
              </a:rPr>
              <a:t>(inquinamento acustico)</a:t>
            </a:r>
          </a:p>
          <a:p>
            <a:r>
              <a:rPr lang="en-US" sz="2600">
                <a:cs typeface="Arial" pitchFamily="34" charset="0"/>
              </a:rPr>
              <a:t>siccome I </a:t>
            </a:r>
            <a:r>
              <a:rPr lang="en-US" sz="2600">
                <a:cs typeface="Arial" pitchFamily="34" charset="0"/>
                <a:sym typeface="Symbol" pitchFamily="18" charset="2"/>
              </a:rPr>
              <a:t> A</a:t>
            </a:r>
            <a:r>
              <a:rPr lang="en-US" sz="2600" baseline="30000">
                <a:cs typeface="Arial" pitchFamily="34" charset="0"/>
                <a:sym typeface="Symbol" pitchFamily="18" charset="2"/>
              </a:rPr>
              <a:t>2</a:t>
            </a:r>
            <a:r>
              <a:rPr lang="en-US" sz="2600">
                <a:cs typeface="Arial" pitchFamily="34" charset="0"/>
                <a:sym typeface="Symbol" pitchFamily="18" charset="2"/>
              </a:rPr>
              <a:t> si ha una definizione analoga di </a:t>
            </a:r>
            <a:r>
              <a:rPr lang="el-GR" sz="2600">
                <a:cs typeface="Arial" pitchFamily="34" charset="0"/>
                <a:sym typeface="Symbol" pitchFamily="18" charset="2"/>
              </a:rPr>
              <a:t>β</a:t>
            </a:r>
            <a:endParaRPr lang="it-IT" sz="2600">
              <a:cs typeface="Arial" pitchFamily="34" charset="0"/>
              <a:sym typeface="Symbol" pitchFamily="18" charset="2"/>
            </a:endParaRPr>
          </a:p>
          <a:p>
            <a:pPr>
              <a:buFontTx/>
              <a:buNone/>
            </a:pPr>
            <a:r>
              <a:rPr lang="it-IT" sz="2600">
                <a:cs typeface="Arial" pitchFamily="34" charset="0"/>
                <a:sym typeface="Symbol" pitchFamily="18" charset="2"/>
              </a:rPr>
              <a:t>	</a:t>
            </a:r>
            <a:r>
              <a:rPr lang="el-GR" sz="2600">
                <a:cs typeface="Arial" pitchFamily="34" charset="0"/>
                <a:sym typeface="Symbol" pitchFamily="18" charset="2"/>
              </a:rPr>
              <a:t>β</a:t>
            </a:r>
            <a:r>
              <a:rPr lang="it-IT" sz="2600">
                <a:cs typeface="Arial" pitchFamily="34" charset="0"/>
                <a:sym typeface="Symbol" pitchFamily="18" charset="2"/>
              </a:rPr>
              <a:t> = 20log</a:t>
            </a:r>
            <a:r>
              <a:rPr lang="it-IT" sz="2600" baseline="-25000">
                <a:cs typeface="Arial" pitchFamily="34" charset="0"/>
                <a:sym typeface="Symbol" pitchFamily="18" charset="2"/>
              </a:rPr>
              <a:t>10</a:t>
            </a:r>
            <a:r>
              <a:rPr lang="it-IT" sz="2600">
                <a:cs typeface="Arial" pitchFamily="34" charset="0"/>
                <a:sym typeface="Symbol" pitchFamily="18" charset="2"/>
              </a:rPr>
              <a:t>(A/A</a:t>
            </a:r>
            <a:r>
              <a:rPr lang="it-IT" sz="2600" baseline="-25000">
                <a:cs typeface="Arial" pitchFamily="34" charset="0"/>
                <a:sym typeface="Symbol" pitchFamily="18" charset="2"/>
              </a:rPr>
              <a:t>0</a:t>
            </a:r>
            <a:r>
              <a:rPr lang="it-IT" sz="2600">
                <a:cs typeface="Arial" pitchFamily="34" charset="0"/>
                <a:sym typeface="Symbol" pitchFamily="18" charset="2"/>
              </a:rPr>
              <a:t>)</a:t>
            </a:r>
          </a:p>
          <a:p>
            <a:pPr>
              <a:buFontTx/>
              <a:buNone/>
            </a:pPr>
            <a:r>
              <a:rPr lang="it-IT" sz="2600">
                <a:cs typeface="Arial" pitchFamily="34" charset="0"/>
                <a:sym typeface="Symbol" pitchFamily="18" charset="2"/>
              </a:rPr>
              <a:t>	con A ampiezza corrispondente a </a:t>
            </a:r>
            <a:r>
              <a:rPr lang="el-GR" sz="2600">
                <a:cs typeface="Arial" pitchFamily="34" charset="0"/>
                <a:sym typeface="Symbol" pitchFamily="18" charset="2"/>
              </a:rPr>
              <a:t>β</a:t>
            </a:r>
            <a:r>
              <a:rPr lang="it-IT" sz="2600">
                <a:cs typeface="Arial" pitchFamily="34" charset="0"/>
                <a:sym typeface="Symbol" pitchFamily="18" charset="2"/>
              </a:rPr>
              <a:t> etc. </a:t>
            </a:r>
            <a:endParaRPr lang="el-GR" sz="2600">
              <a:cs typeface="Arial" pitchFamily="34" charset="0"/>
            </a:endParaRPr>
          </a:p>
        </p:txBody>
      </p:sp>
      <p:sp>
        <p:nvSpPr>
          <p:cNvPr id="357380" name="Text Box 4"/>
          <p:cNvSpPr txBox="1">
            <a:spLocks noChangeArrowheads="1"/>
          </p:cNvSpPr>
          <p:nvPr/>
        </p:nvSpPr>
        <p:spPr bwMode="auto">
          <a:xfrm>
            <a:off x="539750" y="1557338"/>
            <a:ext cx="2473325"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4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50430376-C14A-4BC4-95F6-8E9D4A34033D}" type="slidenum">
              <a:rPr lang="en-US"/>
              <a:pPr/>
              <a:t>84</a:t>
            </a:fld>
            <a:endParaRPr lang="en-US"/>
          </a:p>
        </p:txBody>
      </p:sp>
      <p:sp>
        <p:nvSpPr>
          <p:cNvPr id="365570" name="Rectangle 2"/>
          <p:cNvSpPr>
            <a:spLocks noGrp="1" noChangeArrowheads="1"/>
          </p:cNvSpPr>
          <p:nvPr>
            <p:ph type="title"/>
          </p:nvPr>
        </p:nvSpPr>
        <p:spPr/>
        <p:txBody>
          <a:bodyPr/>
          <a:lstStyle/>
          <a:p>
            <a:r>
              <a:rPr lang="it-IT"/>
              <a:t>Effetto Doppler(*)</a:t>
            </a:r>
          </a:p>
        </p:txBody>
      </p:sp>
      <p:sp>
        <p:nvSpPr>
          <p:cNvPr id="365571" name="Rectangle 3"/>
          <p:cNvSpPr>
            <a:spLocks noGrp="1" noChangeArrowheads="1"/>
          </p:cNvSpPr>
          <p:nvPr>
            <p:ph type="body" idx="1"/>
          </p:nvPr>
        </p:nvSpPr>
        <p:spPr>
          <a:xfrm>
            <a:off x="179388" y="981075"/>
            <a:ext cx="8713787" cy="5256213"/>
          </a:xfrm>
        </p:spPr>
        <p:txBody>
          <a:bodyPr/>
          <a:lstStyle/>
          <a:p>
            <a:r>
              <a:rPr lang="it-IT" sz="2500"/>
              <a:t>consideriamo una sorgente S di onde sonore di frequenza </a:t>
            </a:r>
            <a:r>
              <a:rPr lang="it-IT" sz="2500">
                <a:sym typeface="Symbol" pitchFamily="18" charset="2"/>
              </a:rPr>
              <a:t> ed un osservatore O ad una certa distanza; se i due sono relativamente fermi, O sentirà un suono avente la stessa </a:t>
            </a:r>
          </a:p>
          <a:p>
            <a:r>
              <a:rPr lang="it-IT" sz="2500">
                <a:sym typeface="Symbol" pitchFamily="18" charset="2"/>
              </a:rPr>
              <a:t>supponiamo che S si muova verso O con vel. v</a:t>
            </a:r>
            <a:r>
              <a:rPr lang="it-IT" sz="2500" baseline="-25000">
                <a:sym typeface="Symbol" pitchFamily="18" charset="2"/>
              </a:rPr>
              <a:t>s</a:t>
            </a:r>
            <a:r>
              <a:rPr lang="it-IT" sz="2500">
                <a:sym typeface="Symbol" pitchFamily="18" charset="2"/>
              </a:rPr>
              <a:t> ed emetta una cresta per t=0: la successiva sarà emessa dopo T=1/, intanto la 1</a:t>
            </a:r>
            <a:r>
              <a:rPr lang="it-IT" sz="2500" baseline="30000">
                <a:sym typeface="Symbol" pitchFamily="18" charset="2"/>
              </a:rPr>
              <a:t>a</a:t>
            </a:r>
            <a:r>
              <a:rPr lang="it-IT" sz="2500">
                <a:sym typeface="Symbol" pitchFamily="18" charset="2"/>
              </a:rPr>
              <a:t> ha viaggiato </a:t>
            </a:r>
            <a:r>
              <a:rPr lang="el-GR" sz="2500">
                <a:cs typeface="Arial" pitchFamily="34" charset="0"/>
                <a:sym typeface="Symbol" pitchFamily="18" charset="2"/>
              </a:rPr>
              <a:t>λ</a:t>
            </a:r>
            <a:r>
              <a:rPr lang="it-IT" sz="2500">
                <a:cs typeface="Arial" pitchFamily="34" charset="0"/>
                <a:sym typeface="Symbol" pitchFamily="18" charset="2"/>
              </a:rPr>
              <a:t>=vT=v/ mentre S ha viaggiato v</a:t>
            </a:r>
            <a:r>
              <a:rPr lang="it-IT" sz="2500" baseline="-25000">
                <a:cs typeface="Arial" pitchFamily="34" charset="0"/>
                <a:sym typeface="Symbol" pitchFamily="18" charset="2"/>
              </a:rPr>
              <a:t>s</a:t>
            </a:r>
            <a:r>
              <a:rPr lang="it-IT" sz="2500">
                <a:cs typeface="Arial" pitchFamily="34" charset="0"/>
                <a:sym typeface="Symbol" pitchFamily="18" charset="2"/>
              </a:rPr>
              <a:t>/ → separazione fra due creste success.</a:t>
            </a:r>
          </a:p>
          <a:p>
            <a:pPr>
              <a:spcBef>
                <a:spcPct val="30000"/>
              </a:spcBef>
              <a:buFontTx/>
              <a:buNone/>
            </a:pPr>
            <a:r>
              <a:rPr lang="it-IT" sz="2500">
                <a:cs typeface="Arial" pitchFamily="34" charset="0"/>
                <a:sym typeface="Symbol" pitchFamily="18" charset="2"/>
              </a:rPr>
              <a:t>	</a:t>
            </a:r>
            <a:r>
              <a:rPr lang="el-GR" sz="2500">
                <a:cs typeface="Arial" pitchFamily="34" charset="0"/>
                <a:sym typeface="Symbol" pitchFamily="18" charset="2"/>
              </a:rPr>
              <a:t>λ</a:t>
            </a:r>
            <a:r>
              <a:rPr lang="it-IT" sz="2500">
                <a:cs typeface="Arial" pitchFamily="34" charset="0"/>
                <a:sym typeface="Symbol" pitchFamily="18" charset="2"/>
              </a:rPr>
              <a:t>’ = v/–v</a:t>
            </a:r>
            <a:r>
              <a:rPr lang="it-IT" sz="2500" baseline="-25000">
                <a:cs typeface="Arial" pitchFamily="34" charset="0"/>
                <a:sym typeface="Symbol" pitchFamily="18" charset="2"/>
              </a:rPr>
              <a:t>s</a:t>
            </a:r>
            <a:r>
              <a:rPr lang="it-IT" sz="2500">
                <a:cs typeface="Arial" pitchFamily="34" charset="0"/>
                <a:sym typeface="Symbol" pitchFamily="18" charset="2"/>
              </a:rPr>
              <a:t>/ = (v–v</a:t>
            </a:r>
            <a:r>
              <a:rPr lang="it-IT" sz="2500" baseline="-25000">
                <a:cs typeface="Arial" pitchFamily="34" charset="0"/>
                <a:sym typeface="Symbol" pitchFamily="18" charset="2"/>
              </a:rPr>
              <a:t>s</a:t>
            </a:r>
            <a:r>
              <a:rPr lang="it-IT" sz="2500">
                <a:cs typeface="Arial" pitchFamily="34" charset="0"/>
                <a:sym typeface="Symbol" pitchFamily="18" charset="2"/>
              </a:rPr>
              <a:t>)/ </a:t>
            </a:r>
          </a:p>
          <a:p>
            <a:pPr>
              <a:spcBef>
                <a:spcPct val="30000"/>
              </a:spcBef>
              <a:buFontTx/>
              <a:buNone/>
            </a:pPr>
            <a:r>
              <a:rPr lang="it-IT" sz="2500">
                <a:cs typeface="Arial" pitchFamily="34" charset="0"/>
                <a:sym typeface="Symbol" pitchFamily="18" charset="2"/>
              </a:rPr>
              <a:t>	e O sente una frequenza </a:t>
            </a:r>
          </a:p>
          <a:p>
            <a:pPr>
              <a:spcBef>
                <a:spcPct val="30000"/>
              </a:spcBef>
              <a:buFontTx/>
              <a:buNone/>
            </a:pPr>
            <a:r>
              <a:rPr lang="it-IT" sz="2500">
                <a:cs typeface="Arial" pitchFamily="34" charset="0"/>
                <a:sym typeface="Symbol" pitchFamily="18" charset="2"/>
              </a:rPr>
              <a:t>	’ =  v/(v–v</a:t>
            </a:r>
            <a:r>
              <a:rPr lang="it-IT" sz="2500" baseline="-25000">
                <a:cs typeface="Arial" pitchFamily="34" charset="0"/>
                <a:sym typeface="Symbol" pitchFamily="18" charset="2"/>
              </a:rPr>
              <a:t>s</a:t>
            </a:r>
            <a:r>
              <a:rPr lang="it-IT" sz="2500">
                <a:cs typeface="Arial" pitchFamily="34" charset="0"/>
                <a:sym typeface="Symbol" pitchFamily="18" charset="2"/>
              </a:rPr>
              <a:t>) </a:t>
            </a:r>
          </a:p>
          <a:p>
            <a:pPr>
              <a:spcBef>
                <a:spcPct val="30000"/>
              </a:spcBef>
              <a:buFontTx/>
              <a:buNone/>
            </a:pPr>
            <a:r>
              <a:rPr lang="it-IT" sz="2500">
                <a:cs typeface="Arial" pitchFamily="34" charset="0"/>
                <a:sym typeface="Symbol" pitchFamily="18" charset="2"/>
              </a:rPr>
              <a:t>	</a:t>
            </a:r>
            <a:r>
              <a:rPr lang="it-IT" sz="2300">
                <a:solidFill>
                  <a:srgbClr val="CC3300"/>
                </a:solidFill>
                <a:cs typeface="Arial" pitchFamily="34" charset="0"/>
                <a:sym typeface="Symbol" pitchFamily="18" charset="2"/>
              </a:rPr>
              <a:t>(’ = v/</a:t>
            </a:r>
            <a:r>
              <a:rPr lang="el-GR" sz="2300">
                <a:solidFill>
                  <a:srgbClr val="CC3300"/>
                </a:solidFill>
                <a:cs typeface="Arial" pitchFamily="34" charset="0"/>
                <a:sym typeface="Symbol" pitchFamily="18" charset="2"/>
              </a:rPr>
              <a:t>λ</a:t>
            </a:r>
            <a:r>
              <a:rPr lang="it-IT" sz="2300">
                <a:solidFill>
                  <a:srgbClr val="CC3300"/>
                </a:solidFill>
                <a:cs typeface="Arial" pitchFamily="34" charset="0"/>
                <a:sym typeface="Symbol" pitchFamily="18" charset="2"/>
              </a:rPr>
              <a:t>’, se si muove S, la vel. delle onde non cambia)</a:t>
            </a:r>
          </a:p>
        </p:txBody>
      </p:sp>
      <p:pic>
        <p:nvPicPr>
          <p:cNvPr id="365572" name="Picture 4" descr="img4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0" y="4221163"/>
            <a:ext cx="2603500" cy="1544637"/>
          </a:xfrm>
          <a:prstGeom prst="rect">
            <a:avLst/>
          </a:prstGeom>
          <a:noFill/>
          <a:extLst>
            <a:ext uri="{909E8E84-426E-40DD-AFC4-6F175D3DCCD1}">
              <a14:hiddenFill xmlns:a14="http://schemas.microsoft.com/office/drawing/2010/main">
                <a:solidFill>
                  <a:srgbClr val="FFFFFF"/>
                </a:solidFill>
              </a14:hiddenFill>
            </a:ext>
          </a:extLst>
        </p:spPr>
      </p:pic>
      <p:sp>
        <p:nvSpPr>
          <p:cNvPr id="365573" name="Text Box 5"/>
          <p:cNvSpPr txBox="1">
            <a:spLocks noChangeArrowheads="1"/>
          </p:cNvSpPr>
          <p:nvPr/>
        </p:nvSpPr>
        <p:spPr bwMode="auto">
          <a:xfrm>
            <a:off x="1042988" y="62118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8111F537-418C-4B34-8BD8-CADDB3D4A746}" type="slidenum">
              <a:rPr lang="en-US"/>
              <a:pPr/>
              <a:t>85</a:t>
            </a:fld>
            <a:endParaRPr lang="en-US"/>
          </a:p>
        </p:txBody>
      </p:sp>
      <p:sp>
        <p:nvSpPr>
          <p:cNvPr id="366594" name="Rectangle 2"/>
          <p:cNvSpPr>
            <a:spLocks noGrp="1" noChangeArrowheads="1"/>
          </p:cNvSpPr>
          <p:nvPr>
            <p:ph type="title"/>
          </p:nvPr>
        </p:nvSpPr>
        <p:spPr/>
        <p:txBody>
          <a:bodyPr/>
          <a:lstStyle/>
          <a:p>
            <a:r>
              <a:rPr lang="it-IT"/>
              <a:t>Effetto Doppler (2) (*)</a:t>
            </a:r>
          </a:p>
        </p:txBody>
      </p:sp>
      <p:sp>
        <p:nvSpPr>
          <p:cNvPr id="366595" name="Rectangle 3"/>
          <p:cNvSpPr>
            <a:spLocks noGrp="1" noChangeArrowheads="1"/>
          </p:cNvSpPr>
          <p:nvPr>
            <p:ph type="body" idx="1"/>
          </p:nvPr>
        </p:nvSpPr>
        <p:spPr/>
        <p:txBody>
          <a:bodyPr/>
          <a:lstStyle/>
          <a:p>
            <a:r>
              <a:rPr lang="it-IT" sz="2500"/>
              <a:t>se S si allontana da O, si avranno creste più spaziate</a:t>
            </a:r>
          </a:p>
          <a:p>
            <a:pPr>
              <a:buFontTx/>
              <a:buNone/>
            </a:pPr>
            <a:r>
              <a:rPr lang="it-IT" sz="2500"/>
              <a:t>	</a:t>
            </a:r>
            <a:r>
              <a:rPr lang="el-GR" sz="2500">
                <a:cs typeface="Arial" pitchFamily="34" charset="0"/>
              </a:rPr>
              <a:t>λ</a:t>
            </a:r>
            <a:r>
              <a:rPr lang="it-IT" sz="2500">
                <a:cs typeface="Arial" pitchFamily="34" charset="0"/>
              </a:rPr>
              <a:t>’ = (v+v</a:t>
            </a:r>
            <a:r>
              <a:rPr lang="it-IT" sz="2500" baseline="-25000">
                <a:cs typeface="Arial" pitchFamily="34" charset="0"/>
              </a:rPr>
              <a:t>s</a:t>
            </a:r>
            <a:r>
              <a:rPr lang="it-IT" sz="2500">
                <a:cs typeface="Arial" pitchFamily="34" charset="0"/>
              </a:rPr>
              <a:t>)/</a:t>
            </a:r>
            <a:r>
              <a:rPr lang="el-GR" sz="2500">
                <a:cs typeface="Arial" pitchFamily="34" charset="0"/>
                <a:sym typeface="Symbol" pitchFamily="18" charset="2"/>
              </a:rPr>
              <a:t></a:t>
            </a:r>
            <a:r>
              <a:rPr lang="it-IT" sz="2500"/>
              <a:t>     e    </a:t>
            </a:r>
            <a:r>
              <a:rPr lang="it-IT" sz="2500">
                <a:sym typeface="Symbol" pitchFamily="18" charset="2"/>
              </a:rPr>
              <a:t>’ =  v/(v+v</a:t>
            </a:r>
            <a:r>
              <a:rPr lang="it-IT" sz="2500" baseline="-25000">
                <a:sym typeface="Symbol" pitchFamily="18" charset="2"/>
              </a:rPr>
              <a:t>s</a:t>
            </a:r>
            <a:r>
              <a:rPr lang="it-IT" sz="2500">
                <a:sym typeface="Symbol" pitchFamily="18" charset="2"/>
              </a:rPr>
              <a:t>)</a:t>
            </a:r>
          </a:p>
          <a:p>
            <a:r>
              <a:rPr lang="it-IT" sz="2500">
                <a:sym typeface="Symbol" pitchFamily="18" charset="2"/>
              </a:rPr>
              <a:t>supponiamo ora S ferma e O che si avvicina con vel. v</a:t>
            </a:r>
            <a:r>
              <a:rPr lang="it-IT" sz="2500" baseline="-25000">
                <a:sym typeface="Symbol" pitchFamily="18" charset="2"/>
              </a:rPr>
              <a:t>o </a:t>
            </a:r>
            <a:r>
              <a:rPr lang="it-IT" sz="2500">
                <a:sym typeface="Symbol" pitchFamily="18" charset="2"/>
              </a:rPr>
              <a:t>, la vel. delle onde relativa ad O è v+v</a:t>
            </a:r>
            <a:r>
              <a:rPr lang="it-IT" sz="2500" baseline="-25000">
                <a:sym typeface="Symbol" pitchFamily="18" charset="2"/>
              </a:rPr>
              <a:t>o</a:t>
            </a:r>
            <a:r>
              <a:rPr lang="it-IT" sz="2500">
                <a:sym typeface="Symbol" pitchFamily="18" charset="2"/>
              </a:rPr>
              <a:t> , quindi O incontra le creste con frequenza </a:t>
            </a:r>
          </a:p>
          <a:p>
            <a:pPr>
              <a:buFontTx/>
              <a:buNone/>
            </a:pPr>
            <a:r>
              <a:rPr lang="it-IT" sz="2500">
                <a:sym typeface="Symbol" pitchFamily="18" charset="2"/>
              </a:rPr>
              <a:t>	’ = (v+v</a:t>
            </a:r>
            <a:r>
              <a:rPr lang="it-IT" sz="2500" baseline="-25000">
                <a:sym typeface="Symbol" pitchFamily="18" charset="2"/>
              </a:rPr>
              <a:t>o</a:t>
            </a:r>
            <a:r>
              <a:rPr lang="it-IT" sz="2500">
                <a:sym typeface="Symbol" pitchFamily="18" charset="2"/>
              </a:rPr>
              <a:t>)/</a:t>
            </a:r>
            <a:r>
              <a:rPr lang="el-GR" sz="2500">
                <a:cs typeface="Arial" pitchFamily="34" charset="0"/>
                <a:sym typeface="Symbol" pitchFamily="18" charset="2"/>
              </a:rPr>
              <a:t>λ</a:t>
            </a:r>
            <a:r>
              <a:rPr lang="it-IT" sz="2500">
                <a:cs typeface="Arial" pitchFamily="34" charset="0"/>
                <a:sym typeface="Symbol" pitchFamily="18" charset="2"/>
              </a:rPr>
              <a:t> =  </a:t>
            </a:r>
            <a:r>
              <a:rPr lang="it-IT" sz="2500">
                <a:sym typeface="Symbol" pitchFamily="18" charset="2"/>
              </a:rPr>
              <a:t>(v+v</a:t>
            </a:r>
            <a:r>
              <a:rPr lang="it-IT" sz="2500" baseline="-25000">
                <a:sym typeface="Symbol" pitchFamily="18" charset="2"/>
              </a:rPr>
              <a:t>o</a:t>
            </a:r>
            <a:r>
              <a:rPr lang="it-IT" sz="2500">
                <a:sym typeface="Symbol" pitchFamily="18" charset="2"/>
              </a:rPr>
              <a:t>)/v</a:t>
            </a:r>
          </a:p>
          <a:p>
            <a:pPr>
              <a:buFontTx/>
              <a:buNone/>
            </a:pPr>
            <a:r>
              <a:rPr lang="it-IT" sz="2500">
                <a:sym typeface="Symbol" pitchFamily="18" charset="2"/>
              </a:rPr>
              <a:t>	</a:t>
            </a:r>
            <a:r>
              <a:rPr lang="it-IT" sz="2500">
                <a:solidFill>
                  <a:srgbClr val="CC3300"/>
                </a:solidFill>
                <a:sym typeface="Symbol" pitchFamily="18" charset="2"/>
              </a:rPr>
              <a:t>(</a:t>
            </a:r>
            <a:r>
              <a:rPr lang="el-GR" sz="2500">
                <a:solidFill>
                  <a:srgbClr val="CC3300"/>
                </a:solidFill>
                <a:cs typeface="Arial" pitchFamily="34" charset="0"/>
                <a:sym typeface="Symbol" pitchFamily="18" charset="2"/>
              </a:rPr>
              <a:t>λ</a:t>
            </a:r>
            <a:r>
              <a:rPr lang="it-IT" sz="2500">
                <a:solidFill>
                  <a:srgbClr val="CC3300"/>
                </a:solidFill>
                <a:cs typeface="Arial" pitchFamily="34" charset="0"/>
                <a:sym typeface="Symbol" pitchFamily="18" charset="2"/>
              </a:rPr>
              <a:t> = v/</a:t>
            </a:r>
            <a:r>
              <a:rPr lang="el-GR" sz="2500">
                <a:solidFill>
                  <a:srgbClr val="CC3300"/>
                </a:solidFill>
                <a:cs typeface="Arial" pitchFamily="34" charset="0"/>
                <a:sym typeface="Symbol" pitchFamily="18" charset="2"/>
              </a:rPr>
              <a:t></a:t>
            </a:r>
            <a:r>
              <a:rPr lang="it-IT" sz="2500">
                <a:solidFill>
                  <a:srgbClr val="CC3300"/>
                </a:solidFill>
                <a:cs typeface="Arial" pitchFamily="34" charset="0"/>
                <a:sym typeface="Symbol" pitchFamily="18" charset="2"/>
              </a:rPr>
              <a:t>, </a:t>
            </a:r>
            <a:r>
              <a:rPr lang="it-IT" sz="2500">
                <a:solidFill>
                  <a:srgbClr val="CC3300"/>
                </a:solidFill>
                <a:sym typeface="Symbol" pitchFamily="18" charset="2"/>
              </a:rPr>
              <a:t>il moto di O non ha effetto sulla </a:t>
            </a:r>
            <a:r>
              <a:rPr lang="el-GR" sz="2500">
                <a:solidFill>
                  <a:srgbClr val="CC3300"/>
                </a:solidFill>
                <a:cs typeface="Arial" pitchFamily="34" charset="0"/>
                <a:sym typeface="Symbol" pitchFamily="18" charset="2"/>
              </a:rPr>
              <a:t>λ</a:t>
            </a:r>
            <a:r>
              <a:rPr lang="it-IT" sz="2500">
                <a:solidFill>
                  <a:srgbClr val="CC3300"/>
                </a:solidFill>
                <a:cs typeface="Arial" pitchFamily="34" charset="0"/>
                <a:sym typeface="Symbol" pitchFamily="18" charset="2"/>
              </a:rPr>
              <a:t> del suono,    O intercetta solo più creste di quando è fermo relativamente ad S)</a:t>
            </a:r>
          </a:p>
          <a:p>
            <a:r>
              <a:rPr lang="it-IT" sz="2500">
                <a:cs typeface="Arial" pitchFamily="34" charset="0"/>
                <a:sym typeface="Symbol" pitchFamily="18" charset="2"/>
              </a:rPr>
              <a:t>S ferma e O si allontana, la vel. delle onde relativa ad O è v–v</a:t>
            </a:r>
            <a:r>
              <a:rPr lang="it-IT" sz="2500" baseline="-25000">
                <a:cs typeface="Arial" pitchFamily="34" charset="0"/>
                <a:sym typeface="Symbol" pitchFamily="18" charset="2"/>
              </a:rPr>
              <a:t>o</a:t>
            </a:r>
            <a:r>
              <a:rPr lang="it-IT" sz="2500">
                <a:cs typeface="Arial" pitchFamily="34" charset="0"/>
                <a:sym typeface="Symbol" pitchFamily="18" charset="2"/>
              </a:rPr>
              <a:t> e avremo</a:t>
            </a:r>
          </a:p>
          <a:p>
            <a:pPr>
              <a:buFontTx/>
              <a:buNone/>
            </a:pPr>
            <a:r>
              <a:rPr lang="it-IT" sz="2500">
                <a:cs typeface="Arial" pitchFamily="34" charset="0"/>
                <a:sym typeface="Symbol" pitchFamily="18" charset="2"/>
              </a:rPr>
              <a:t>	 </a:t>
            </a:r>
            <a:r>
              <a:rPr lang="it-IT" sz="2500">
                <a:sym typeface="Symbol" pitchFamily="18" charset="2"/>
              </a:rPr>
              <a:t>’ = (v</a:t>
            </a:r>
            <a:r>
              <a:rPr lang="it-IT" sz="2500">
                <a:cs typeface="Arial" pitchFamily="34" charset="0"/>
                <a:sym typeface="Symbol" pitchFamily="18" charset="2"/>
              </a:rPr>
              <a:t>–</a:t>
            </a:r>
            <a:r>
              <a:rPr lang="it-IT" sz="2500">
                <a:sym typeface="Symbol" pitchFamily="18" charset="2"/>
              </a:rPr>
              <a:t>v</a:t>
            </a:r>
            <a:r>
              <a:rPr lang="it-IT" sz="2500" baseline="-25000">
                <a:sym typeface="Symbol" pitchFamily="18" charset="2"/>
              </a:rPr>
              <a:t>o</a:t>
            </a:r>
            <a:r>
              <a:rPr lang="it-IT" sz="2500">
                <a:sym typeface="Symbol" pitchFamily="18" charset="2"/>
              </a:rPr>
              <a:t>)/</a:t>
            </a:r>
            <a:r>
              <a:rPr lang="el-GR" sz="2500">
                <a:cs typeface="Arial" pitchFamily="34" charset="0"/>
                <a:sym typeface="Symbol" pitchFamily="18" charset="2"/>
              </a:rPr>
              <a:t>λ</a:t>
            </a:r>
            <a:r>
              <a:rPr lang="it-IT" sz="2500">
                <a:cs typeface="Arial" pitchFamily="34" charset="0"/>
                <a:sym typeface="Symbol" pitchFamily="18" charset="2"/>
              </a:rPr>
              <a:t> =  </a:t>
            </a:r>
            <a:r>
              <a:rPr lang="it-IT" sz="2500">
                <a:sym typeface="Symbol" pitchFamily="18" charset="2"/>
              </a:rPr>
              <a:t>(v</a:t>
            </a:r>
            <a:r>
              <a:rPr lang="it-IT" sz="2500">
                <a:cs typeface="Arial" pitchFamily="34" charset="0"/>
                <a:sym typeface="Symbol" pitchFamily="18" charset="2"/>
              </a:rPr>
              <a:t>–</a:t>
            </a:r>
            <a:r>
              <a:rPr lang="it-IT" sz="2500">
                <a:sym typeface="Symbol" pitchFamily="18" charset="2"/>
              </a:rPr>
              <a:t>v</a:t>
            </a:r>
            <a:r>
              <a:rPr lang="it-IT" sz="2500" baseline="-25000">
                <a:sym typeface="Symbol" pitchFamily="18" charset="2"/>
              </a:rPr>
              <a:t>o</a:t>
            </a:r>
            <a:r>
              <a:rPr lang="it-IT" sz="2500">
                <a:sym typeface="Symbol" pitchFamily="18" charset="2"/>
              </a:rPr>
              <a:t>)/v</a:t>
            </a:r>
            <a:endParaRPr lang="el-GR" sz="2500">
              <a:sym typeface="Symbol" pitchFamily="18" charset="2"/>
            </a:endParaRPr>
          </a:p>
        </p:txBody>
      </p:sp>
      <p:sp>
        <p:nvSpPr>
          <p:cNvPr id="366596" name="Text Box 4"/>
          <p:cNvSpPr txBox="1">
            <a:spLocks noChangeArrowheads="1"/>
          </p:cNvSpPr>
          <p:nvPr/>
        </p:nvSpPr>
        <p:spPr bwMode="auto">
          <a:xfrm>
            <a:off x="5651500" y="6165850"/>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fln mag 14</a:t>
            </a:r>
            <a:endParaRPr lang="en-US"/>
          </a:p>
        </p:txBody>
      </p:sp>
      <p:sp>
        <p:nvSpPr>
          <p:cNvPr id="19" name="Slide Number Placeholder 5"/>
          <p:cNvSpPr>
            <a:spLocks noGrp="1"/>
          </p:cNvSpPr>
          <p:nvPr>
            <p:ph type="sldNum" sz="quarter" idx="12"/>
          </p:nvPr>
        </p:nvSpPr>
        <p:spPr/>
        <p:txBody>
          <a:bodyPr/>
          <a:lstStyle/>
          <a:p>
            <a:fld id="{F3ECF134-BED2-4F48-9882-882A3F9E76A5}" type="slidenum">
              <a:rPr lang="en-US"/>
              <a:pPr/>
              <a:t>86</a:t>
            </a:fld>
            <a:endParaRPr lang="en-US"/>
          </a:p>
        </p:txBody>
      </p:sp>
      <p:sp>
        <p:nvSpPr>
          <p:cNvPr id="367618" name="Rectangle 2"/>
          <p:cNvSpPr>
            <a:spLocks noGrp="1" noChangeArrowheads="1"/>
          </p:cNvSpPr>
          <p:nvPr>
            <p:ph type="title"/>
          </p:nvPr>
        </p:nvSpPr>
        <p:spPr/>
        <p:txBody>
          <a:bodyPr/>
          <a:lstStyle/>
          <a:p>
            <a:r>
              <a:rPr lang="it-IT"/>
              <a:t>Effetto Doppler (3) (*)</a:t>
            </a:r>
          </a:p>
        </p:txBody>
      </p:sp>
      <p:sp>
        <p:nvSpPr>
          <p:cNvPr id="367619" name="Rectangle 3"/>
          <p:cNvSpPr>
            <a:spLocks noGrp="1" noChangeArrowheads="1"/>
          </p:cNvSpPr>
          <p:nvPr>
            <p:ph type="body" idx="1"/>
          </p:nvPr>
        </p:nvSpPr>
        <p:spPr/>
        <p:txBody>
          <a:bodyPr/>
          <a:lstStyle/>
          <a:p>
            <a:r>
              <a:rPr lang="it-IT" sz="2500"/>
              <a:t>riassumendo: quando S e O si avvicinano, la frequenza del suono percepita da O aumenta; quando si allontanano, diminuisce – lo spostamento di frequenza può servire a misurare la velocità relativa</a:t>
            </a:r>
          </a:p>
          <a:p>
            <a:r>
              <a:rPr lang="it-IT" sz="2500"/>
              <a:t>riassumendo in una sola formula</a:t>
            </a:r>
          </a:p>
          <a:p>
            <a:endParaRPr lang="it-IT" sz="2500"/>
          </a:p>
          <a:p>
            <a:endParaRPr lang="it-IT" sz="2500"/>
          </a:p>
          <a:p>
            <a:pPr>
              <a:buFontTx/>
              <a:buNone/>
            </a:pPr>
            <a:r>
              <a:rPr lang="it-IT" sz="2500"/>
              <a:t>	dove v</a:t>
            </a:r>
            <a:r>
              <a:rPr lang="it-IT" sz="2500" baseline="-25000"/>
              <a:t>s</a:t>
            </a:r>
            <a:r>
              <a:rPr lang="it-IT" sz="2500"/>
              <a:t>, v</a:t>
            </a:r>
            <a:r>
              <a:rPr lang="it-IT" sz="2500" baseline="-25000"/>
              <a:t>o</a:t>
            </a:r>
            <a:r>
              <a:rPr lang="it-IT" sz="2500"/>
              <a:t> vanno presi con valore e segno: saranno +vi se sono paralleli a v, </a:t>
            </a:r>
            <a:r>
              <a:rPr lang="it-IT" sz="2500">
                <a:cs typeface="Arial" pitchFamily="34" charset="0"/>
              </a:rPr>
              <a:t>–</a:t>
            </a:r>
            <a:r>
              <a:rPr lang="it-IT" sz="2500"/>
              <a:t>vi se antiparalleli </a:t>
            </a:r>
          </a:p>
          <a:p>
            <a:r>
              <a:rPr lang="it-IT" sz="2500"/>
              <a:t>le formule valgono per tutte le onde meccaniche (nei gas, liquidi, solidi); per la luce valgono in 1</a:t>
            </a:r>
            <a:r>
              <a:rPr lang="it-IT" sz="2500" baseline="30000"/>
              <a:t>a</a:t>
            </a:r>
            <a:r>
              <a:rPr lang="it-IT" sz="2500"/>
              <a:t> approx, se le vel. sono &lt;&lt; c, inoltre conta solo la vel. relativa </a:t>
            </a:r>
          </a:p>
        </p:txBody>
      </p:sp>
      <p:graphicFrame>
        <p:nvGraphicFramePr>
          <p:cNvPr id="367620" name="Object 4"/>
          <p:cNvGraphicFramePr>
            <a:graphicFrameLocks noChangeAspect="1"/>
          </p:cNvGraphicFramePr>
          <p:nvPr/>
        </p:nvGraphicFramePr>
        <p:xfrm>
          <a:off x="755650" y="3068638"/>
          <a:ext cx="1800225" cy="1004887"/>
        </p:xfrm>
        <a:graphic>
          <a:graphicData uri="http://schemas.openxmlformats.org/presentationml/2006/ole">
            <mc:AlternateContent xmlns:mc="http://schemas.openxmlformats.org/markup-compatibility/2006">
              <mc:Choice xmlns:v="urn:schemas-microsoft-com:vml" Requires="v">
                <p:oleObj spid="_x0000_s367663" name="Equation" r:id="rId3" imgW="774360" imgH="431640" progId="Equation.3">
                  <p:embed/>
                </p:oleObj>
              </mc:Choice>
              <mc:Fallback>
                <p:oleObj name="Equation" r:id="rId3" imgW="774360" imgH="431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068638"/>
                        <a:ext cx="1800225"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67632" name="Group 16"/>
          <p:cNvGrpSpPr>
            <a:grpSpLocks/>
          </p:cNvGrpSpPr>
          <p:nvPr/>
        </p:nvGrpSpPr>
        <p:grpSpPr bwMode="auto">
          <a:xfrm>
            <a:off x="5580063" y="2997200"/>
            <a:ext cx="3182937" cy="957263"/>
            <a:chOff x="2200" y="3113"/>
            <a:chExt cx="2050" cy="696"/>
          </a:xfrm>
        </p:grpSpPr>
        <p:sp>
          <p:nvSpPr>
            <p:cNvPr id="367622" name="Line 6"/>
            <p:cNvSpPr>
              <a:spLocks noChangeShapeType="1"/>
            </p:cNvSpPr>
            <p:nvPr/>
          </p:nvSpPr>
          <p:spPr bwMode="auto">
            <a:xfrm>
              <a:off x="2200" y="3521"/>
              <a:ext cx="181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3" name="Line 7"/>
            <p:cNvSpPr>
              <a:spLocks noChangeShapeType="1"/>
            </p:cNvSpPr>
            <p:nvPr/>
          </p:nvSpPr>
          <p:spPr bwMode="auto">
            <a:xfrm>
              <a:off x="2200" y="3385"/>
              <a:ext cx="544" cy="0"/>
            </a:xfrm>
            <a:prstGeom prst="line">
              <a:avLst/>
            </a:prstGeom>
            <a:noFill/>
            <a:ln w="3810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4" name="Text Box 8"/>
            <p:cNvSpPr txBox="1">
              <a:spLocks noChangeArrowheads="1"/>
            </p:cNvSpPr>
            <p:nvPr/>
          </p:nvSpPr>
          <p:spPr bwMode="auto">
            <a:xfrm>
              <a:off x="2217" y="3113"/>
              <a:ext cx="48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s</a:t>
              </a:r>
              <a:r>
                <a:rPr lang="it-IT" sz="2000">
                  <a:solidFill>
                    <a:srgbClr val="003300"/>
                  </a:solidFill>
                </a:rPr>
                <a:t>&gt; 0</a:t>
              </a:r>
            </a:p>
          </p:txBody>
        </p:sp>
        <p:sp>
          <p:nvSpPr>
            <p:cNvPr id="367625" name="Line 9"/>
            <p:cNvSpPr>
              <a:spLocks noChangeShapeType="1"/>
            </p:cNvSpPr>
            <p:nvPr/>
          </p:nvSpPr>
          <p:spPr bwMode="auto">
            <a:xfrm>
              <a:off x="3470" y="3385"/>
              <a:ext cx="544" cy="0"/>
            </a:xfrm>
            <a:prstGeom prst="line">
              <a:avLst/>
            </a:prstGeom>
            <a:noFill/>
            <a:ln w="38100">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6" name="Text Box 10"/>
            <p:cNvSpPr txBox="1">
              <a:spLocks noChangeArrowheads="1"/>
            </p:cNvSpPr>
            <p:nvPr/>
          </p:nvSpPr>
          <p:spPr bwMode="auto">
            <a:xfrm>
              <a:off x="3488" y="3113"/>
              <a:ext cx="49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o</a:t>
              </a:r>
              <a:r>
                <a:rPr lang="it-IT" sz="2000">
                  <a:solidFill>
                    <a:srgbClr val="003300"/>
                  </a:solidFill>
                </a:rPr>
                <a:t>&gt; 0</a:t>
              </a:r>
            </a:p>
          </p:txBody>
        </p:sp>
        <p:sp>
          <p:nvSpPr>
            <p:cNvPr id="367627" name="Line 11"/>
            <p:cNvSpPr>
              <a:spLocks noChangeShapeType="1"/>
            </p:cNvSpPr>
            <p:nvPr/>
          </p:nvSpPr>
          <p:spPr bwMode="auto">
            <a:xfrm>
              <a:off x="2200" y="3793"/>
              <a:ext cx="544" cy="0"/>
            </a:xfrm>
            <a:prstGeom prst="line">
              <a:avLst/>
            </a:prstGeom>
            <a:noFill/>
            <a:ln w="38100">
              <a:solidFill>
                <a:srgbClr val="00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28" name="Text Box 12"/>
            <p:cNvSpPr txBox="1">
              <a:spLocks noChangeArrowheads="1"/>
            </p:cNvSpPr>
            <p:nvPr/>
          </p:nvSpPr>
          <p:spPr bwMode="auto">
            <a:xfrm>
              <a:off x="2217" y="3520"/>
              <a:ext cx="485"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s</a:t>
              </a:r>
              <a:r>
                <a:rPr lang="it-IT" sz="2000">
                  <a:solidFill>
                    <a:srgbClr val="003300"/>
                  </a:solidFill>
                </a:rPr>
                <a:t>&lt; 0</a:t>
              </a:r>
            </a:p>
          </p:txBody>
        </p:sp>
        <p:sp>
          <p:nvSpPr>
            <p:cNvPr id="367629" name="Line 13"/>
            <p:cNvSpPr>
              <a:spLocks noChangeShapeType="1"/>
            </p:cNvSpPr>
            <p:nvPr/>
          </p:nvSpPr>
          <p:spPr bwMode="auto">
            <a:xfrm>
              <a:off x="3470" y="3793"/>
              <a:ext cx="544" cy="0"/>
            </a:xfrm>
            <a:prstGeom prst="line">
              <a:avLst/>
            </a:prstGeom>
            <a:noFill/>
            <a:ln w="38100">
              <a:solidFill>
                <a:srgbClr val="00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7630" name="Text Box 14"/>
            <p:cNvSpPr txBox="1">
              <a:spLocks noChangeArrowheads="1"/>
            </p:cNvSpPr>
            <p:nvPr/>
          </p:nvSpPr>
          <p:spPr bwMode="auto">
            <a:xfrm>
              <a:off x="3485" y="3521"/>
              <a:ext cx="4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3300"/>
                  </a:solidFill>
                </a:rPr>
                <a:t>v</a:t>
              </a:r>
              <a:r>
                <a:rPr lang="it-IT" sz="2000" baseline="-25000">
                  <a:solidFill>
                    <a:srgbClr val="003300"/>
                  </a:solidFill>
                </a:rPr>
                <a:t>o</a:t>
              </a:r>
              <a:r>
                <a:rPr lang="it-IT" sz="2000">
                  <a:solidFill>
                    <a:srgbClr val="003300"/>
                  </a:solidFill>
                </a:rPr>
                <a:t>&lt; 0</a:t>
              </a:r>
            </a:p>
          </p:txBody>
        </p:sp>
        <p:sp>
          <p:nvSpPr>
            <p:cNvPr id="367631" name="Text Box 15"/>
            <p:cNvSpPr txBox="1">
              <a:spLocks noChangeArrowheads="1"/>
            </p:cNvSpPr>
            <p:nvPr/>
          </p:nvSpPr>
          <p:spPr bwMode="auto">
            <a:xfrm>
              <a:off x="4050" y="3381"/>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FF0000"/>
                  </a:solidFill>
                </a:rPr>
                <a:t>v</a:t>
              </a:r>
            </a:p>
          </p:txBody>
        </p:sp>
      </p:grpSp>
      <p:sp>
        <p:nvSpPr>
          <p:cNvPr id="367633" name="Text Box 17"/>
          <p:cNvSpPr txBox="1">
            <a:spLocks noChangeArrowheads="1"/>
          </p:cNvSpPr>
          <p:nvPr/>
        </p:nvSpPr>
        <p:spPr bwMode="auto">
          <a:xfrm>
            <a:off x="1042988" y="621188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07C786DD-6B5C-473E-A00D-6A1789AC3E58}" type="slidenum">
              <a:rPr lang="en-US"/>
              <a:pPr/>
              <a:t>87</a:t>
            </a:fld>
            <a:endParaRPr lang="en-US"/>
          </a:p>
        </p:txBody>
      </p:sp>
      <p:sp>
        <p:nvSpPr>
          <p:cNvPr id="368642" name="Rectangle 2"/>
          <p:cNvSpPr>
            <a:spLocks noGrp="1" noChangeArrowheads="1"/>
          </p:cNvSpPr>
          <p:nvPr>
            <p:ph type="title"/>
          </p:nvPr>
        </p:nvSpPr>
        <p:spPr/>
        <p:txBody>
          <a:bodyPr/>
          <a:lstStyle/>
          <a:p>
            <a:r>
              <a:rPr lang="it-IT"/>
              <a:t>Applicazioni dell’effetto Doppler (*)</a:t>
            </a:r>
          </a:p>
        </p:txBody>
      </p:sp>
      <p:sp>
        <p:nvSpPr>
          <p:cNvPr id="368643" name="Rectangle 3"/>
          <p:cNvSpPr>
            <a:spLocks noGrp="1" noChangeArrowheads="1"/>
          </p:cNvSpPr>
          <p:nvPr>
            <p:ph type="body" idx="1"/>
          </p:nvPr>
        </p:nvSpPr>
        <p:spPr>
          <a:xfrm>
            <a:off x="179388" y="836613"/>
            <a:ext cx="8785225" cy="5472112"/>
          </a:xfrm>
        </p:spPr>
        <p:txBody>
          <a:bodyPr/>
          <a:lstStyle/>
          <a:p>
            <a:r>
              <a:rPr lang="it-IT" sz="2500"/>
              <a:t>radar (</a:t>
            </a:r>
            <a:r>
              <a:rPr lang="it-IT" sz="2500" u="sng"/>
              <a:t>ra</a:t>
            </a:r>
            <a:r>
              <a:rPr lang="it-IT" sz="2500"/>
              <a:t>dio </a:t>
            </a:r>
            <a:r>
              <a:rPr lang="it-IT" sz="2500" u="sng"/>
              <a:t>d</a:t>
            </a:r>
            <a:r>
              <a:rPr lang="it-IT" sz="2500"/>
              <a:t>etecting </a:t>
            </a:r>
            <a:r>
              <a:rPr lang="it-IT" sz="2500" u="sng"/>
              <a:t>a</a:t>
            </a:r>
            <a:r>
              <a:rPr lang="it-IT" sz="2500"/>
              <a:t>nd </a:t>
            </a:r>
            <a:r>
              <a:rPr lang="it-IT" sz="2500" u="sng"/>
              <a:t>r</a:t>
            </a:r>
            <a:r>
              <a:rPr lang="it-IT" sz="2500"/>
              <a:t>anging) per misura di v</a:t>
            </a:r>
            <a:r>
              <a:rPr lang="it-IT" sz="2500" baseline="-25000"/>
              <a:t>s</a:t>
            </a:r>
          </a:p>
          <a:p>
            <a:r>
              <a:rPr lang="it-IT" sz="2500"/>
              <a:t>ecoDoppler con US; lo spostamento di frequenza è </a:t>
            </a:r>
          </a:p>
          <a:p>
            <a:pPr>
              <a:buFontTx/>
              <a:buNone/>
            </a:pPr>
            <a:r>
              <a:rPr lang="it-IT" sz="2500"/>
              <a:t>	</a:t>
            </a:r>
            <a:r>
              <a:rPr lang="el-GR" sz="2500">
                <a:cs typeface="Arial" pitchFamily="34" charset="0"/>
              </a:rPr>
              <a:t>Δ</a:t>
            </a:r>
            <a:r>
              <a:rPr lang="el-GR" sz="2500">
                <a:cs typeface="Arial" pitchFamily="34" charset="0"/>
                <a:sym typeface="Symbol" pitchFamily="18" charset="2"/>
              </a:rPr>
              <a:t></a:t>
            </a:r>
            <a:r>
              <a:rPr lang="it-IT" sz="2500">
                <a:cs typeface="Arial" pitchFamily="34" charset="0"/>
                <a:sym typeface="Symbol" pitchFamily="18" charset="2"/>
              </a:rPr>
              <a:t> = 2(v</a:t>
            </a:r>
            <a:r>
              <a:rPr lang="it-IT" sz="2500" baseline="-25000">
                <a:cs typeface="Arial" pitchFamily="34" charset="0"/>
                <a:sym typeface="Symbol" pitchFamily="18" charset="2"/>
              </a:rPr>
              <a:t>s</a:t>
            </a:r>
            <a:r>
              <a:rPr lang="it-IT" sz="2500">
                <a:cs typeface="Arial" pitchFamily="34" charset="0"/>
                <a:sym typeface="Symbol" pitchFamily="18" charset="2"/>
              </a:rPr>
              <a:t>/v) </a:t>
            </a:r>
            <a:r>
              <a:rPr lang="el-GR" sz="2500">
                <a:cs typeface="Arial" pitchFamily="34" charset="0"/>
                <a:sym typeface="Symbol" pitchFamily="18" charset="2"/>
              </a:rPr>
              <a:t></a:t>
            </a:r>
            <a:r>
              <a:rPr lang="it-IT" sz="2500">
                <a:cs typeface="Arial" pitchFamily="34" charset="0"/>
                <a:sym typeface="Symbol" pitchFamily="18" charset="2"/>
              </a:rPr>
              <a:t>cos</a:t>
            </a:r>
            <a:r>
              <a:rPr lang="el-GR" sz="2500">
                <a:cs typeface="Arial" pitchFamily="34" charset="0"/>
                <a:sym typeface="Symbol" pitchFamily="18" charset="2"/>
              </a:rPr>
              <a:t>θ</a:t>
            </a:r>
            <a:endParaRPr lang="it-IT" sz="2500">
              <a:cs typeface="Arial" pitchFamily="34" charset="0"/>
              <a:sym typeface="Symbol" pitchFamily="18" charset="2"/>
            </a:endParaRPr>
          </a:p>
          <a:p>
            <a:pPr>
              <a:buFontTx/>
              <a:buNone/>
            </a:pPr>
            <a:r>
              <a:rPr lang="it-IT" sz="2500">
                <a:cs typeface="Arial" pitchFamily="34" charset="0"/>
                <a:sym typeface="Symbol" pitchFamily="18" charset="2"/>
              </a:rPr>
              <a:t>	</a:t>
            </a:r>
            <a:r>
              <a:rPr lang="it-IT" sz="2200">
                <a:cs typeface="Arial" pitchFamily="34" charset="0"/>
                <a:sym typeface="Symbol" pitchFamily="18" charset="2"/>
              </a:rPr>
              <a:t>dove v</a:t>
            </a:r>
            <a:r>
              <a:rPr lang="it-IT" sz="2200" baseline="-25000">
                <a:cs typeface="Arial" pitchFamily="34" charset="0"/>
                <a:sym typeface="Symbol" pitchFamily="18" charset="2"/>
              </a:rPr>
              <a:t>s</a:t>
            </a:r>
            <a:r>
              <a:rPr lang="it-IT" sz="2200">
                <a:cs typeface="Arial" pitchFamily="34" charset="0"/>
                <a:sym typeface="Symbol" pitchFamily="18" charset="2"/>
              </a:rPr>
              <a:t> è la vel. della sorgente (sangue, globuli rossi), v = 1540 m/s quella del suono nei tessuti molli, </a:t>
            </a:r>
            <a:r>
              <a:rPr lang="el-GR" sz="2200">
                <a:cs typeface="Arial" pitchFamily="34" charset="0"/>
                <a:sym typeface="Symbol" pitchFamily="18" charset="2"/>
              </a:rPr>
              <a:t>θ</a:t>
            </a:r>
            <a:r>
              <a:rPr lang="it-IT" sz="2200">
                <a:cs typeface="Arial" pitchFamily="34" charset="0"/>
                <a:sym typeface="Symbol" pitchFamily="18" charset="2"/>
              </a:rPr>
              <a:t> è l’angolo fra trasduttore e vaso sanguigno</a:t>
            </a:r>
          </a:p>
          <a:p>
            <a:r>
              <a:rPr lang="it-IT" sz="2500">
                <a:cs typeface="Arial" pitchFamily="34" charset="0"/>
                <a:sym typeface="Symbol" pitchFamily="18" charset="2"/>
              </a:rPr>
              <a:t>si lavora con impulsi                                                       brevi (come i delfini,                                                       pipistrelli etc.) ed i                                                           segnali riflessi (eco)                                                          sono processati                                                  matematicamente –                                                           rosso e blu indicano                                                           v</a:t>
            </a:r>
            <a:r>
              <a:rPr lang="it-IT" sz="2500" baseline="-25000">
                <a:cs typeface="Arial" pitchFamily="34" charset="0"/>
                <a:sym typeface="Symbol" pitchFamily="18" charset="2"/>
              </a:rPr>
              <a:t>s</a:t>
            </a:r>
            <a:r>
              <a:rPr lang="it-IT" sz="2500">
                <a:cs typeface="Arial" pitchFamily="34" charset="0"/>
                <a:sym typeface="Symbol" pitchFamily="18" charset="2"/>
              </a:rPr>
              <a:t> +va e –va, rispett. </a:t>
            </a:r>
            <a:endParaRPr lang="el-GR" sz="2500">
              <a:cs typeface="Arial" pitchFamily="34" charset="0"/>
              <a:sym typeface="Symbol" pitchFamily="18" charset="2"/>
            </a:endParaRPr>
          </a:p>
        </p:txBody>
      </p:sp>
      <p:pic>
        <p:nvPicPr>
          <p:cNvPr id="368644" name="Picture 4" descr="img3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00" y="3213100"/>
            <a:ext cx="5172075" cy="3109913"/>
          </a:xfrm>
          <a:prstGeom prst="rect">
            <a:avLst/>
          </a:prstGeom>
          <a:noFill/>
          <a:extLst>
            <a:ext uri="{909E8E84-426E-40DD-AFC4-6F175D3DCCD1}">
              <a14:hiddenFill xmlns:a14="http://schemas.microsoft.com/office/drawing/2010/main">
                <a:solidFill>
                  <a:srgbClr val="FFFFFF"/>
                </a:solidFill>
              </a14:hiddenFill>
            </a:ext>
          </a:extLst>
        </p:spPr>
      </p:pic>
      <p:sp>
        <p:nvSpPr>
          <p:cNvPr id="368645" name="Text Box 5"/>
          <p:cNvSpPr txBox="1">
            <a:spLocks noChangeArrowheads="1"/>
          </p:cNvSpPr>
          <p:nvPr/>
        </p:nvSpPr>
        <p:spPr bwMode="auto">
          <a:xfrm>
            <a:off x="5508625" y="63087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fln mag 14</a:t>
            </a:r>
            <a:endParaRPr lang="en-US"/>
          </a:p>
        </p:txBody>
      </p:sp>
      <p:sp>
        <p:nvSpPr>
          <p:cNvPr id="6" name="Slide Number Placeholder 5"/>
          <p:cNvSpPr>
            <a:spLocks noGrp="1"/>
          </p:cNvSpPr>
          <p:nvPr>
            <p:ph type="sldNum" sz="quarter" idx="12"/>
          </p:nvPr>
        </p:nvSpPr>
        <p:spPr/>
        <p:txBody>
          <a:bodyPr/>
          <a:lstStyle/>
          <a:p>
            <a:fld id="{0CBD8AFD-EEC7-4101-A647-A2E3B1044EC7}" type="slidenum">
              <a:rPr lang="en-US"/>
              <a:pPr/>
              <a:t>88</a:t>
            </a:fld>
            <a:endParaRPr lang="en-US"/>
          </a:p>
        </p:txBody>
      </p:sp>
      <p:sp>
        <p:nvSpPr>
          <p:cNvPr id="111618" name="Rectangle 2"/>
          <p:cNvSpPr>
            <a:spLocks noGrp="1" noChangeArrowheads="1"/>
          </p:cNvSpPr>
          <p:nvPr>
            <p:ph type="title"/>
          </p:nvPr>
        </p:nvSpPr>
        <p:spPr>
          <a:xfrm>
            <a:off x="1692275" y="5013325"/>
            <a:ext cx="5688013" cy="1008063"/>
          </a:xfrm>
        </p:spPr>
        <p:txBody>
          <a:bodyPr/>
          <a:lstStyle/>
          <a:p>
            <a:r>
              <a:rPr lang="it-IT" sz="3400">
                <a:solidFill>
                  <a:schemeClr val="accent2"/>
                </a:solidFill>
              </a:rPr>
              <a:t>Ottica fisica</a:t>
            </a:r>
          </a:p>
        </p:txBody>
      </p:sp>
      <p:pic>
        <p:nvPicPr>
          <p:cNvPr id="111623" name="Picture 7" descr="img3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4588" y="2403475"/>
            <a:ext cx="4313237" cy="205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EAE26697-D0DF-4E7F-83C3-E203A4417765}" type="slidenum">
              <a:rPr lang="en-US"/>
              <a:pPr/>
              <a:t>89</a:t>
            </a:fld>
            <a:endParaRPr lang="en-US"/>
          </a:p>
        </p:txBody>
      </p:sp>
      <p:sp>
        <p:nvSpPr>
          <p:cNvPr id="117762" name="Rectangle 2"/>
          <p:cNvSpPr>
            <a:spLocks noGrp="1" noChangeArrowheads="1"/>
          </p:cNvSpPr>
          <p:nvPr>
            <p:ph type="title"/>
          </p:nvPr>
        </p:nvSpPr>
        <p:spPr/>
        <p:txBody>
          <a:bodyPr/>
          <a:lstStyle/>
          <a:p>
            <a:r>
              <a:rPr lang="it-IT"/>
              <a:t>Principio di Huygens</a:t>
            </a:r>
          </a:p>
        </p:txBody>
      </p:sp>
      <p:sp>
        <p:nvSpPr>
          <p:cNvPr id="117763" name="Rectangle 3"/>
          <p:cNvSpPr>
            <a:spLocks noGrp="1" noChangeArrowheads="1"/>
          </p:cNvSpPr>
          <p:nvPr>
            <p:ph type="body" idx="1"/>
          </p:nvPr>
        </p:nvSpPr>
        <p:spPr>
          <a:xfrm>
            <a:off x="179388" y="981075"/>
            <a:ext cx="3671887" cy="5543550"/>
          </a:xfrm>
        </p:spPr>
        <p:txBody>
          <a:bodyPr/>
          <a:lstStyle/>
          <a:p>
            <a:pPr>
              <a:lnSpc>
                <a:spcPct val="90000"/>
              </a:lnSpc>
            </a:pPr>
            <a:r>
              <a:rPr lang="it-IT" sz="2200">
                <a:solidFill>
                  <a:srgbClr val="A50021"/>
                </a:solidFill>
              </a:rPr>
              <a:t>propagazione di onde in mezzi omogenei e isotropi:</a:t>
            </a:r>
            <a:r>
              <a:rPr lang="it-IT" sz="2200"/>
              <a:t> </a:t>
            </a:r>
            <a:r>
              <a:rPr lang="it-IT" sz="2200">
                <a:solidFill>
                  <a:srgbClr val="FF0066"/>
                </a:solidFill>
              </a:rPr>
              <a:t>l’inviluppo delle onde sferiche elementari emesse dai punti di un fronte d’onda dà il nuovo fronte d’onda</a:t>
            </a:r>
            <a:r>
              <a:rPr lang="it-IT" sz="2200"/>
              <a:t> </a:t>
            </a:r>
          </a:p>
          <a:p>
            <a:pPr>
              <a:lnSpc>
                <a:spcPct val="90000"/>
              </a:lnSpc>
            </a:pPr>
            <a:r>
              <a:rPr lang="it-IT" sz="2200"/>
              <a:t>[ampiezza onde elem. max in avanti è = 0 per    </a:t>
            </a:r>
            <a:r>
              <a:rPr lang="el-GR" sz="2200">
                <a:cs typeface="Arial" pitchFamily="34" charset="0"/>
              </a:rPr>
              <a:t>θ</a:t>
            </a:r>
            <a:r>
              <a:rPr lang="it-IT" sz="2200">
                <a:cs typeface="Arial" pitchFamily="34" charset="0"/>
              </a:rPr>
              <a:t> &gt;= </a:t>
            </a:r>
            <a:r>
              <a:rPr lang="el-GR" sz="2200">
                <a:cs typeface="Arial" pitchFamily="34" charset="0"/>
              </a:rPr>
              <a:t>π</a:t>
            </a:r>
            <a:r>
              <a:rPr lang="it-IT" sz="2200">
                <a:cs typeface="Arial" pitchFamily="34" charset="0"/>
              </a:rPr>
              <a:t>/2 (non ci sono onde regressive)] </a:t>
            </a:r>
          </a:p>
          <a:p>
            <a:pPr>
              <a:lnSpc>
                <a:spcPct val="90000"/>
              </a:lnSpc>
            </a:pPr>
            <a:r>
              <a:rPr lang="it-IT" sz="2200">
                <a:solidFill>
                  <a:srgbClr val="006600"/>
                </a:solidFill>
                <a:cs typeface="Arial" pitchFamily="34" charset="0"/>
              </a:rPr>
              <a:t>può essere esteso a mezzi anisotropi (birifrangenza) e alla propagazione in mezzi diversi (riflessione e rifrazione)  </a:t>
            </a:r>
            <a:endParaRPr lang="el-GR" sz="2200">
              <a:solidFill>
                <a:srgbClr val="006600"/>
              </a:solidFill>
              <a:cs typeface="Arial" pitchFamily="34" charset="0"/>
            </a:endParaRPr>
          </a:p>
        </p:txBody>
      </p:sp>
      <p:pic>
        <p:nvPicPr>
          <p:cNvPr id="117764" name="Picture 4" descr="img3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6700" y="1268413"/>
            <a:ext cx="5067300" cy="4703762"/>
          </a:xfrm>
          <a:prstGeom prst="rect">
            <a:avLst/>
          </a:prstGeom>
          <a:noFill/>
          <a:extLst>
            <a:ext uri="{909E8E84-426E-40DD-AFC4-6F175D3DCCD1}">
              <a14:hiddenFill xmlns:a14="http://schemas.microsoft.com/office/drawing/2010/main">
                <a:solidFill>
                  <a:srgbClr val="FFFFFF"/>
                </a:solidFill>
              </a14:hiddenFill>
            </a:ext>
          </a:extLst>
        </p:spPr>
      </p:pic>
      <p:pic>
        <p:nvPicPr>
          <p:cNvPr id="117765" name="Picture 5" descr="huyg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508500"/>
            <a:ext cx="1397000"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DB9BAE89-63BB-49FC-A6C5-70FFEFAC99ED}" type="slidenum">
              <a:rPr lang="en-US"/>
              <a:pPr/>
              <a:t>9</a:t>
            </a:fld>
            <a:endParaRPr lang="en-US"/>
          </a:p>
        </p:txBody>
      </p:sp>
      <p:sp>
        <p:nvSpPr>
          <p:cNvPr id="277506" name="Rectangle 2"/>
          <p:cNvSpPr>
            <a:spLocks noGrp="1" noChangeArrowheads="1"/>
          </p:cNvSpPr>
          <p:nvPr>
            <p:ph type="title"/>
          </p:nvPr>
        </p:nvSpPr>
        <p:spPr/>
        <p:txBody>
          <a:bodyPr/>
          <a:lstStyle/>
          <a:p>
            <a:r>
              <a:rPr lang="it-IT"/>
              <a:t>Soluzione (senza derivate)</a:t>
            </a:r>
          </a:p>
        </p:txBody>
      </p:sp>
      <p:sp>
        <p:nvSpPr>
          <p:cNvPr id="277507" name="Rectangle 3"/>
          <p:cNvSpPr>
            <a:spLocks noGrp="1" noChangeArrowheads="1"/>
          </p:cNvSpPr>
          <p:nvPr>
            <p:ph type="body" idx="1"/>
          </p:nvPr>
        </p:nvSpPr>
        <p:spPr/>
        <p:txBody>
          <a:bodyPr/>
          <a:lstStyle/>
          <a:p>
            <a:r>
              <a:rPr lang="it-IT" sz="2600"/>
              <a:t>uso la cons. dell’en. meccanica (e m=k/</a:t>
            </a:r>
            <a:r>
              <a:rPr lang="el-GR" sz="2600">
                <a:cs typeface="Arial" pitchFamily="34" charset="0"/>
              </a:rPr>
              <a:t>ω</a:t>
            </a:r>
            <a:r>
              <a:rPr lang="it-IT" sz="2600" baseline="30000">
                <a:cs typeface="Arial" pitchFamily="34" charset="0"/>
              </a:rPr>
              <a:t>2</a:t>
            </a:r>
            <a:r>
              <a:rPr lang="it-IT" sz="2600">
                <a:cs typeface="Arial" pitchFamily="34" charset="0"/>
              </a:rPr>
              <a:t>)</a:t>
            </a:r>
            <a:endParaRPr lang="el-GR" sz="2600">
              <a:cs typeface="Arial" pitchFamily="34" charset="0"/>
            </a:endParaRPr>
          </a:p>
          <a:p>
            <a:pPr>
              <a:buFontTx/>
              <a:buNone/>
            </a:pPr>
            <a:r>
              <a:rPr lang="it-IT" sz="2600"/>
              <a:t>	</a:t>
            </a:r>
            <a:r>
              <a:rPr lang="en-US" sz="2600">
                <a:cs typeface="Arial" pitchFamily="34" charset="0"/>
              </a:rPr>
              <a:t>½kx</a:t>
            </a:r>
            <a:r>
              <a:rPr lang="en-US" sz="2600" baseline="30000">
                <a:cs typeface="Arial" pitchFamily="34" charset="0"/>
              </a:rPr>
              <a:t>2</a:t>
            </a:r>
            <a:r>
              <a:rPr lang="en-US" sz="2600">
                <a:cs typeface="Arial" pitchFamily="34" charset="0"/>
              </a:rPr>
              <a:t> + ½mv</a:t>
            </a:r>
            <a:r>
              <a:rPr lang="en-US" sz="2600" baseline="30000">
                <a:cs typeface="Arial" pitchFamily="34" charset="0"/>
              </a:rPr>
              <a:t>2</a:t>
            </a:r>
            <a:r>
              <a:rPr lang="en-US" sz="2600">
                <a:cs typeface="Arial" pitchFamily="34" charset="0"/>
              </a:rPr>
              <a:t> = </a:t>
            </a:r>
            <a:r>
              <a:rPr lang="en-US" sz="2600">
                <a:solidFill>
                  <a:srgbClr val="FF0000"/>
                </a:solidFill>
                <a:cs typeface="Arial" pitchFamily="34" charset="0"/>
              </a:rPr>
              <a:t>½kA</a:t>
            </a:r>
            <a:r>
              <a:rPr lang="en-US" sz="2600" baseline="30000">
                <a:solidFill>
                  <a:srgbClr val="FF0000"/>
                </a:solidFill>
                <a:cs typeface="Arial" pitchFamily="34" charset="0"/>
              </a:rPr>
              <a:t>2</a:t>
            </a:r>
            <a:r>
              <a:rPr lang="en-US" sz="2600">
                <a:cs typeface="Arial" pitchFamily="34" charset="0"/>
              </a:rPr>
              <a:t>(x/A)</a:t>
            </a:r>
            <a:r>
              <a:rPr lang="en-US" sz="2600" baseline="30000">
                <a:cs typeface="Arial" pitchFamily="34" charset="0"/>
              </a:rPr>
              <a:t>2</a:t>
            </a:r>
            <a:r>
              <a:rPr lang="en-US" sz="2600">
                <a:cs typeface="Arial" pitchFamily="34" charset="0"/>
              </a:rPr>
              <a:t> + </a:t>
            </a:r>
            <a:r>
              <a:rPr lang="en-US" sz="2600">
                <a:solidFill>
                  <a:srgbClr val="FF0000"/>
                </a:solidFill>
                <a:cs typeface="Arial" pitchFamily="34" charset="0"/>
              </a:rPr>
              <a:t>½kA</a:t>
            </a:r>
            <a:r>
              <a:rPr lang="en-US" sz="2600" baseline="30000">
                <a:solidFill>
                  <a:srgbClr val="FF0000"/>
                </a:solidFill>
                <a:cs typeface="Arial" pitchFamily="34" charset="0"/>
              </a:rPr>
              <a:t>2</a:t>
            </a:r>
            <a:r>
              <a:rPr lang="en-US" sz="2600">
                <a:cs typeface="Arial" pitchFamily="34" charset="0"/>
              </a:rPr>
              <a:t>(v/(</a:t>
            </a:r>
            <a:r>
              <a:rPr lang="el-GR" sz="2600">
                <a:cs typeface="Arial" pitchFamily="34" charset="0"/>
              </a:rPr>
              <a:t>ω</a:t>
            </a:r>
            <a:r>
              <a:rPr lang="it-IT" sz="2600">
                <a:cs typeface="Arial" pitchFamily="34" charset="0"/>
              </a:rPr>
              <a:t>A))</a:t>
            </a:r>
            <a:r>
              <a:rPr lang="it-IT" sz="2600" baseline="30000">
                <a:cs typeface="Arial" pitchFamily="34" charset="0"/>
              </a:rPr>
              <a:t>2</a:t>
            </a:r>
            <a:r>
              <a:rPr lang="it-IT" sz="2600">
                <a:cs typeface="Arial" pitchFamily="34" charset="0"/>
              </a:rPr>
              <a:t> = </a:t>
            </a:r>
            <a:r>
              <a:rPr lang="en-US" sz="2600">
                <a:solidFill>
                  <a:srgbClr val="FF0000"/>
                </a:solidFill>
                <a:cs typeface="Arial" pitchFamily="34" charset="0"/>
              </a:rPr>
              <a:t>½kA</a:t>
            </a:r>
            <a:r>
              <a:rPr lang="en-US" sz="2600" baseline="30000">
                <a:solidFill>
                  <a:srgbClr val="FF0000"/>
                </a:solidFill>
                <a:cs typeface="Arial" pitchFamily="34" charset="0"/>
              </a:rPr>
              <a:t>2</a:t>
            </a:r>
            <a:r>
              <a:rPr lang="en-US" sz="2600">
                <a:cs typeface="Arial" pitchFamily="34" charset="0"/>
              </a:rPr>
              <a:t>  </a:t>
            </a:r>
          </a:p>
          <a:p>
            <a:pPr>
              <a:spcBef>
                <a:spcPct val="40000"/>
              </a:spcBef>
              <a:spcAft>
                <a:spcPct val="10000"/>
              </a:spcAft>
              <a:buFontTx/>
              <a:buNone/>
            </a:pPr>
            <a:r>
              <a:rPr lang="en-US" sz="2600">
                <a:cs typeface="Arial" pitchFamily="34" charset="0"/>
              </a:rPr>
              <a:t>	→  (x(t)/A)</a:t>
            </a:r>
            <a:r>
              <a:rPr lang="en-US" sz="2600" baseline="30000">
                <a:cs typeface="Arial" pitchFamily="34" charset="0"/>
              </a:rPr>
              <a:t>2</a:t>
            </a:r>
            <a:r>
              <a:rPr lang="en-US" sz="2600">
                <a:cs typeface="Arial" pitchFamily="34" charset="0"/>
              </a:rPr>
              <a:t> + (v(t)/(</a:t>
            </a:r>
            <a:r>
              <a:rPr lang="el-GR" sz="2600">
                <a:cs typeface="Arial" pitchFamily="34" charset="0"/>
              </a:rPr>
              <a:t>ω</a:t>
            </a:r>
            <a:r>
              <a:rPr lang="it-IT" sz="2600">
                <a:cs typeface="Arial" pitchFamily="34" charset="0"/>
              </a:rPr>
              <a:t>A))</a:t>
            </a:r>
            <a:r>
              <a:rPr lang="it-IT" sz="2600" baseline="30000">
                <a:cs typeface="Arial" pitchFamily="34" charset="0"/>
              </a:rPr>
              <a:t>2</a:t>
            </a:r>
            <a:r>
              <a:rPr lang="it-IT" sz="2600">
                <a:cs typeface="Arial" pitchFamily="34" charset="0"/>
              </a:rPr>
              <a:t> = 1    </a:t>
            </a:r>
            <a:r>
              <a:rPr lang="it-IT" sz="2400">
                <a:solidFill>
                  <a:srgbClr val="FF0066"/>
                </a:solidFill>
                <a:cs typeface="Arial" pitchFamily="34" charset="0"/>
              </a:rPr>
              <a:t>cfr cos</a:t>
            </a:r>
            <a:r>
              <a:rPr lang="it-IT" sz="2400" baseline="30000">
                <a:solidFill>
                  <a:srgbClr val="FF0066"/>
                </a:solidFill>
                <a:cs typeface="Arial" pitchFamily="34" charset="0"/>
              </a:rPr>
              <a:t>2</a:t>
            </a:r>
            <a:r>
              <a:rPr lang="el-GR" sz="2400">
                <a:solidFill>
                  <a:srgbClr val="FF0066"/>
                </a:solidFill>
                <a:cs typeface="Arial" pitchFamily="34" charset="0"/>
              </a:rPr>
              <a:t>Φ</a:t>
            </a:r>
            <a:r>
              <a:rPr lang="it-IT" sz="2400">
                <a:solidFill>
                  <a:srgbClr val="FF0066"/>
                </a:solidFill>
                <a:cs typeface="Arial" pitchFamily="34" charset="0"/>
              </a:rPr>
              <a:t>+sin</a:t>
            </a:r>
            <a:r>
              <a:rPr lang="it-IT" sz="2400" baseline="30000">
                <a:solidFill>
                  <a:srgbClr val="FF0066"/>
                </a:solidFill>
                <a:cs typeface="Arial" pitchFamily="34" charset="0"/>
              </a:rPr>
              <a:t>2</a:t>
            </a:r>
            <a:r>
              <a:rPr lang="el-GR" sz="2400">
                <a:solidFill>
                  <a:srgbClr val="FF0066"/>
                </a:solidFill>
                <a:cs typeface="Arial" pitchFamily="34" charset="0"/>
              </a:rPr>
              <a:t>Φ</a:t>
            </a:r>
            <a:r>
              <a:rPr lang="it-IT" sz="2400">
                <a:solidFill>
                  <a:srgbClr val="FF0066"/>
                </a:solidFill>
                <a:cs typeface="Arial" pitchFamily="34" charset="0"/>
              </a:rPr>
              <a:t>=1 </a:t>
            </a:r>
            <a:r>
              <a:rPr lang="it-IT">
                <a:solidFill>
                  <a:srgbClr val="FF0066"/>
                </a:solidFill>
                <a:cs typeface="Arial" pitchFamily="34" charset="0"/>
              </a:rPr>
              <a:t>V</a:t>
            </a:r>
            <a:r>
              <a:rPr lang="el-GR" sz="2400">
                <a:solidFill>
                  <a:srgbClr val="FF0066"/>
                </a:solidFill>
                <a:cs typeface="Arial" pitchFamily="34" charset="0"/>
              </a:rPr>
              <a:t>Φ</a:t>
            </a:r>
            <a:r>
              <a:rPr lang="it-IT" sz="2600">
                <a:cs typeface="Arial" pitchFamily="34" charset="0"/>
              </a:rPr>
              <a:t> </a:t>
            </a:r>
          </a:p>
          <a:p>
            <a:r>
              <a:rPr lang="it-IT" sz="2600">
                <a:cs typeface="Arial" pitchFamily="34" charset="0"/>
              </a:rPr>
              <a:t>se voglio x e v periodiche con periodo T prendo</a:t>
            </a:r>
          </a:p>
          <a:p>
            <a:pPr>
              <a:spcBef>
                <a:spcPct val="40000"/>
              </a:spcBef>
              <a:spcAft>
                <a:spcPct val="10000"/>
              </a:spcAft>
              <a:buFontTx/>
              <a:buNone/>
            </a:pPr>
            <a:r>
              <a:rPr lang="it-IT" sz="2600">
                <a:cs typeface="Arial" pitchFamily="34" charset="0"/>
              </a:rPr>
              <a:t>	</a:t>
            </a:r>
            <a:r>
              <a:rPr lang="it-IT" sz="2600">
                <a:solidFill>
                  <a:srgbClr val="CC0000"/>
                </a:solidFill>
                <a:cs typeface="Arial" pitchFamily="34" charset="0"/>
              </a:rPr>
              <a:t>x(t)/A = cos(2</a:t>
            </a:r>
            <a:r>
              <a:rPr lang="el-GR" sz="2600">
                <a:solidFill>
                  <a:srgbClr val="CC0000"/>
                </a:solidFill>
                <a:cs typeface="Arial" pitchFamily="34" charset="0"/>
              </a:rPr>
              <a:t>π</a:t>
            </a:r>
            <a:r>
              <a:rPr lang="it-IT" sz="2600">
                <a:solidFill>
                  <a:srgbClr val="CC0000"/>
                </a:solidFill>
                <a:cs typeface="Arial" pitchFamily="34" charset="0"/>
              </a:rPr>
              <a:t>t/T)              v(t)/(</a:t>
            </a:r>
            <a:r>
              <a:rPr lang="el-GR" sz="2600">
                <a:solidFill>
                  <a:srgbClr val="CC0000"/>
                </a:solidFill>
                <a:cs typeface="Arial" pitchFamily="34" charset="0"/>
              </a:rPr>
              <a:t>ω</a:t>
            </a:r>
            <a:r>
              <a:rPr lang="it-IT" sz="2600">
                <a:solidFill>
                  <a:srgbClr val="CC0000"/>
                </a:solidFill>
                <a:cs typeface="Arial" pitchFamily="34" charset="0"/>
              </a:rPr>
              <a:t>A) = </a:t>
            </a:r>
            <a:r>
              <a:rPr lang="el-GR" sz="2600">
                <a:solidFill>
                  <a:srgbClr val="CC0000"/>
                </a:solidFill>
                <a:cs typeface="Arial" pitchFamily="34" charset="0"/>
              </a:rPr>
              <a:t>–</a:t>
            </a:r>
            <a:r>
              <a:rPr lang="it-IT" sz="2600">
                <a:solidFill>
                  <a:srgbClr val="CC0000"/>
                </a:solidFill>
                <a:cs typeface="Arial" pitchFamily="34" charset="0"/>
              </a:rPr>
              <a:t>sin(2</a:t>
            </a:r>
            <a:r>
              <a:rPr lang="el-GR" sz="2600">
                <a:solidFill>
                  <a:srgbClr val="CC0000"/>
                </a:solidFill>
                <a:cs typeface="Arial" pitchFamily="34" charset="0"/>
              </a:rPr>
              <a:t>π</a:t>
            </a:r>
            <a:r>
              <a:rPr lang="it-IT" sz="2600">
                <a:solidFill>
                  <a:srgbClr val="CC0000"/>
                </a:solidFill>
                <a:cs typeface="Arial" pitchFamily="34" charset="0"/>
              </a:rPr>
              <a:t>t/T)</a:t>
            </a:r>
          </a:p>
          <a:p>
            <a:pPr>
              <a:buFontTx/>
              <a:buNone/>
            </a:pPr>
            <a:r>
              <a:rPr lang="it-IT" sz="2600">
                <a:cs typeface="Arial" pitchFamily="34" charset="0"/>
              </a:rPr>
              <a:t>	che soddisfano x=A per t=0 e v(T/4)= -v</a:t>
            </a:r>
            <a:r>
              <a:rPr lang="it-IT" sz="2600" baseline="-25000">
                <a:cs typeface="Arial" pitchFamily="34" charset="0"/>
              </a:rPr>
              <a:t>max</a:t>
            </a:r>
            <a:r>
              <a:rPr lang="it-IT" sz="2600">
                <a:cs typeface="Arial" pitchFamily="34" charset="0"/>
              </a:rPr>
              <a:t>= -</a:t>
            </a:r>
            <a:r>
              <a:rPr lang="el-GR" sz="2600">
                <a:cs typeface="Arial" pitchFamily="34" charset="0"/>
              </a:rPr>
              <a:t>ω</a:t>
            </a:r>
            <a:r>
              <a:rPr lang="it-IT" sz="2600">
                <a:cs typeface="Arial" pitchFamily="34" charset="0"/>
              </a:rPr>
              <a:t>A</a:t>
            </a:r>
          </a:p>
          <a:p>
            <a:r>
              <a:rPr lang="it-IT" sz="2600">
                <a:cs typeface="Arial" pitchFamily="34" charset="0"/>
              </a:rPr>
              <a:t>T è un tempo caratteristico del sistema</a:t>
            </a:r>
          </a:p>
          <a:p>
            <a:pPr>
              <a:buFontTx/>
              <a:buNone/>
            </a:pPr>
            <a:r>
              <a:rPr lang="it-IT" sz="2600">
                <a:cs typeface="Arial" pitchFamily="34" charset="0"/>
              </a:rPr>
              <a:t>	</a:t>
            </a:r>
            <a:r>
              <a:rPr lang="it-IT" sz="2600">
                <a:solidFill>
                  <a:schemeClr val="accent2"/>
                </a:solidFill>
                <a:cs typeface="Arial" pitchFamily="34" charset="0"/>
              </a:rPr>
              <a:t>T = 1/</a:t>
            </a:r>
            <a:r>
              <a:rPr lang="it-IT" sz="2600">
                <a:solidFill>
                  <a:schemeClr val="accent2"/>
                </a:solidFill>
                <a:cs typeface="Arial" pitchFamily="34" charset="0"/>
                <a:sym typeface="Symbol" pitchFamily="18" charset="2"/>
              </a:rPr>
              <a:t> = </a:t>
            </a:r>
            <a:r>
              <a:rPr lang="it-IT" sz="2600">
                <a:solidFill>
                  <a:schemeClr val="accent2"/>
                </a:solidFill>
                <a:cs typeface="Arial" pitchFamily="34" charset="0"/>
              </a:rPr>
              <a:t>2</a:t>
            </a:r>
            <a:r>
              <a:rPr lang="el-GR" sz="2600">
                <a:solidFill>
                  <a:schemeClr val="accent2"/>
                </a:solidFill>
                <a:cs typeface="Arial" pitchFamily="34" charset="0"/>
              </a:rPr>
              <a:t>π</a:t>
            </a:r>
            <a:r>
              <a:rPr lang="it-IT" sz="2600">
                <a:solidFill>
                  <a:schemeClr val="accent2"/>
                </a:solidFill>
                <a:cs typeface="Arial" pitchFamily="34" charset="0"/>
              </a:rPr>
              <a:t>/</a:t>
            </a:r>
            <a:r>
              <a:rPr lang="el-GR" sz="2600">
                <a:solidFill>
                  <a:schemeClr val="accent2"/>
                </a:solidFill>
                <a:cs typeface="Arial" pitchFamily="34" charset="0"/>
              </a:rPr>
              <a:t>ω</a:t>
            </a:r>
            <a:r>
              <a:rPr lang="it-IT" sz="2600">
                <a:solidFill>
                  <a:schemeClr val="accent2"/>
                </a:solidFill>
                <a:cs typeface="Arial" pitchFamily="34" charset="0"/>
              </a:rPr>
              <a:t> = 2</a:t>
            </a:r>
            <a:r>
              <a:rPr lang="el-GR" sz="2600">
                <a:solidFill>
                  <a:schemeClr val="accent2"/>
                </a:solidFill>
                <a:cs typeface="Arial" pitchFamily="34" charset="0"/>
              </a:rPr>
              <a:t>π√</a:t>
            </a:r>
            <a:r>
              <a:rPr lang="it-IT" sz="2600">
                <a:solidFill>
                  <a:schemeClr val="accent2"/>
                </a:solidFill>
                <a:cs typeface="Arial" pitchFamily="34" charset="0"/>
              </a:rPr>
              <a:t>(m/k)</a:t>
            </a:r>
          </a:p>
          <a:p>
            <a:pPr>
              <a:buFontTx/>
              <a:buNone/>
            </a:pPr>
            <a:r>
              <a:rPr lang="it-IT" sz="2600">
                <a:cs typeface="Arial" pitchFamily="34" charset="0"/>
              </a:rPr>
              <a:t>	l’unico </a:t>
            </a:r>
            <a:r>
              <a:rPr lang="it-IT" sz="2600">
                <a:solidFill>
                  <a:srgbClr val="008000"/>
                </a:solidFill>
                <a:cs typeface="Arial" pitchFamily="34" charset="0"/>
              </a:rPr>
              <a:t>dimensionalmente</a:t>
            </a:r>
            <a:r>
              <a:rPr lang="it-IT" sz="2600">
                <a:cs typeface="Arial" pitchFamily="34" charset="0"/>
              </a:rPr>
              <a:t> possibile</a:t>
            </a:r>
          </a:p>
          <a:p>
            <a:pPr>
              <a:buFontTx/>
              <a:buNone/>
            </a:pPr>
            <a:r>
              <a:rPr lang="it-IT" sz="2600">
                <a:cs typeface="Arial" pitchFamily="34" charset="0"/>
              </a:rPr>
              <a:t>	[</a:t>
            </a:r>
            <a:r>
              <a:rPr lang="el-GR" sz="2600">
                <a:cs typeface="Arial" pitchFamily="34" charset="0"/>
              </a:rPr>
              <a:t>ω</a:t>
            </a:r>
            <a:r>
              <a:rPr lang="it-IT" sz="2600" baseline="30000">
                <a:cs typeface="Arial" pitchFamily="34" charset="0"/>
              </a:rPr>
              <a:t>–1</a:t>
            </a:r>
            <a:r>
              <a:rPr lang="it-IT" sz="2600">
                <a:cs typeface="Arial" pitchFamily="34" charset="0"/>
              </a:rPr>
              <a:t>] = [(m/k)</a:t>
            </a:r>
            <a:r>
              <a:rPr lang="it-IT" sz="2600" baseline="30000">
                <a:cs typeface="Arial" pitchFamily="34" charset="0"/>
              </a:rPr>
              <a:t>0.5</a:t>
            </a:r>
            <a:r>
              <a:rPr lang="it-IT" sz="2600">
                <a:cs typeface="Arial" pitchFamily="34" charset="0"/>
              </a:rPr>
              <a:t>] = [(M/(MT</a:t>
            </a:r>
            <a:r>
              <a:rPr lang="it-IT" sz="2600" baseline="30000">
                <a:cs typeface="Arial" pitchFamily="34" charset="0"/>
              </a:rPr>
              <a:t>-2</a:t>
            </a:r>
            <a:r>
              <a:rPr lang="it-IT" sz="2600">
                <a:cs typeface="Arial" pitchFamily="34" charset="0"/>
              </a:rPr>
              <a:t>))</a:t>
            </a:r>
            <a:r>
              <a:rPr lang="it-IT" sz="2600" baseline="30000">
                <a:cs typeface="Arial" pitchFamily="34" charset="0"/>
              </a:rPr>
              <a:t>0.5</a:t>
            </a:r>
            <a:r>
              <a:rPr lang="it-IT" sz="2600">
                <a:cs typeface="Arial" pitchFamily="34" charset="0"/>
              </a:rPr>
              <a:t>] = [T] 	  </a:t>
            </a:r>
            <a:endParaRPr lang="el-GR" sz="2600">
              <a:cs typeface="Arial" pitchFamily="34" charset="0"/>
            </a:endParaRPr>
          </a:p>
        </p:txBody>
      </p:sp>
      <p:sp>
        <p:nvSpPr>
          <p:cNvPr id="277508" name="Line 4"/>
          <p:cNvSpPr>
            <a:spLocks noChangeShapeType="1"/>
          </p:cNvSpPr>
          <p:nvPr/>
        </p:nvSpPr>
        <p:spPr bwMode="auto">
          <a:xfrm flipV="1">
            <a:off x="3132138" y="1557338"/>
            <a:ext cx="503237" cy="503237"/>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09" name="Line 5"/>
          <p:cNvSpPr>
            <a:spLocks noChangeShapeType="1"/>
          </p:cNvSpPr>
          <p:nvPr/>
        </p:nvSpPr>
        <p:spPr bwMode="auto">
          <a:xfrm flipV="1">
            <a:off x="5148263" y="1557338"/>
            <a:ext cx="503237" cy="503237"/>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10" name="Line 6"/>
          <p:cNvSpPr>
            <a:spLocks noChangeShapeType="1"/>
          </p:cNvSpPr>
          <p:nvPr/>
        </p:nvSpPr>
        <p:spPr bwMode="auto">
          <a:xfrm flipV="1">
            <a:off x="7524750" y="1557338"/>
            <a:ext cx="503238" cy="503237"/>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11" name="Line 7"/>
          <p:cNvSpPr>
            <a:spLocks noChangeShapeType="1"/>
          </p:cNvSpPr>
          <p:nvPr/>
        </p:nvSpPr>
        <p:spPr bwMode="auto">
          <a:xfrm>
            <a:off x="3903663" y="4706938"/>
            <a:ext cx="6477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512" name="Line 8"/>
          <p:cNvSpPr>
            <a:spLocks noChangeShapeType="1"/>
          </p:cNvSpPr>
          <p:nvPr/>
        </p:nvSpPr>
        <p:spPr bwMode="auto">
          <a:xfrm>
            <a:off x="7996238" y="2312988"/>
            <a:ext cx="11906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398935C0-94E4-43D6-B5B6-6A3D2C5360CC}" type="slidenum">
              <a:rPr lang="en-US"/>
              <a:pPr/>
              <a:t>90</a:t>
            </a:fld>
            <a:endParaRPr lang="en-US"/>
          </a:p>
        </p:txBody>
      </p:sp>
      <p:sp>
        <p:nvSpPr>
          <p:cNvPr id="118786" name="Rectangle 2"/>
          <p:cNvSpPr>
            <a:spLocks noGrp="1" noChangeArrowheads="1"/>
          </p:cNvSpPr>
          <p:nvPr>
            <p:ph type="title"/>
          </p:nvPr>
        </p:nvSpPr>
        <p:spPr/>
        <p:txBody>
          <a:bodyPr/>
          <a:lstStyle/>
          <a:p>
            <a:r>
              <a:rPr lang="it-IT"/>
              <a:t>Applicazione del principio di Huygens</a:t>
            </a:r>
          </a:p>
        </p:txBody>
      </p:sp>
      <p:sp>
        <p:nvSpPr>
          <p:cNvPr id="118787" name="Rectangle 3"/>
          <p:cNvSpPr>
            <a:spLocks noGrp="1" noChangeArrowheads="1"/>
          </p:cNvSpPr>
          <p:nvPr>
            <p:ph type="body" idx="1"/>
          </p:nvPr>
        </p:nvSpPr>
        <p:spPr>
          <a:xfrm>
            <a:off x="179388" y="981075"/>
            <a:ext cx="2736850" cy="5543550"/>
          </a:xfrm>
        </p:spPr>
        <p:txBody>
          <a:bodyPr/>
          <a:lstStyle/>
          <a:p>
            <a:pPr>
              <a:lnSpc>
                <a:spcPct val="90000"/>
              </a:lnSpc>
            </a:pPr>
            <a:r>
              <a:rPr lang="it-IT" sz="2400">
                <a:cs typeface="Arial" pitchFamily="34" charset="0"/>
              </a:rPr>
              <a:t>il principio di Huygens spiega naturalmente la </a:t>
            </a:r>
            <a:r>
              <a:rPr lang="it-IT" sz="2400">
                <a:solidFill>
                  <a:srgbClr val="FF0066"/>
                </a:solidFill>
                <a:cs typeface="Arial" pitchFamily="34" charset="0"/>
              </a:rPr>
              <a:t>diffrazione delle onde</a:t>
            </a:r>
          </a:p>
          <a:p>
            <a:pPr>
              <a:lnSpc>
                <a:spcPct val="90000"/>
              </a:lnSpc>
            </a:pPr>
            <a:r>
              <a:rPr lang="it-IT" sz="2400">
                <a:cs typeface="Arial" pitchFamily="34" charset="0"/>
              </a:rPr>
              <a:t>ad es. un fronte d’onda piano è trasmesso solo parzialm. da una fenditura, ai bordi si sviluppa un’onda sferica la cui ampiezza decresce come 1/(distanza dalla fenditura) </a:t>
            </a:r>
          </a:p>
        </p:txBody>
      </p:sp>
      <p:pic>
        <p:nvPicPr>
          <p:cNvPr id="118790" name="Picture 6" descr="img3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1557338"/>
            <a:ext cx="5903913" cy="4195762"/>
          </a:xfrm>
          <a:prstGeom prst="rect">
            <a:avLst/>
          </a:prstGeom>
          <a:noFill/>
          <a:extLst>
            <a:ext uri="{909E8E84-426E-40DD-AFC4-6F175D3DCCD1}">
              <a14:hiddenFill xmlns:a14="http://schemas.microsoft.com/office/drawing/2010/main">
                <a:solidFill>
                  <a:srgbClr val="FFFFFF"/>
                </a:solidFill>
              </a14:hiddenFill>
            </a:ext>
          </a:extLst>
        </p:spPr>
      </p:pic>
      <p:sp>
        <p:nvSpPr>
          <p:cNvPr id="118791" name="Text Box 7"/>
          <p:cNvSpPr txBox="1">
            <a:spLocks noChangeArrowheads="1"/>
          </p:cNvSpPr>
          <p:nvPr/>
        </p:nvSpPr>
        <p:spPr bwMode="auto">
          <a:xfrm>
            <a:off x="2967038" y="2800350"/>
            <a:ext cx="184150" cy="366713"/>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59F02B0E-FDD3-4954-8281-C6A738A8F4B2}" type="slidenum">
              <a:rPr lang="en-US"/>
              <a:pPr/>
              <a:t>91</a:t>
            </a:fld>
            <a:endParaRPr lang="en-US"/>
          </a:p>
        </p:txBody>
      </p:sp>
      <p:sp>
        <p:nvSpPr>
          <p:cNvPr id="321538" name="Rectangle 2"/>
          <p:cNvSpPr>
            <a:spLocks noGrp="1" noChangeArrowheads="1"/>
          </p:cNvSpPr>
          <p:nvPr>
            <p:ph type="title"/>
          </p:nvPr>
        </p:nvSpPr>
        <p:spPr/>
        <p:txBody>
          <a:bodyPr/>
          <a:lstStyle/>
          <a:p>
            <a:r>
              <a:rPr lang="it-IT"/>
              <a:t>Diffrazione delle onde</a:t>
            </a:r>
          </a:p>
        </p:txBody>
      </p:sp>
      <p:sp>
        <p:nvSpPr>
          <p:cNvPr id="321539" name="Rectangle 3"/>
          <p:cNvSpPr>
            <a:spLocks noGrp="1" noChangeArrowheads="1"/>
          </p:cNvSpPr>
          <p:nvPr>
            <p:ph type="body" idx="1"/>
          </p:nvPr>
        </p:nvSpPr>
        <p:spPr/>
        <p:txBody>
          <a:bodyPr/>
          <a:lstStyle/>
          <a:p>
            <a:r>
              <a:rPr lang="it-IT" sz="2500"/>
              <a:t>non si possono selezionare i raggi! quando un’onda incontra un ostacolo/fenditura di larghezza d</a:t>
            </a:r>
          </a:p>
          <a:p>
            <a:pPr lvl="1"/>
            <a:r>
              <a:rPr lang="it-IT" sz="2100"/>
              <a:t>d &gt;&gt; </a:t>
            </a:r>
            <a:r>
              <a:rPr lang="el-GR" sz="2100">
                <a:cs typeface="Arial" pitchFamily="34" charset="0"/>
              </a:rPr>
              <a:t>λ</a:t>
            </a:r>
            <a:r>
              <a:rPr lang="it-IT" sz="2100">
                <a:cs typeface="Arial" pitchFamily="34" charset="0"/>
              </a:rPr>
              <a:t>, si seleziona una larga parte del fronte d’onda, effetti di diffrazione solo ai bordi</a:t>
            </a:r>
          </a:p>
          <a:p>
            <a:pPr lvl="1"/>
            <a:r>
              <a:rPr lang="it-IT" sz="2100">
                <a:cs typeface="Arial" pitchFamily="34" charset="0"/>
              </a:rPr>
              <a:t>d &gt;</a:t>
            </a:r>
            <a:r>
              <a:rPr lang="en-US" sz="2100">
                <a:cs typeface="Arial" pitchFamily="34" charset="0"/>
              </a:rPr>
              <a:t>~ </a:t>
            </a:r>
            <a:r>
              <a:rPr lang="el-GR" sz="2100">
                <a:cs typeface="Arial" pitchFamily="34" charset="0"/>
              </a:rPr>
              <a:t>λ</a:t>
            </a:r>
            <a:r>
              <a:rPr lang="it-IT" sz="2100">
                <a:cs typeface="Arial" pitchFamily="34" charset="0"/>
              </a:rPr>
              <a:t>, diffrazione e trasmissione</a:t>
            </a:r>
          </a:p>
          <a:p>
            <a:pPr lvl="1"/>
            <a:r>
              <a:rPr lang="it-IT" sz="2100">
                <a:cs typeface="Arial" pitchFamily="34" charset="0"/>
              </a:rPr>
              <a:t>d &lt; </a:t>
            </a:r>
            <a:r>
              <a:rPr lang="el-GR" sz="2100">
                <a:cs typeface="Arial" pitchFamily="34" charset="0"/>
              </a:rPr>
              <a:t>λ</a:t>
            </a:r>
            <a:r>
              <a:rPr lang="it-IT" sz="2100">
                <a:cs typeface="Arial" pitchFamily="34" charset="0"/>
              </a:rPr>
              <a:t>, dopo l’ostacolo l’onda è interamente diffratta (</a:t>
            </a:r>
            <a:r>
              <a:rPr lang="en-US" sz="2100">
                <a:cs typeface="Arial" pitchFamily="34" charset="0"/>
              </a:rPr>
              <a:t>~ onda sferica o cilindrica) </a:t>
            </a:r>
          </a:p>
          <a:p>
            <a:r>
              <a:rPr lang="en-US" sz="2400">
                <a:solidFill>
                  <a:srgbClr val="FF0066"/>
                </a:solidFill>
                <a:cs typeface="Arial" pitchFamily="34" charset="0"/>
              </a:rPr>
              <a:t>onde sonore</a:t>
            </a:r>
            <a:r>
              <a:rPr lang="en-US" sz="2400">
                <a:cs typeface="Arial" pitchFamily="34" charset="0"/>
              </a:rPr>
              <a:t> </a:t>
            </a:r>
            <a:r>
              <a:rPr lang="el-GR" sz="2400">
                <a:cs typeface="Arial" pitchFamily="34" charset="0"/>
              </a:rPr>
              <a:t>λ</a:t>
            </a:r>
            <a:r>
              <a:rPr lang="it-IT" sz="2400">
                <a:cs typeface="Arial" pitchFamily="34" charset="0"/>
              </a:rPr>
              <a:t> fra </a:t>
            </a:r>
            <a:r>
              <a:rPr lang="it-IT" sz="2400">
                <a:ea typeface="Batang" pitchFamily="18" charset="-127"/>
                <a:cs typeface="Arial" pitchFamily="34" charset="0"/>
              </a:rPr>
              <a:t>(0.02, 10) m              </a:t>
            </a:r>
            <a:r>
              <a:rPr lang="it-IT" sz="2000">
                <a:solidFill>
                  <a:srgbClr val="FF0066"/>
                </a:solidFill>
                <a:ea typeface="Batang" pitchFamily="18" charset="-127"/>
                <a:cs typeface="Arial" pitchFamily="34" charset="0"/>
              </a:rPr>
              <a:t>diffrazione importante</a:t>
            </a:r>
          </a:p>
          <a:p>
            <a:r>
              <a:rPr lang="it-IT" sz="2400">
                <a:solidFill>
                  <a:srgbClr val="006600"/>
                </a:solidFill>
                <a:ea typeface="Batang" pitchFamily="18" charset="-127"/>
                <a:cs typeface="Arial" pitchFamily="34" charset="0"/>
              </a:rPr>
              <a:t>onde luminose</a:t>
            </a:r>
            <a:r>
              <a:rPr lang="en-US" sz="2400">
                <a:cs typeface="Arial" pitchFamily="34" charset="0"/>
              </a:rPr>
              <a:t> </a:t>
            </a:r>
            <a:r>
              <a:rPr lang="el-GR" sz="2400">
                <a:cs typeface="Arial" pitchFamily="34" charset="0"/>
              </a:rPr>
              <a:t>λ</a:t>
            </a:r>
            <a:r>
              <a:rPr lang="it-IT" sz="2400" baseline="-25000">
                <a:cs typeface="Arial" pitchFamily="34" charset="0"/>
              </a:rPr>
              <a:t>vis</a:t>
            </a:r>
            <a:r>
              <a:rPr lang="it-IT" sz="2400">
                <a:latin typeface="Batang" pitchFamily="18" charset="-127"/>
                <a:ea typeface="Batang" pitchFamily="18" charset="-127"/>
              </a:rPr>
              <a:t> </a:t>
            </a:r>
            <a:r>
              <a:rPr lang="it-IT" sz="2400">
                <a:ea typeface="Batang" pitchFamily="18" charset="-127"/>
              </a:rPr>
              <a:t>fra</a:t>
            </a:r>
            <a:r>
              <a:rPr lang="it-IT" sz="2400">
                <a:latin typeface="Batang" pitchFamily="18" charset="-127"/>
                <a:ea typeface="Batang" pitchFamily="18" charset="-127"/>
              </a:rPr>
              <a:t> </a:t>
            </a:r>
            <a:r>
              <a:rPr lang="it-IT" sz="2400">
                <a:ea typeface="Batang" pitchFamily="18" charset="-127"/>
              </a:rPr>
              <a:t>(0.4, 0.7)</a:t>
            </a:r>
            <a:r>
              <a:rPr lang="en-US" sz="2400">
                <a:ea typeface="Batang" pitchFamily="18" charset="-127"/>
              </a:rPr>
              <a:t>·</a:t>
            </a:r>
            <a:r>
              <a:rPr lang="it-IT" sz="2400">
                <a:ea typeface="Batang" pitchFamily="18" charset="-127"/>
              </a:rPr>
              <a:t>10</a:t>
            </a:r>
            <a:r>
              <a:rPr lang="it-IT" sz="2400" baseline="30000">
                <a:ea typeface="Batang" pitchFamily="18" charset="-127"/>
              </a:rPr>
              <a:t>-6</a:t>
            </a:r>
            <a:r>
              <a:rPr lang="it-IT" sz="2400">
                <a:ea typeface="Batang" pitchFamily="18" charset="-127"/>
              </a:rPr>
              <a:t> m</a:t>
            </a:r>
            <a:r>
              <a:rPr lang="en-US" sz="2400">
                <a:cs typeface="Arial" pitchFamily="34" charset="0"/>
              </a:rPr>
              <a:t>   </a:t>
            </a:r>
            <a:r>
              <a:rPr lang="en-US" sz="2000">
                <a:solidFill>
                  <a:srgbClr val="006600"/>
                </a:solidFill>
                <a:cs typeface="Arial" pitchFamily="34" charset="0"/>
              </a:rPr>
              <a:t>ottica geometrica</a:t>
            </a:r>
          </a:p>
          <a:p>
            <a:r>
              <a:rPr lang="en-US" sz="2500">
                <a:cs typeface="Arial" pitchFamily="34" charset="0"/>
              </a:rPr>
              <a:t>risoluzione di punti vicini/ potere di localizzazione degli strumenti ottici (ad es. microscopio)</a:t>
            </a:r>
          </a:p>
          <a:p>
            <a:pPr>
              <a:buFontTx/>
              <a:buNone/>
            </a:pPr>
            <a:r>
              <a:rPr lang="en-US" sz="2500">
                <a:cs typeface="Arial" pitchFamily="34" charset="0"/>
              </a:rPr>
              <a:t>	→ risoluzione ≈ </a:t>
            </a:r>
            <a:r>
              <a:rPr lang="el-GR" sz="2500">
                <a:cs typeface="Arial" pitchFamily="34" charset="0"/>
              </a:rPr>
              <a:t>λ</a:t>
            </a:r>
            <a:endParaRPr lang="it-IT" sz="2500">
              <a:cs typeface="Arial" pitchFamily="34" charset="0"/>
            </a:endParaRPr>
          </a:p>
          <a:p>
            <a:pPr>
              <a:buFontTx/>
              <a:buNone/>
            </a:pPr>
            <a:r>
              <a:rPr lang="it-IT" sz="2500">
                <a:cs typeface="Arial" pitchFamily="34" charset="0"/>
              </a:rPr>
              <a:t>	</a:t>
            </a:r>
            <a:r>
              <a:rPr lang="el-GR" sz="2500">
                <a:cs typeface="Arial" pitchFamily="34" charset="0"/>
              </a:rPr>
              <a:t>λ</a:t>
            </a:r>
            <a:r>
              <a:rPr lang="it-IT" sz="2500" baseline="-25000">
                <a:cs typeface="Arial" pitchFamily="34" charset="0"/>
              </a:rPr>
              <a:t>blu</a:t>
            </a:r>
            <a:r>
              <a:rPr lang="it-IT" sz="2500">
                <a:cs typeface="Arial" pitchFamily="34" charset="0"/>
              </a:rPr>
              <a:t> = 4.5 10</a:t>
            </a:r>
            <a:r>
              <a:rPr lang="it-IT" sz="2500" baseline="30000">
                <a:cs typeface="Arial" pitchFamily="34" charset="0"/>
              </a:rPr>
              <a:t>-7</a:t>
            </a:r>
            <a:r>
              <a:rPr lang="it-IT" sz="2500">
                <a:cs typeface="Arial" pitchFamily="34" charset="0"/>
              </a:rPr>
              <a:t>m </a:t>
            </a:r>
            <a:r>
              <a:rPr lang="en-US" sz="2500">
                <a:cs typeface="Arial" pitchFamily="34" charset="0"/>
              </a:rPr>
              <a:t>~ 10</a:t>
            </a:r>
            <a:r>
              <a:rPr lang="en-US" sz="2500" baseline="30000">
                <a:cs typeface="Arial" pitchFamily="34" charset="0"/>
              </a:rPr>
              <a:t>4</a:t>
            </a:r>
            <a:r>
              <a:rPr lang="en-US" sz="2500">
                <a:cs typeface="Arial" pitchFamily="34" charset="0"/>
              </a:rPr>
              <a:t>r</a:t>
            </a:r>
            <a:r>
              <a:rPr lang="en-US" sz="2500" baseline="-25000">
                <a:cs typeface="Arial" pitchFamily="34" charset="0"/>
              </a:rPr>
              <a:t>0</a:t>
            </a:r>
            <a:r>
              <a:rPr lang="en-US" sz="2500">
                <a:cs typeface="Arial" pitchFamily="34" charset="0"/>
              </a:rPr>
              <a:t>, raggio di Bohr (H) </a:t>
            </a:r>
          </a:p>
        </p:txBody>
      </p:sp>
      <p:sp>
        <p:nvSpPr>
          <p:cNvPr id="321540" name="Text Box 4"/>
          <p:cNvSpPr txBox="1">
            <a:spLocks noChangeArrowheads="1"/>
          </p:cNvSpPr>
          <p:nvPr/>
        </p:nvSpPr>
        <p:spPr bwMode="auto">
          <a:xfrm>
            <a:off x="6804025" y="5516563"/>
            <a:ext cx="2154238"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non si possono </a:t>
            </a:r>
          </a:p>
          <a:p>
            <a:pPr algn="l"/>
            <a:r>
              <a:rPr lang="it-IT" sz="2000"/>
              <a:t>“vedere” gli atomi</a:t>
            </a:r>
          </a:p>
          <a:p>
            <a:pPr algn="l"/>
            <a:r>
              <a:rPr lang="it-IT" sz="2000"/>
              <a:t>in senso stretto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fln mag 14</a:t>
            </a:r>
            <a:endParaRPr lang="en-US"/>
          </a:p>
        </p:txBody>
      </p:sp>
      <p:sp>
        <p:nvSpPr>
          <p:cNvPr id="10" name="Slide Number Placeholder 5"/>
          <p:cNvSpPr>
            <a:spLocks noGrp="1"/>
          </p:cNvSpPr>
          <p:nvPr>
            <p:ph type="sldNum" sz="quarter" idx="12"/>
          </p:nvPr>
        </p:nvSpPr>
        <p:spPr/>
        <p:txBody>
          <a:bodyPr/>
          <a:lstStyle/>
          <a:p>
            <a:fld id="{B8C706FE-EED7-435E-A23D-C5705E272BE6}" type="slidenum">
              <a:rPr lang="en-US"/>
              <a:pPr/>
              <a:t>92</a:t>
            </a:fld>
            <a:endParaRPr lang="en-US"/>
          </a:p>
        </p:txBody>
      </p:sp>
      <p:sp>
        <p:nvSpPr>
          <p:cNvPr id="322562" name="Rectangle 2"/>
          <p:cNvSpPr>
            <a:spLocks noGrp="1" noChangeArrowheads="1"/>
          </p:cNvSpPr>
          <p:nvPr>
            <p:ph type="title"/>
          </p:nvPr>
        </p:nvSpPr>
        <p:spPr/>
        <p:txBody>
          <a:bodyPr/>
          <a:lstStyle/>
          <a:p>
            <a:r>
              <a:rPr lang="it-IT"/>
              <a:t>Cammino ottico</a:t>
            </a:r>
          </a:p>
        </p:txBody>
      </p:sp>
      <p:sp>
        <p:nvSpPr>
          <p:cNvPr id="322563" name="Rectangle 3"/>
          <p:cNvSpPr>
            <a:spLocks noGrp="1" noChangeArrowheads="1"/>
          </p:cNvSpPr>
          <p:nvPr>
            <p:ph type="body" idx="1"/>
          </p:nvPr>
        </p:nvSpPr>
        <p:spPr>
          <a:xfrm>
            <a:off x="179388" y="908050"/>
            <a:ext cx="8713787" cy="5400675"/>
          </a:xfrm>
        </p:spPr>
        <p:txBody>
          <a:bodyPr/>
          <a:lstStyle/>
          <a:p>
            <a:r>
              <a:rPr lang="it-IT" sz="2400"/>
              <a:t>in un’onda piana varia solo la fase</a:t>
            </a:r>
          </a:p>
          <a:p>
            <a:pPr>
              <a:buFontTx/>
              <a:buNone/>
            </a:pPr>
            <a:r>
              <a:rPr lang="it-IT" sz="2400"/>
              <a:t>	t fisso:         y = Asin(2</a:t>
            </a:r>
            <a:r>
              <a:rPr lang="el-GR" sz="2400">
                <a:cs typeface="Arial" pitchFamily="34" charset="0"/>
              </a:rPr>
              <a:t>π</a:t>
            </a:r>
            <a:r>
              <a:rPr lang="it-IT" sz="2400">
                <a:cs typeface="Arial" pitchFamily="34" charset="0"/>
              </a:rPr>
              <a:t>x/</a:t>
            </a:r>
            <a:r>
              <a:rPr lang="el-GR" sz="2400">
                <a:cs typeface="Arial" pitchFamily="34" charset="0"/>
              </a:rPr>
              <a:t>λ</a:t>
            </a:r>
            <a:r>
              <a:rPr lang="it-IT" sz="2400">
                <a:cs typeface="Arial" pitchFamily="34" charset="0"/>
              </a:rPr>
              <a:t>)           </a:t>
            </a:r>
            <a:r>
              <a:rPr lang="it-IT" sz="2000">
                <a:cs typeface="Arial" pitchFamily="34" charset="0"/>
              </a:rPr>
              <a:t>A = cost</a:t>
            </a:r>
            <a:r>
              <a:rPr lang="it-IT" sz="2400"/>
              <a:t> </a:t>
            </a:r>
          </a:p>
          <a:p>
            <a:r>
              <a:rPr lang="it-IT" sz="2400"/>
              <a:t>onda che segue cammini diversi (passa in mezzi diversi)</a:t>
            </a:r>
          </a:p>
          <a:p>
            <a:endParaRPr lang="it-IT" sz="2400"/>
          </a:p>
          <a:p>
            <a:endParaRPr lang="it-IT" sz="2400"/>
          </a:p>
          <a:p>
            <a:endParaRPr lang="it-IT" sz="2400"/>
          </a:p>
          <a:p>
            <a:endParaRPr lang="it-IT" sz="2400"/>
          </a:p>
          <a:p>
            <a:endParaRPr lang="it-IT" sz="2400"/>
          </a:p>
          <a:p>
            <a:r>
              <a:rPr lang="it-IT" sz="2400"/>
              <a:t>cammino ottico:   </a:t>
            </a:r>
            <a:r>
              <a:rPr lang="en-US" sz="2400">
                <a:latin typeface="GungsuhChe" pitchFamily="49" charset="-127"/>
                <a:ea typeface="GungsuhChe" pitchFamily="49" charset="-127"/>
              </a:rPr>
              <a:t>l</a:t>
            </a:r>
            <a:r>
              <a:rPr lang="en-US" sz="2400" baseline="-25000">
                <a:ea typeface="GungsuhChe" pitchFamily="49" charset="-127"/>
              </a:rPr>
              <a:t>1,2</a:t>
            </a:r>
            <a:r>
              <a:rPr lang="en-US" sz="2400">
                <a:ea typeface="GungsuhChe" pitchFamily="49" charset="-127"/>
              </a:rPr>
              <a:t> = n</a:t>
            </a:r>
            <a:r>
              <a:rPr lang="en-US" sz="2400" baseline="-25000">
                <a:ea typeface="GungsuhChe" pitchFamily="49" charset="-127"/>
              </a:rPr>
              <a:t>1,2</a:t>
            </a:r>
            <a:r>
              <a:rPr lang="en-US" sz="2400">
                <a:ea typeface="GungsuhChe" pitchFamily="49" charset="-127"/>
              </a:rPr>
              <a:t>x      (x/</a:t>
            </a:r>
            <a:r>
              <a:rPr lang="el-GR" sz="2400">
                <a:cs typeface="Arial" pitchFamily="34" charset="0"/>
              </a:rPr>
              <a:t>λ</a:t>
            </a:r>
            <a:r>
              <a:rPr lang="it-IT" sz="2400" baseline="-25000">
                <a:cs typeface="Arial" pitchFamily="34" charset="0"/>
              </a:rPr>
              <a:t>1,2</a:t>
            </a:r>
            <a:r>
              <a:rPr lang="it-IT" sz="2400">
                <a:cs typeface="Arial" pitchFamily="34" charset="0"/>
              </a:rPr>
              <a:t> = n</a:t>
            </a:r>
            <a:r>
              <a:rPr lang="it-IT" sz="2400" baseline="-25000">
                <a:cs typeface="Arial" pitchFamily="34" charset="0"/>
              </a:rPr>
              <a:t>1,2</a:t>
            </a:r>
            <a:r>
              <a:rPr lang="it-IT" sz="2400">
                <a:cs typeface="Arial" pitchFamily="34" charset="0"/>
              </a:rPr>
              <a:t>x/</a:t>
            </a:r>
            <a:r>
              <a:rPr lang="el-GR" sz="2400">
                <a:cs typeface="Arial" pitchFamily="34" charset="0"/>
              </a:rPr>
              <a:t>λ</a:t>
            </a:r>
            <a:r>
              <a:rPr lang="it-IT" sz="2400">
                <a:cs typeface="Arial" pitchFamily="34" charset="0"/>
              </a:rPr>
              <a:t>)</a:t>
            </a:r>
          </a:p>
          <a:p>
            <a:r>
              <a:rPr lang="it-IT" sz="2400">
                <a:cs typeface="Arial" pitchFamily="34" charset="0"/>
              </a:rPr>
              <a:t>differenza di fase: </a:t>
            </a:r>
            <a:r>
              <a:rPr lang="el-GR" sz="2400">
                <a:cs typeface="Arial" pitchFamily="34" charset="0"/>
              </a:rPr>
              <a:t>δ</a:t>
            </a:r>
            <a:r>
              <a:rPr lang="it-IT" sz="2400">
                <a:cs typeface="Arial" pitchFamily="34" charset="0"/>
              </a:rPr>
              <a:t> = (2</a:t>
            </a:r>
            <a:r>
              <a:rPr lang="el-GR" sz="2400">
                <a:cs typeface="Arial" pitchFamily="34" charset="0"/>
              </a:rPr>
              <a:t>π</a:t>
            </a:r>
            <a:r>
              <a:rPr lang="it-IT" sz="2400">
                <a:cs typeface="Arial" pitchFamily="34" charset="0"/>
              </a:rPr>
              <a:t>/</a:t>
            </a:r>
            <a:r>
              <a:rPr lang="el-GR" sz="2400">
                <a:cs typeface="Arial" pitchFamily="34" charset="0"/>
              </a:rPr>
              <a:t>λ</a:t>
            </a:r>
            <a:r>
              <a:rPr lang="it-IT" sz="2400">
                <a:cs typeface="Arial" pitchFamily="34" charset="0"/>
              </a:rPr>
              <a:t>)(</a:t>
            </a:r>
            <a:r>
              <a:rPr lang="en-US" sz="2400">
                <a:latin typeface="GungsuhChe" pitchFamily="49" charset="-127"/>
                <a:ea typeface="GungsuhChe" pitchFamily="49" charset="-127"/>
                <a:cs typeface="Arial" pitchFamily="34" charset="0"/>
              </a:rPr>
              <a:t>l</a:t>
            </a:r>
            <a:r>
              <a:rPr lang="it-IT" sz="2400" baseline="-25000">
                <a:cs typeface="Arial" pitchFamily="34" charset="0"/>
              </a:rPr>
              <a:t>2</a:t>
            </a:r>
            <a:r>
              <a:rPr lang="it-IT" sz="2400">
                <a:cs typeface="Arial" pitchFamily="34" charset="0"/>
              </a:rPr>
              <a:t>-</a:t>
            </a:r>
            <a:r>
              <a:rPr lang="en-US" sz="2400">
                <a:latin typeface="GungsuhChe" pitchFamily="49" charset="-127"/>
                <a:ea typeface="GungsuhChe" pitchFamily="49" charset="-127"/>
              </a:rPr>
              <a:t>l</a:t>
            </a:r>
            <a:r>
              <a:rPr lang="it-IT" sz="2400" baseline="-25000">
                <a:cs typeface="Arial" pitchFamily="34" charset="0"/>
              </a:rPr>
              <a:t>1</a:t>
            </a:r>
            <a:r>
              <a:rPr lang="it-IT" sz="2400">
                <a:cs typeface="Arial" pitchFamily="34" charset="0"/>
              </a:rPr>
              <a:t>) </a:t>
            </a:r>
          </a:p>
          <a:p>
            <a:r>
              <a:rPr lang="it-IT" sz="2400">
                <a:cs typeface="Arial" pitchFamily="34" charset="0"/>
              </a:rPr>
              <a:t>oppure si può variare il cammino                                   geometrico </a:t>
            </a:r>
            <a:endParaRPr lang="el-GR" sz="2400">
              <a:ea typeface="GungsuhChe" pitchFamily="49" charset="-127"/>
            </a:endParaRPr>
          </a:p>
        </p:txBody>
      </p:sp>
      <p:pic>
        <p:nvPicPr>
          <p:cNvPr id="322564" name="Picture 4" descr="img3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2276475"/>
            <a:ext cx="5903913" cy="2163763"/>
          </a:xfrm>
          <a:prstGeom prst="rect">
            <a:avLst/>
          </a:prstGeom>
          <a:noFill/>
          <a:extLst>
            <a:ext uri="{909E8E84-426E-40DD-AFC4-6F175D3DCCD1}">
              <a14:hiddenFill xmlns:a14="http://schemas.microsoft.com/office/drawing/2010/main">
                <a:solidFill>
                  <a:srgbClr val="FFFFFF"/>
                </a:solidFill>
              </a14:hiddenFill>
            </a:ext>
          </a:extLst>
        </p:spPr>
      </p:pic>
      <p:sp>
        <p:nvSpPr>
          <p:cNvPr id="322565" name="Text Box 5"/>
          <p:cNvSpPr txBox="1">
            <a:spLocks noChangeArrowheads="1"/>
          </p:cNvSpPr>
          <p:nvPr/>
        </p:nvSpPr>
        <p:spPr bwMode="auto">
          <a:xfrm>
            <a:off x="6516688" y="4797425"/>
            <a:ext cx="240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b="1">
                <a:solidFill>
                  <a:srgbClr val="FF0000"/>
                </a:solidFill>
              </a:rPr>
              <a:t>sfasamento: effetto</a:t>
            </a:r>
          </a:p>
          <a:p>
            <a:pPr algn="l"/>
            <a:r>
              <a:rPr lang="it-IT" b="1">
                <a:solidFill>
                  <a:srgbClr val="FF0000"/>
                </a:solidFill>
              </a:rPr>
              <a:t>del mezzo sull’onda</a:t>
            </a:r>
            <a:r>
              <a:rPr lang="it-IT"/>
              <a:t> </a:t>
            </a:r>
          </a:p>
        </p:txBody>
      </p:sp>
      <p:pic>
        <p:nvPicPr>
          <p:cNvPr id="322566" name="Picture 6" descr="img3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5445125"/>
            <a:ext cx="1931987" cy="1041400"/>
          </a:xfrm>
          <a:prstGeom prst="rect">
            <a:avLst/>
          </a:prstGeom>
          <a:noFill/>
          <a:extLst>
            <a:ext uri="{909E8E84-426E-40DD-AFC4-6F175D3DCCD1}">
              <a14:hiddenFill xmlns:a14="http://schemas.microsoft.com/office/drawing/2010/main">
                <a:solidFill>
                  <a:srgbClr val="FFFFFF"/>
                </a:solidFill>
              </a14:hiddenFill>
            </a:ext>
          </a:extLst>
        </p:spPr>
      </p:pic>
      <p:sp>
        <p:nvSpPr>
          <p:cNvPr id="322567" name="Text Box 7"/>
          <p:cNvSpPr txBox="1">
            <a:spLocks noChangeArrowheads="1"/>
          </p:cNvSpPr>
          <p:nvPr/>
        </p:nvSpPr>
        <p:spPr bwMode="auto">
          <a:xfrm>
            <a:off x="1619250" y="2636838"/>
            <a:ext cx="236538" cy="366712"/>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0C7A53B0-9D28-46D8-B52B-879A80086D31}" type="slidenum">
              <a:rPr lang="en-US"/>
              <a:pPr/>
              <a:t>93</a:t>
            </a:fld>
            <a:endParaRPr lang="en-US"/>
          </a:p>
        </p:txBody>
      </p:sp>
      <p:sp>
        <p:nvSpPr>
          <p:cNvPr id="323586" name="Rectangle 2"/>
          <p:cNvSpPr>
            <a:spLocks noGrp="1" noChangeArrowheads="1"/>
          </p:cNvSpPr>
          <p:nvPr>
            <p:ph type="title"/>
          </p:nvPr>
        </p:nvSpPr>
        <p:spPr/>
        <p:txBody>
          <a:bodyPr/>
          <a:lstStyle/>
          <a:p>
            <a:r>
              <a:rPr lang="it-IT"/>
              <a:t>Interferenza di onde armoniche (*)</a:t>
            </a:r>
          </a:p>
        </p:txBody>
      </p:sp>
      <p:sp>
        <p:nvSpPr>
          <p:cNvPr id="323587" name="Rectangle 3"/>
          <p:cNvSpPr>
            <a:spLocks noGrp="1" noChangeArrowheads="1"/>
          </p:cNvSpPr>
          <p:nvPr>
            <p:ph type="body" idx="1"/>
          </p:nvPr>
        </p:nvSpPr>
        <p:spPr>
          <a:xfrm>
            <a:off x="179388" y="981075"/>
            <a:ext cx="8640762" cy="5184775"/>
          </a:xfrm>
        </p:spPr>
        <p:txBody>
          <a:bodyPr/>
          <a:lstStyle/>
          <a:p>
            <a:r>
              <a:rPr lang="it-IT" sz="2400"/>
              <a:t>x fisso (P), onde monocrom., stessa A</a:t>
            </a:r>
          </a:p>
          <a:p>
            <a:pPr>
              <a:buFontTx/>
              <a:buNone/>
            </a:pPr>
            <a:r>
              <a:rPr lang="it-IT" sz="2400"/>
              <a:t>	y</a:t>
            </a:r>
            <a:r>
              <a:rPr lang="it-IT" sz="2400" baseline="-25000"/>
              <a:t>1</a:t>
            </a:r>
            <a:r>
              <a:rPr lang="it-IT" sz="2400"/>
              <a:t> = Acos</a:t>
            </a:r>
            <a:r>
              <a:rPr lang="el-GR" sz="2400">
                <a:cs typeface="Arial" pitchFamily="34" charset="0"/>
              </a:rPr>
              <a:t>ω</a:t>
            </a:r>
            <a:r>
              <a:rPr lang="it-IT" sz="2400">
                <a:cs typeface="Arial" pitchFamily="34" charset="0"/>
              </a:rPr>
              <a:t>t </a:t>
            </a:r>
          </a:p>
          <a:p>
            <a:pPr>
              <a:buFontTx/>
              <a:buNone/>
            </a:pPr>
            <a:r>
              <a:rPr lang="it-IT" sz="2400">
                <a:cs typeface="Arial" pitchFamily="34" charset="0"/>
              </a:rPr>
              <a:t>	y</a:t>
            </a:r>
            <a:r>
              <a:rPr lang="it-IT" sz="2400" baseline="-25000">
                <a:cs typeface="Arial" pitchFamily="34" charset="0"/>
              </a:rPr>
              <a:t>2</a:t>
            </a:r>
            <a:r>
              <a:rPr lang="it-IT" sz="2400">
                <a:cs typeface="Arial" pitchFamily="34" charset="0"/>
              </a:rPr>
              <a:t> = Acos(</a:t>
            </a:r>
            <a:r>
              <a:rPr lang="el-GR" sz="2400">
                <a:cs typeface="Arial" pitchFamily="34" charset="0"/>
              </a:rPr>
              <a:t>ω</a:t>
            </a:r>
            <a:r>
              <a:rPr lang="it-IT" sz="2400">
                <a:cs typeface="Arial" pitchFamily="34" charset="0"/>
              </a:rPr>
              <a:t>t+</a:t>
            </a:r>
            <a:r>
              <a:rPr lang="el-GR" sz="2400">
                <a:cs typeface="Arial" pitchFamily="34" charset="0"/>
              </a:rPr>
              <a:t>δ</a:t>
            </a:r>
            <a:r>
              <a:rPr lang="it-IT" sz="2400">
                <a:cs typeface="Arial" pitchFamily="34" charset="0"/>
              </a:rPr>
              <a:t>)</a:t>
            </a:r>
          </a:p>
          <a:p>
            <a:r>
              <a:rPr lang="it-IT" sz="2400">
                <a:cs typeface="Arial" pitchFamily="34" charset="0"/>
              </a:rPr>
              <a:t>si ha sempre interferenza (ma con la luce normale, emissioni atomiche scorrelate e brevi, non si evidenzia) </a:t>
            </a:r>
          </a:p>
          <a:p>
            <a:r>
              <a:rPr lang="it-IT" sz="2400">
                <a:cs typeface="Arial" pitchFamily="34" charset="0"/>
              </a:rPr>
              <a:t>c’è interferenza sia con onde lungitudinali che trasversali</a:t>
            </a:r>
            <a:r>
              <a:rPr lang="it-IT" sz="2400"/>
              <a:t> </a:t>
            </a:r>
          </a:p>
          <a:p>
            <a:r>
              <a:rPr lang="it-IT" sz="2400"/>
              <a:t>ad es.  </a:t>
            </a:r>
          </a:p>
        </p:txBody>
      </p:sp>
      <p:pic>
        <p:nvPicPr>
          <p:cNvPr id="323588" name="Picture 4" descr="img3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325" y="908050"/>
            <a:ext cx="2597150" cy="1500188"/>
          </a:xfrm>
          <a:prstGeom prst="rect">
            <a:avLst/>
          </a:prstGeom>
          <a:noFill/>
          <a:extLst>
            <a:ext uri="{909E8E84-426E-40DD-AFC4-6F175D3DCCD1}">
              <a14:hiddenFill xmlns:a14="http://schemas.microsoft.com/office/drawing/2010/main">
                <a:solidFill>
                  <a:srgbClr val="FFFFFF"/>
                </a:solidFill>
              </a14:hiddenFill>
            </a:ext>
          </a:extLst>
        </p:spPr>
      </p:pic>
      <p:sp>
        <p:nvSpPr>
          <p:cNvPr id="323589" name="Text Box 5"/>
          <p:cNvSpPr txBox="1">
            <a:spLocks noChangeArrowheads="1"/>
          </p:cNvSpPr>
          <p:nvPr/>
        </p:nvSpPr>
        <p:spPr bwMode="auto">
          <a:xfrm>
            <a:off x="3708400" y="1484313"/>
            <a:ext cx="2125663" cy="71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differenza di fase</a:t>
            </a:r>
          </a:p>
          <a:p>
            <a:pPr algn="l"/>
            <a:r>
              <a:rPr lang="el-GR" sz="2000">
                <a:cs typeface="Arial" pitchFamily="34" charset="0"/>
              </a:rPr>
              <a:t>δ</a:t>
            </a:r>
            <a:r>
              <a:rPr lang="it-IT" sz="2000">
                <a:cs typeface="Arial" pitchFamily="34" charset="0"/>
              </a:rPr>
              <a:t> = 2</a:t>
            </a:r>
            <a:r>
              <a:rPr lang="el-GR" sz="2000">
                <a:cs typeface="Arial" pitchFamily="34" charset="0"/>
              </a:rPr>
              <a:t>π</a:t>
            </a:r>
            <a:r>
              <a:rPr lang="it-IT" sz="2000">
                <a:cs typeface="Arial" pitchFamily="34" charset="0"/>
              </a:rPr>
              <a:t>v(t</a:t>
            </a:r>
            <a:r>
              <a:rPr lang="it-IT" sz="2000" baseline="-25000">
                <a:cs typeface="Arial" pitchFamily="34" charset="0"/>
              </a:rPr>
              <a:t>2</a:t>
            </a:r>
            <a:r>
              <a:rPr lang="it-IT" sz="2000">
                <a:cs typeface="Arial" pitchFamily="34" charset="0"/>
              </a:rPr>
              <a:t>-t</a:t>
            </a:r>
            <a:r>
              <a:rPr lang="it-IT" sz="2000" baseline="-25000">
                <a:cs typeface="Arial" pitchFamily="34" charset="0"/>
              </a:rPr>
              <a:t>1</a:t>
            </a:r>
            <a:r>
              <a:rPr lang="it-IT" sz="2000">
                <a:cs typeface="Arial" pitchFamily="34" charset="0"/>
              </a:rPr>
              <a:t>)/</a:t>
            </a:r>
            <a:r>
              <a:rPr lang="el-GR" sz="2000">
                <a:cs typeface="Arial" pitchFamily="34" charset="0"/>
              </a:rPr>
              <a:t>λ</a:t>
            </a:r>
          </a:p>
        </p:txBody>
      </p:sp>
      <p:pic>
        <p:nvPicPr>
          <p:cNvPr id="323590" name="Picture 6" descr="img3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3613150"/>
            <a:ext cx="5111750" cy="2735263"/>
          </a:xfrm>
          <a:prstGeom prst="rect">
            <a:avLst/>
          </a:prstGeom>
          <a:noFill/>
          <a:extLst>
            <a:ext uri="{909E8E84-426E-40DD-AFC4-6F175D3DCCD1}">
              <a14:hiddenFill xmlns:a14="http://schemas.microsoft.com/office/drawing/2010/main">
                <a:solidFill>
                  <a:srgbClr val="FFFFFF"/>
                </a:solidFill>
              </a14:hiddenFill>
            </a:ext>
          </a:extLst>
        </p:spPr>
      </p:pic>
      <p:sp>
        <p:nvSpPr>
          <p:cNvPr id="323591" name="Text Box 7"/>
          <p:cNvSpPr txBox="1">
            <a:spLocks noChangeArrowheads="1"/>
          </p:cNvSpPr>
          <p:nvPr/>
        </p:nvSpPr>
        <p:spPr bwMode="auto">
          <a:xfrm>
            <a:off x="5867400" y="5876925"/>
            <a:ext cx="1112838" cy="427038"/>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200"/>
              <a:t>I</a:t>
            </a:r>
            <a:r>
              <a:rPr lang="it-IT" sz="2200" baseline="-25000"/>
              <a:t>1</a:t>
            </a:r>
            <a:r>
              <a:rPr lang="it-IT" sz="2200"/>
              <a:t>+I</a:t>
            </a:r>
            <a:r>
              <a:rPr lang="it-IT" sz="2200" baseline="-25000"/>
              <a:t>2</a:t>
            </a:r>
            <a:r>
              <a:rPr lang="it-IT" sz="2200"/>
              <a:t> = I</a:t>
            </a:r>
          </a:p>
        </p:txBody>
      </p:sp>
      <p:sp>
        <p:nvSpPr>
          <p:cNvPr id="323592" name="Text Box 8"/>
          <p:cNvSpPr txBox="1">
            <a:spLocks noChangeArrowheads="1"/>
          </p:cNvSpPr>
          <p:nvPr/>
        </p:nvSpPr>
        <p:spPr bwMode="auto">
          <a:xfrm>
            <a:off x="322263" y="60674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4A323A82-7FFB-4E76-BE03-46BB51054EB7}" type="slidenum">
              <a:rPr lang="en-US"/>
              <a:pPr/>
              <a:t>94</a:t>
            </a:fld>
            <a:endParaRPr lang="en-US"/>
          </a:p>
        </p:txBody>
      </p:sp>
      <p:sp>
        <p:nvSpPr>
          <p:cNvPr id="324610" name="Rectangle 2"/>
          <p:cNvSpPr>
            <a:spLocks noGrp="1" noChangeArrowheads="1"/>
          </p:cNvSpPr>
          <p:nvPr>
            <p:ph type="title"/>
          </p:nvPr>
        </p:nvSpPr>
        <p:spPr/>
        <p:txBody>
          <a:bodyPr/>
          <a:lstStyle/>
          <a:p>
            <a:r>
              <a:rPr lang="it-IT"/>
              <a:t>Interferenza (2) (*)</a:t>
            </a:r>
          </a:p>
        </p:txBody>
      </p:sp>
      <p:sp>
        <p:nvSpPr>
          <p:cNvPr id="324611" name="Rectangle 3"/>
          <p:cNvSpPr>
            <a:spLocks noGrp="1" noChangeArrowheads="1"/>
          </p:cNvSpPr>
          <p:nvPr>
            <p:ph type="body" idx="1"/>
          </p:nvPr>
        </p:nvSpPr>
        <p:spPr>
          <a:xfrm>
            <a:off x="250825" y="1052513"/>
            <a:ext cx="8642350" cy="5184775"/>
          </a:xfrm>
        </p:spPr>
        <p:txBody>
          <a:bodyPr/>
          <a:lstStyle/>
          <a:p>
            <a:pPr>
              <a:lnSpc>
                <a:spcPct val="90000"/>
              </a:lnSpc>
            </a:pPr>
            <a:r>
              <a:rPr lang="it-IT" sz="2600"/>
              <a:t>se      </a:t>
            </a:r>
            <a:r>
              <a:rPr lang="el-GR" sz="2600">
                <a:solidFill>
                  <a:srgbClr val="A50021"/>
                </a:solidFill>
                <a:cs typeface="Arial" pitchFamily="34" charset="0"/>
              </a:rPr>
              <a:t>δ</a:t>
            </a:r>
            <a:r>
              <a:rPr lang="it-IT" sz="2600">
                <a:solidFill>
                  <a:srgbClr val="A50021"/>
                </a:solidFill>
                <a:cs typeface="Arial" pitchFamily="34" charset="0"/>
              </a:rPr>
              <a:t> = 2m</a:t>
            </a:r>
            <a:r>
              <a:rPr lang="el-GR" sz="2600">
                <a:solidFill>
                  <a:srgbClr val="A50021"/>
                </a:solidFill>
                <a:cs typeface="Arial" pitchFamily="34" charset="0"/>
              </a:rPr>
              <a:t>π</a:t>
            </a:r>
            <a:r>
              <a:rPr lang="it-IT" sz="2600">
                <a:cs typeface="Arial" pitchFamily="34" charset="0"/>
              </a:rPr>
              <a:t>        m = 0,1,2 ... </a:t>
            </a:r>
          </a:p>
          <a:p>
            <a:pPr>
              <a:lnSpc>
                <a:spcPct val="90000"/>
              </a:lnSpc>
              <a:buFontTx/>
              <a:buNone/>
            </a:pPr>
            <a:r>
              <a:rPr lang="it-IT" sz="2600">
                <a:cs typeface="Arial" pitchFamily="34" charset="0"/>
              </a:rPr>
              <a:t>	         [</a:t>
            </a:r>
            <a:r>
              <a:rPr lang="el-GR" sz="2600">
                <a:cs typeface="Arial" pitchFamily="34" charset="0"/>
              </a:rPr>
              <a:t>Δ</a:t>
            </a:r>
            <a:r>
              <a:rPr lang="it-IT" sz="2600">
                <a:cs typeface="Arial" pitchFamily="34" charset="0"/>
              </a:rPr>
              <a:t>x = m</a:t>
            </a:r>
            <a:r>
              <a:rPr lang="el-GR" sz="2600">
                <a:cs typeface="Arial" pitchFamily="34" charset="0"/>
              </a:rPr>
              <a:t>λ</a:t>
            </a:r>
            <a:r>
              <a:rPr lang="it-IT" sz="2600">
                <a:cs typeface="Arial" pitchFamily="34" charset="0"/>
              </a:rPr>
              <a:t>]</a:t>
            </a:r>
          </a:p>
          <a:p>
            <a:pPr>
              <a:lnSpc>
                <a:spcPct val="90000"/>
              </a:lnSpc>
              <a:buFontTx/>
              <a:buNone/>
            </a:pPr>
            <a:r>
              <a:rPr lang="it-IT" sz="2600">
                <a:cs typeface="Arial" pitchFamily="34" charset="0"/>
              </a:rPr>
              <a:t>	si ha </a:t>
            </a:r>
            <a:r>
              <a:rPr lang="it-IT" sz="2600">
                <a:solidFill>
                  <a:srgbClr val="A50021"/>
                </a:solidFill>
                <a:cs typeface="Arial" pitchFamily="34" charset="0"/>
              </a:rPr>
              <a:t>interferenza costruttiva</a:t>
            </a:r>
            <a:r>
              <a:rPr lang="it-IT" sz="2600">
                <a:cs typeface="Arial" pitchFamily="34" charset="0"/>
              </a:rPr>
              <a:t>: le ampiezze si sommano</a:t>
            </a:r>
          </a:p>
          <a:p>
            <a:pPr>
              <a:lnSpc>
                <a:spcPct val="90000"/>
              </a:lnSpc>
              <a:buFontTx/>
              <a:buNone/>
            </a:pPr>
            <a:r>
              <a:rPr lang="it-IT" sz="2600">
                <a:cs typeface="Arial" pitchFamily="34" charset="0"/>
              </a:rPr>
              <a:t>	          I </a:t>
            </a:r>
            <a:r>
              <a:rPr lang="it-IT" sz="2600">
                <a:cs typeface="Arial" pitchFamily="34" charset="0"/>
                <a:sym typeface="Symbol" pitchFamily="18" charset="2"/>
              </a:rPr>
              <a:t> (A+A)</a:t>
            </a:r>
            <a:r>
              <a:rPr lang="it-IT" sz="2600" baseline="30000">
                <a:cs typeface="Arial" pitchFamily="34" charset="0"/>
                <a:sym typeface="Symbol" pitchFamily="18" charset="2"/>
              </a:rPr>
              <a:t>2 </a:t>
            </a:r>
            <a:r>
              <a:rPr lang="it-IT" sz="2600">
                <a:cs typeface="Arial" pitchFamily="34" charset="0"/>
                <a:sym typeface="Symbol" pitchFamily="18" charset="2"/>
              </a:rPr>
              <a:t>=</a:t>
            </a:r>
            <a:r>
              <a:rPr lang="it-IT" sz="2600" baseline="30000">
                <a:cs typeface="Arial" pitchFamily="34" charset="0"/>
                <a:sym typeface="Symbol" pitchFamily="18" charset="2"/>
              </a:rPr>
              <a:t> </a:t>
            </a:r>
            <a:r>
              <a:rPr lang="it-IT" sz="2600">
                <a:cs typeface="Arial" pitchFamily="34" charset="0"/>
                <a:sym typeface="Symbol" pitchFamily="18" charset="2"/>
              </a:rPr>
              <a:t>(2A)</a:t>
            </a:r>
            <a:r>
              <a:rPr lang="it-IT" sz="2600" baseline="30000">
                <a:cs typeface="Arial" pitchFamily="34" charset="0"/>
                <a:sym typeface="Symbol" pitchFamily="18" charset="2"/>
              </a:rPr>
              <a:t>2</a:t>
            </a:r>
            <a:r>
              <a:rPr lang="it-IT" sz="2600">
                <a:cs typeface="Arial" pitchFamily="34" charset="0"/>
                <a:sym typeface="Symbol" pitchFamily="18" charset="2"/>
              </a:rPr>
              <a:t> = 4A</a:t>
            </a:r>
            <a:r>
              <a:rPr lang="it-IT" sz="2600" baseline="30000">
                <a:cs typeface="Arial" pitchFamily="34" charset="0"/>
                <a:sym typeface="Symbol" pitchFamily="18" charset="2"/>
              </a:rPr>
              <a:t>2</a:t>
            </a:r>
          </a:p>
          <a:p>
            <a:pPr>
              <a:lnSpc>
                <a:spcPct val="90000"/>
              </a:lnSpc>
            </a:pPr>
            <a:r>
              <a:rPr lang="it-IT" sz="2600">
                <a:cs typeface="Arial" pitchFamily="34" charset="0"/>
                <a:sym typeface="Symbol" pitchFamily="18" charset="2"/>
              </a:rPr>
              <a:t>se      </a:t>
            </a:r>
            <a:r>
              <a:rPr lang="el-GR" sz="2600">
                <a:solidFill>
                  <a:srgbClr val="CC00FF"/>
                </a:solidFill>
                <a:cs typeface="Arial" pitchFamily="34" charset="0"/>
              </a:rPr>
              <a:t>δ</a:t>
            </a:r>
            <a:r>
              <a:rPr lang="it-IT" sz="2600">
                <a:solidFill>
                  <a:srgbClr val="CC00FF"/>
                </a:solidFill>
                <a:cs typeface="Arial" pitchFamily="34" charset="0"/>
              </a:rPr>
              <a:t> = (2m+1)</a:t>
            </a:r>
            <a:r>
              <a:rPr lang="el-GR" sz="2600">
                <a:solidFill>
                  <a:srgbClr val="CC00FF"/>
                </a:solidFill>
                <a:cs typeface="Arial" pitchFamily="34" charset="0"/>
              </a:rPr>
              <a:t>π</a:t>
            </a:r>
            <a:r>
              <a:rPr lang="it-IT" sz="2600">
                <a:cs typeface="Arial" pitchFamily="34" charset="0"/>
              </a:rPr>
              <a:t>        m = 0,1,2 ... </a:t>
            </a:r>
          </a:p>
          <a:p>
            <a:pPr>
              <a:lnSpc>
                <a:spcPct val="90000"/>
              </a:lnSpc>
              <a:buFontTx/>
              <a:buNone/>
            </a:pPr>
            <a:r>
              <a:rPr lang="it-IT" sz="2600">
                <a:cs typeface="Arial" pitchFamily="34" charset="0"/>
              </a:rPr>
              <a:t>		    [</a:t>
            </a:r>
            <a:r>
              <a:rPr lang="el-GR" sz="2600">
                <a:cs typeface="Arial" pitchFamily="34" charset="0"/>
              </a:rPr>
              <a:t>Δ</a:t>
            </a:r>
            <a:r>
              <a:rPr lang="it-IT" sz="2600">
                <a:cs typeface="Arial" pitchFamily="34" charset="0"/>
              </a:rPr>
              <a:t>x = (2m+1)</a:t>
            </a:r>
            <a:r>
              <a:rPr lang="el-GR" sz="2600">
                <a:cs typeface="Arial" pitchFamily="34" charset="0"/>
              </a:rPr>
              <a:t>λ</a:t>
            </a:r>
            <a:r>
              <a:rPr lang="it-IT" sz="2600">
                <a:cs typeface="Arial" pitchFamily="34" charset="0"/>
              </a:rPr>
              <a:t>/2]</a:t>
            </a:r>
          </a:p>
          <a:p>
            <a:pPr>
              <a:lnSpc>
                <a:spcPct val="90000"/>
              </a:lnSpc>
              <a:buFontTx/>
              <a:buNone/>
            </a:pPr>
            <a:r>
              <a:rPr lang="it-IT" sz="2600">
                <a:cs typeface="Arial" pitchFamily="34" charset="0"/>
              </a:rPr>
              <a:t>	si ha </a:t>
            </a:r>
            <a:r>
              <a:rPr lang="it-IT" sz="2600">
                <a:solidFill>
                  <a:srgbClr val="CC00FF"/>
                </a:solidFill>
                <a:cs typeface="Arial" pitchFamily="34" charset="0"/>
              </a:rPr>
              <a:t>interferenza distruttiva</a:t>
            </a:r>
            <a:r>
              <a:rPr lang="it-IT" sz="2600">
                <a:cs typeface="Arial" pitchFamily="34" charset="0"/>
              </a:rPr>
              <a:t>, le ampiezze si sottraggono</a:t>
            </a:r>
          </a:p>
          <a:p>
            <a:pPr>
              <a:lnSpc>
                <a:spcPct val="90000"/>
              </a:lnSpc>
              <a:buFontTx/>
              <a:buNone/>
            </a:pPr>
            <a:r>
              <a:rPr lang="it-IT" sz="2600">
                <a:cs typeface="Arial" pitchFamily="34" charset="0"/>
              </a:rPr>
              <a:t>		    I </a:t>
            </a:r>
            <a:r>
              <a:rPr lang="it-IT" sz="2600">
                <a:cs typeface="Arial" pitchFamily="34" charset="0"/>
                <a:sym typeface="Symbol" pitchFamily="18" charset="2"/>
              </a:rPr>
              <a:t> (A-A)</a:t>
            </a:r>
            <a:r>
              <a:rPr lang="it-IT" sz="2600" baseline="30000">
                <a:cs typeface="Arial" pitchFamily="34" charset="0"/>
                <a:sym typeface="Symbol" pitchFamily="18" charset="2"/>
              </a:rPr>
              <a:t>2</a:t>
            </a:r>
            <a:r>
              <a:rPr lang="it-IT" sz="2600">
                <a:cs typeface="Arial" pitchFamily="34" charset="0"/>
                <a:sym typeface="Symbol" pitchFamily="18" charset="2"/>
              </a:rPr>
              <a:t> = 0</a:t>
            </a:r>
          </a:p>
          <a:p>
            <a:pPr>
              <a:lnSpc>
                <a:spcPct val="90000"/>
              </a:lnSpc>
              <a:buFontTx/>
              <a:buNone/>
            </a:pPr>
            <a:r>
              <a:rPr lang="it-IT" sz="2600">
                <a:cs typeface="Arial" pitchFamily="34" charset="0"/>
                <a:sym typeface="Symbol" pitchFamily="18" charset="2"/>
              </a:rPr>
              <a:t>NB per evidenziare l’interferenza </a:t>
            </a:r>
            <a:r>
              <a:rPr lang="el-GR" sz="2600">
                <a:cs typeface="Arial" pitchFamily="34" charset="0"/>
                <a:sym typeface="Symbol" pitchFamily="18" charset="2"/>
              </a:rPr>
              <a:t>δ</a:t>
            </a:r>
            <a:r>
              <a:rPr lang="it-IT" sz="2600">
                <a:cs typeface="Arial" pitchFamily="34" charset="0"/>
                <a:sym typeface="Symbol" pitchFamily="18" charset="2"/>
              </a:rPr>
              <a:t> deve essere fisso </a:t>
            </a:r>
          </a:p>
          <a:p>
            <a:pPr>
              <a:lnSpc>
                <a:spcPct val="90000"/>
              </a:lnSpc>
              <a:buFontTx/>
              <a:buNone/>
            </a:pPr>
            <a:r>
              <a:rPr lang="it-IT" sz="2600">
                <a:cs typeface="Arial" pitchFamily="34" charset="0"/>
                <a:sym typeface="Symbol" pitchFamily="18" charset="2"/>
              </a:rPr>
              <a:t>    (→  sorgenti coerenti, relazione di fase fissa, il che non è vero per la luce normale)</a:t>
            </a:r>
            <a:endParaRPr lang="it-IT" sz="2600">
              <a:cs typeface="Arial" pitchFamily="34" charset="0"/>
            </a:endParaRPr>
          </a:p>
        </p:txBody>
      </p:sp>
      <p:sp>
        <p:nvSpPr>
          <p:cNvPr id="324612" name="Text Box 4"/>
          <p:cNvSpPr txBox="1">
            <a:spLocks noChangeArrowheads="1"/>
          </p:cNvSpPr>
          <p:nvPr/>
        </p:nvSpPr>
        <p:spPr bwMode="auto">
          <a:xfrm>
            <a:off x="5651500" y="6092825"/>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t>(*) facoltativo</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fln mag 14</a:t>
            </a:r>
            <a:endParaRPr lang="en-US"/>
          </a:p>
        </p:txBody>
      </p:sp>
      <p:sp>
        <p:nvSpPr>
          <p:cNvPr id="7" name="Slide Number Placeholder 5"/>
          <p:cNvSpPr>
            <a:spLocks noGrp="1"/>
          </p:cNvSpPr>
          <p:nvPr>
            <p:ph type="sldNum" sz="quarter" idx="12"/>
          </p:nvPr>
        </p:nvSpPr>
        <p:spPr/>
        <p:txBody>
          <a:bodyPr/>
          <a:lstStyle/>
          <a:p>
            <a:fld id="{81DF5BF4-67CC-4837-9BA0-89EECD4B98FF}" type="slidenum">
              <a:rPr lang="en-US"/>
              <a:pPr/>
              <a:t>95</a:t>
            </a:fld>
            <a:endParaRPr lang="en-US"/>
          </a:p>
        </p:txBody>
      </p:sp>
      <p:sp>
        <p:nvSpPr>
          <p:cNvPr id="325634" name="Rectangle 2"/>
          <p:cNvSpPr>
            <a:spLocks noGrp="1" noChangeArrowheads="1"/>
          </p:cNvSpPr>
          <p:nvPr>
            <p:ph type="title"/>
          </p:nvPr>
        </p:nvSpPr>
        <p:spPr>
          <a:xfrm>
            <a:off x="1258888" y="188913"/>
            <a:ext cx="7489825" cy="574675"/>
          </a:xfrm>
        </p:spPr>
        <p:txBody>
          <a:bodyPr/>
          <a:lstStyle/>
          <a:p>
            <a:r>
              <a:rPr lang="it-IT"/>
              <a:t>Interferenza della luce – esperienza di Young</a:t>
            </a:r>
          </a:p>
        </p:txBody>
      </p:sp>
      <p:sp>
        <p:nvSpPr>
          <p:cNvPr id="325635" name="Rectangle 3"/>
          <p:cNvSpPr>
            <a:spLocks noGrp="1" noChangeArrowheads="1"/>
          </p:cNvSpPr>
          <p:nvPr>
            <p:ph type="body" idx="1"/>
          </p:nvPr>
        </p:nvSpPr>
        <p:spPr>
          <a:xfrm>
            <a:off x="179388" y="908050"/>
            <a:ext cx="8713787" cy="5402263"/>
          </a:xfrm>
        </p:spPr>
        <p:txBody>
          <a:bodyPr/>
          <a:lstStyle/>
          <a:p>
            <a:r>
              <a:rPr lang="it-IT" sz="2500"/>
              <a:t>da una sorgente monocromatica (ad es. linea                  D del Na, </a:t>
            </a:r>
            <a:r>
              <a:rPr lang="el-GR" sz="2500">
                <a:cs typeface="Arial" pitchFamily="34" charset="0"/>
              </a:rPr>
              <a:t>λ</a:t>
            </a:r>
            <a:r>
              <a:rPr lang="it-IT" sz="2500">
                <a:cs typeface="Arial" pitchFamily="34" charset="0"/>
              </a:rPr>
              <a:t> = 589 nm) se ne ottengono due              coerenti, relazione di fase fissa, con artifici:                   due fenditure (Young) [o due specchi (Fresnel)]</a:t>
            </a:r>
          </a:p>
          <a:p>
            <a:r>
              <a:rPr lang="it-IT" sz="2500">
                <a:cs typeface="Arial" pitchFamily="34" charset="0"/>
              </a:rPr>
              <a:t>la luce prodotta dalle fenditure S</a:t>
            </a:r>
            <a:r>
              <a:rPr lang="it-IT" sz="2500" baseline="-25000">
                <a:cs typeface="Arial" pitchFamily="34" charset="0"/>
              </a:rPr>
              <a:t>1</a:t>
            </a:r>
            <a:r>
              <a:rPr lang="it-IT" sz="2500">
                <a:cs typeface="Arial" pitchFamily="34" charset="0"/>
              </a:rPr>
              <a:t> e S</a:t>
            </a:r>
            <a:r>
              <a:rPr lang="it-IT" sz="2500" baseline="-25000">
                <a:cs typeface="Arial" pitchFamily="34" charset="0"/>
              </a:rPr>
              <a:t>2</a:t>
            </a:r>
            <a:r>
              <a:rPr lang="it-IT" sz="2500">
                <a:cs typeface="Arial" pitchFamily="34" charset="0"/>
              </a:rPr>
              <a:t> è raccolta            su uno  schermo lontano (oppure si inserisce una      lente) dove si osservano le frange d’interferenza</a:t>
            </a:r>
          </a:p>
          <a:p>
            <a:r>
              <a:rPr lang="it-IT" sz="2500"/>
              <a:t>in O, equidistante da S</a:t>
            </a:r>
            <a:r>
              <a:rPr lang="it-IT" sz="2500" baseline="-25000"/>
              <a:t>1</a:t>
            </a:r>
            <a:r>
              <a:rPr lang="it-IT" sz="2500"/>
              <a:t> e S</a:t>
            </a:r>
            <a:r>
              <a:rPr lang="it-IT" sz="2500" baseline="-25000"/>
              <a:t>2</a:t>
            </a:r>
            <a:r>
              <a:rPr lang="it-IT" sz="2500"/>
              <a:t>, le due onde              arrivano sempre in fase </a:t>
            </a:r>
            <a:r>
              <a:rPr lang="it-IT" sz="2500">
                <a:cs typeface="Arial" pitchFamily="34" charset="0"/>
              </a:rPr>
              <a:t>→ interferenza              costruttiva, max d’intensità, frangia chiara</a:t>
            </a:r>
          </a:p>
          <a:p>
            <a:r>
              <a:rPr lang="it-IT" sz="2500">
                <a:cs typeface="Arial" pitchFamily="34" charset="0"/>
              </a:rPr>
              <a:t>muovendosi sullo schermo, la diff. di cammino aumenta fino all’opposizione di fase, 0 di intensità, frangia scura; poi le onde ritornano in fase, frangia chiara etc.</a:t>
            </a:r>
            <a:endParaRPr lang="el-GR" sz="2500">
              <a:cs typeface="Arial" pitchFamily="34" charset="0"/>
            </a:endParaRPr>
          </a:p>
        </p:txBody>
      </p:sp>
      <p:pic>
        <p:nvPicPr>
          <p:cNvPr id="325639" name="Picture 7" descr="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981075"/>
            <a:ext cx="1397000"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289F84A7-337E-4769-A2E5-C6DE6B62B321}" type="slidenum">
              <a:rPr lang="en-US"/>
              <a:pPr/>
              <a:t>96</a:t>
            </a:fld>
            <a:endParaRPr lang="en-US"/>
          </a:p>
        </p:txBody>
      </p:sp>
      <p:sp>
        <p:nvSpPr>
          <p:cNvPr id="358402" name="Rectangle 2"/>
          <p:cNvSpPr>
            <a:spLocks noGrp="1" noChangeArrowheads="1"/>
          </p:cNvSpPr>
          <p:nvPr>
            <p:ph type="title"/>
          </p:nvPr>
        </p:nvSpPr>
        <p:spPr/>
        <p:txBody>
          <a:bodyPr/>
          <a:lstStyle/>
          <a:p>
            <a:r>
              <a:rPr lang="it-IT"/>
              <a:t>Interferenza della luce (2)</a:t>
            </a:r>
          </a:p>
        </p:txBody>
      </p:sp>
      <p:pic>
        <p:nvPicPr>
          <p:cNvPr id="358404" name="Picture 4" descr="img312"/>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042988" y="941388"/>
            <a:ext cx="7058025" cy="541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05" name="Text Box 5"/>
          <p:cNvSpPr txBox="1">
            <a:spLocks noChangeArrowheads="1"/>
          </p:cNvSpPr>
          <p:nvPr/>
        </p:nvSpPr>
        <p:spPr bwMode="auto">
          <a:xfrm>
            <a:off x="2843213" y="6110288"/>
            <a:ext cx="673100" cy="2444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000"/>
              <a:t>              </a:t>
            </a:r>
          </a:p>
        </p:txBody>
      </p:sp>
      <p:sp>
        <p:nvSpPr>
          <p:cNvPr id="358406" name="Text Box 6"/>
          <p:cNvSpPr txBox="1">
            <a:spLocks noChangeArrowheads="1"/>
          </p:cNvSpPr>
          <p:nvPr/>
        </p:nvSpPr>
        <p:spPr bwMode="auto">
          <a:xfrm>
            <a:off x="6227763" y="5805488"/>
            <a:ext cx="331787" cy="39687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a:solidFill>
                  <a:srgbClr val="006600"/>
                </a:solidFill>
              </a:rPr>
              <a:t>=</a:t>
            </a:r>
          </a:p>
        </p:txBody>
      </p:sp>
      <p:sp>
        <p:nvSpPr>
          <p:cNvPr id="358407" name="Text Box 7"/>
          <p:cNvSpPr txBox="1">
            <a:spLocks noChangeArrowheads="1"/>
          </p:cNvSpPr>
          <p:nvPr/>
        </p:nvSpPr>
        <p:spPr bwMode="auto">
          <a:xfrm>
            <a:off x="1023938" y="2111375"/>
            <a:ext cx="184150" cy="30480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sz="140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fln mag 14</a:t>
            </a:r>
            <a:endParaRPr lang="en-US"/>
          </a:p>
        </p:txBody>
      </p:sp>
      <p:sp>
        <p:nvSpPr>
          <p:cNvPr id="8" name="Slide Number Placeholder 5"/>
          <p:cNvSpPr>
            <a:spLocks noGrp="1"/>
          </p:cNvSpPr>
          <p:nvPr>
            <p:ph type="sldNum" sz="quarter" idx="12"/>
          </p:nvPr>
        </p:nvSpPr>
        <p:spPr/>
        <p:txBody>
          <a:bodyPr/>
          <a:lstStyle/>
          <a:p>
            <a:fld id="{F23B2804-950D-4420-BDF1-7A4E22D17BB9}" type="slidenum">
              <a:rPr lang="en-US"/>
              <a:pPr/>
              <a:t>97</a:t>
            </a:fld>
            <a:endParaRPr lang="en-US"/>
          </a:p>
        </p:txBody>
      </p:sp>
      <p:sp>
        <p:nvSpPr>
          <p:cNvPr id="359426" name="Rectangle 2"/>
          <p:cNvSpPr>
            <a:spLocks noGrp="1" noChangeArrowheads="1"/>
          </p:cNvSpPr>
          <p:nvPr>
            <p:ph type="title"/>
          </p:nvPr>
        </p:nvSpPr>
        <p:spPr/>
        <p:txBody>
          <a:bodyPr/>
          <a:lstStyle/>
          <a:p>
            <a:r>
              <a:rPr lang="it-IT"/>
              <a:t>Interferenza della luce (3)</a:t>
            </a:r>
          </a:p>
        </p:txBody>
      </p:sp>
      <p:sp>
        <p:nvSpPr>
          <p:cNvPr id="359427" name="Rectangle 3"/>
          <p:cNvSpPr>
            <a:spLocks noGrp="1" noChangeArrowheads="1"/>
          </p:cNvSpPr>
          <p:nvPr>
            <p:ph type="body" idx="1"/>
          </p:nvPr>
        </p:nvSpPr>
        <p:spPr/>
        <p:txBody>
          <a:bodyPr/>
          <a:lstStyle/>
          <a:p>
            <a:r>
              <a:rPr lang="it-IT" sz="2500">
                <a:cs typeface="Arial" pitchFamily="34" charset="0"/>
              </a:rPr>
              <a:t>in P generico, le onde difratte da S</a:t>
            </a:r>
            <a:r>
              <a:rPr lang="it-IT" sz="2500" baseline="-25000">
                <a:cs typeface="Arial" pitchFamily="34" charset="0"/>
              </a:rPr>
              <a:t>1</a:t>
            </a:r>
            <a:r>
              <a:rPr lang="it-IT" sz="2500">
                <a:cs typeface="Arial" pitchFamily="34" charset="0"/>
              </a:rPr>
              <a:t> e S</a:t>
            </a:r>
            <a:r>
              <a:rPr lang="it-IT" sz="2500" baseline="-25000">
                <a:cs typeface="Arial" pitchFamily="34" charset="0"/>
              </a:rPr>
              <a:t>2</a:t>
            </a:r>
            <a:r>
              <a:rPr lang="it-IT" sz="2500">
                <a:cs typeface="Arial" pitchFamily="34" charset="0"/>
              </a:rPr>
              <a:t> sono in fase  se la diff. di cammino ottico è un numero intero di </a:t>
            </a:r>
            <a:r>
              <a:rPr lang="el-GR" sz="2500">
                <a:cs typeface="Arial" pitchFamily="34" charset="0"/>
              </a:rPr>
              <a:t>λ</a:t>
            </a:r>
            <a:r>
              <a:rPr lang="it-IT" sz="2500">
                <a:cs typeface="Arial" pitchFamily="34" charset="0"/>
              </a:rPr>
              <a:t> </a:t>
            </a:r>
            <a:r>
              <a:rPr lang="it-IT" sz="2500">
                <a:solidFill>
                  <a:srgbClr val="008000"/>
                </a:solidFill>
                <a:cs typeface="Arial" pitchFamily="34" charset="0"/>
              </a:rPr>
              <a:t>(in opposizione se numero dispari di </a:t>
            </a:r>
            <a:r>
              <a:rPr lang="el-GR" sz="2500">
                <a:solidFill>
                  <a:srgbClr val="008000"/>
                </a:solidFill>
                <a:cs typeface="Arial" pitchFamily="34" charset="0"/>
              </a:rPr>
              <a:t>λ</a:t>
            </a:r>
            <a:r>
              <a:rPr lang="it-IT" sz="2500">
                <a:solidFill>
                  <a:srgbClr val="008000"/>
                </a:solidFill>
                <a:cs typeface="Arial" pitchFamily="34" charset="0"/>
              </a:rPr>
              <a:t>/2) </a:t>
            </a:r>
          </a:p>
          <a:p>
            <a:pPr>
              <a:buFontTx/>
              <a:buNone/>
            </a:pPr>
            <a:r>
              <a:rPr lang="it-IT" sz="2500">
                <a:cs typeface="Arial" pitchFamily="34" charset="0"/>
              </a:rPr>
              <a:t>	</a:t>
            </a:r>
            <a:r>
              <a:rPr lang="it-IT" sz="2500">
                <a:solidFill>
                  <a:srgbClr val="A50021"/>
                </a:solidFill>
                <a:cs typeface="Arial" pitchFamily="34" charset="0"/>
              </a:rPr>
              <a:t>in fase           dy/L = m</a:t>
            </a:r>
            <a:r>
              <a:rPr lang="el-GR" sz="2500">
                <a:solidFill>
                  <a:srgbClr val="A50021"/>
                </a:solidFill>
                <a:cs typeface="Arial" pitchFamily="34" charset="0"/>
              </a:rPr>
              <a:t>λ</a:t>
            </a:r>
            <a:r>
              <a:rPr lang="it-IT" sz="2500">
                <a:solidFill>
                  <a:srgbClr val="A50021"/>
                </a:solidFill>
                <a:cs typeface="Arial" pitchFamily="34" charset="0"/>
              </a:rPr>
              <a:t>               m= 0,1,2,...</a:t>
            </a:r>
          </a:p>
          <a:p>
            <a:pPr>
              <a:buFontTx/>
              <a:buNone/>
            </a:pPr>
            <a:r>
              <a:rPr lang="it-IT" sz="2500">
                <a:cs typeface="Arial" pitchFamily="34" charset="0"/>
              </a:rPr>
              <a:t>	</a:t>
            </a:r>
            <a:r>
              <a:rPr lang="it-IT" sz="2500">
                <a:solidFill>
                  <a:srgbClr val="CC00FF"/>
                </a:solidFill>
                <a:cs typeface="Arial" pitchFamily="34" charset="0"/>
              </a:rPr>
              <a:t>in opposiz.    dy/L = (2m+1)</a:t>
            </a:r>
            <a:r>
              <a:rPr lang="el-GR" sz="2500">
                <a:solidFill>
                  <a:srgbClr val="CC00FF"/>
                </a:solidFill>
                <a:cs typeface="Arial" pitchFamily="34" charset="0"/>
              </a:rPr>
              <a:t>λ</a:t>
            </a:r>
            <a:r>
              <a:rPr lang="it-IT" sz="2500">
                <a:solidFill>
                  <a:srgbClr val="CC00FF"/>
                </a:solidFill>
                <a:cs typeface="Arial" pitchFamily="34" charset="0"/>
              </a:rPr>
              <a:t>/2           ”</a:t>
            </a:r>
          </a:p>
          <a:p>
            <a:pPr>
              <a:buFontTx/>
              <a:buNone/>
            </a:pPr>
            <a:r>
              <a:rPr lang="it-IT" sz="2500">
                <a:cs typeface="Arial" pitchFamily="34" charset="0"/>
              </a:rPr>
              <a:t>	</a:t>
            </a:r>
            <a:r>
              <a:rPr lang="it-IT" sz="2500">
                <a:solidFill>
                  <a:srgbClr val="008000"/>
                </a:solidFill>
                <a:cs typeface="Arial" pitchFamily="34" charset="0"/>
              </a:rPr>
              <a:t>diff. di fase    2</a:t>
            </a:r>
            <a:r>
              <a:rPr lang="el-GR" sz="2500">
                <a:solidFill>
                  <a:srgbClr val="008000"/>
                </a:solidFill>
                <a:cs typeface="Arial" pitchFamily="34" charset="0"/>
              </a:rPr>
              <a:t>π</a:t>
            </a:r>
            <a:r>
              <a:rPr lang="it-IT" sz="2500">
                <a:solidFill>
                  <a:srgbClr val="008000"/>
                </a:solidFill>
                <a:cs typeface="Arial" pitchFamily="34" charset="0"/>
              </a:rPr>
              <a:t>dy/(</a:t>
            </a:r>
            <a:r>
              <a:rPr lang="el-GR" sz="2500">
                <a:solidFill>
                  <a:srgbClr val="008000"/>
                </a:solidFill>
                <a:cs typeface="Arial" pitchFamily="34" charset="0"/>
              </a:rPr>
              <a:t>λ</a:t>
            </a:r>
            <a:r>
              <a:rPr lang="it-IT" sz="2500">
                <a:solidFill>
                  <a:srgbClr val="008000"/>
                </a:solidFill>
                <a:cs typeface="Arial" pitchFamily="34" charset="0"/>
              </a:rPr>
              <a:t>L) </a:t>
            </a:r>
          </a:p>
          <a:p>
            <a:r>
              <a:rPr lang="it-IT" sz="2500">
                <a:cs typeface="Arial" pitchFamily="34" charset="0"/>
              </a:rPr>
              <a:t>distanza fra massimi / righe gialle (o minimi / righe scure) sullo schermo</a:t>
            </a:r>
          </a:p>
          <a:p>
            <a:pPr>
              <a:buFontTx/>
              <a:buNone/>
            </a:pPr>
            <a:r>
              <a:rPr lang="it-IT" sz="2500">
                <a:cs typeface="Arial" pitchFamily="34" charset="0"/>
              </a:rPr>
              <a:t>	y</a:t>
            </a:r>
            <a:r>
              <a:rPr lang="it-IT" sz="2500" baseline="-25000">
                <a:cs typeface="Arial" pitchFamily="34" charset="0"/>
              </a:rPr>
              <a:t>m</a:t>
            </a:r>
            <a:r>
              <a:rPr lang="it-IT" sz="2500">
                <a:cs typeface="Arial" pitchFamily="34" charset="0"/>
              </a:rPr>
              <a:t> – y</a:t>
            </a:r>
            <a:r>
              <a:rPr lang="it-IT" sz="2500" baseline="-25000">
                <a:cs typeface="Arial" pitchFamily="34" charset="0"/>
              </a:rPr>
              <a:t>m-1</a:t>
            </a:r>
            <a:r>
              <a:rPr lang="it-IT" sz="2500">
                <a:cs typeface="Arial" pitchFamily="34" charset="0"/>
              </a:rPr>
              <a:t> = L</a:t>
            </a:r>
            <a:r>
              <a:rPr lang="el-GR" sz="2500">
                <a:cs typeface="Arial" pitchFamily="34" charset="0"/>
              </a:rPr>
              <a:t>λ</a:t>
            </a:r>
            <a:r>
              <a:rPr lang="it-IT" sz="2500">
                <a:cs typeface="Arial" pitchFamily="34" charset="0"/>
              </a:rPr>
              <a:t>/d                      →    </a:t>
            </a:r>
            <a:r>
              <a:rPr lang="el-GR" sz="2500">
                <a:solidFill>
                  <a:schemeClr val="accent2"/>
                </a:solidFill>
                <a:cs typeface="Arial" pitchFamily="34" charset="0"/>
              </a:rPr>
              <a:t>λ</a:t>
            </a:r>
            <a:r>
              <a:rPr lang="it-IT" sz="2500">
                <a:solidFill>
                  <a:schemeClr val="accent2"/>
                </a:solidFill>
                <a:cs typeface="Arial" pitchFamily="34" charset="0"/>
              </a:rPr>
              <a:t> = (d/L)</a:t>
            </a:r>
            <a:r>
              <a:rPr lang="el-GR" sz="2500">
                <a:solidFill>
                  <a:schemeClr val="accent2"/>
                </a:solidFill>
                <a:cs typeface="Arial" pitchFamily="34" charset="0"/>
              </a:rPr>
              <a:t>Δ</a:t>
            </a:r>
            <a:r>
              <a:rPr lang="it-IT" sz="2500">
                <a:solidFill>
                  <a:schemeClr val="accent2"/>
                </a:solidFill>
                <a:cs typeface="Arial" pitchFamily="34" charset="0"/>
              </a:rPr>
              <a:t>y</a:t>
            </a:r>
          </a:p>
          <a:p>
            <a:pPr>
              <a:buFontTx/>
              <a:buNone/>
            </a:pPr>
            <a:r>
              <a:rPr lang="it-IT" sz="2500">
                <a:cs typeface="Arial" pitchFamily="34" charset="0"/>
              </a:rPr>
              <a:t>	con </a:t>
            </a:r>
            <a:r>
              <a:rPr lang="el-GR" sz="2500">
                <a:cs typeface="Arial" pitchFamily="34" charset="0"/>
              </a:rPr>
              <a:t>λ</a:t>
            </a:r>
            <a:r>
              <a:rPr lang="it-IT" sz="2500">
                <a:cs typeface="Arial" pitchFamily="34" charset="0"/>
              </a:rPr>
              <a:t> </a:t>
            </a:r>
            <a:r>
              <a:rPr lang="en-US" sz="2500">
                <a:cs typeface="Arial" pitchFamily="34" charset="0"/>
              </a:rPr>
              <a:t>~ 0.6 </a:t>
            </a:r>
            <a:r>
              <a:rPr lang="el-GR" sz="2500">
                <a:cs typeface="Arial" pitchFamily="34" charset="0"/>
              </a:rPr>
              <a:t>μ</a:t>
            </a:r>
            <a:r>
              <a:rPr lang="it-IT" sz="2500">
                <a:cs typeface="Arial" pitchFamily="34" charset="0"/>
              </a:rPr>
              <a:t>m,  d = 1 mm,                                              L = 2 m  →   </a:t>
            </a:r>
            <a:r>
              <a:rPr lang="el-GR" sz="2500">
                <a:cs typeface="Arial" pitchFamily="34" charset="0"/>
              </a:rPr>
              <a:t>Δ</a:t>
            </a:r>
            <a:r>
              <a:rPr lang="it-IT" sz="2500">
                <a:cs typeface="Arial" pitchFamily="34" charset="0"/>
              </a:rPr>
              <a:t>y = 1.2 mm </a:t>
            </a:r>
            <a:endParaRPr lang="it-IT" sz="2500"/>
          </a:p>
        </p:txBody>
      </p:sp>
      <p:pic>
        <p:nvPicPr>
          <p:cNvPr id="359428" name="Picture 4" descr="img3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5013325"/>
            <a:ext cx="2376487" cy="1296988"/>
          </a:xfrm>
          <a:prstGeom prst="rect">
            <a:avLst/>
          </a:prstGeom>
          <a:noFill/>
          <a:extLst>
            <a:ext uri="{909E8E84-426E-40DD-AFC4-6F175D3DCCD1}">
              <a14:hiddenFill xmlns:a14="http://schemas.microsoft.com/office/drawing/2010/main">
                <a:solidFill>
                  <a:srgbClr val="FFFFFF"/>
                </a:solidFill>
              </a14:hiddenFill>
            </a:ext>
          </a:extLst>
        </p:spPr>
      </p:pic>
      <p:sp>
        <p:nvSpPr>
          <p:cNvPr id="359429" name="Text Box 5"/>
          <p:cNvSpPr txBox="1">
            <a:spLocks noChangeArrowheads="1"/>
          </p:cNvSpPr>
          <p:nvPr/>
        </p:nvSpPr>
        <p:spPr bwMode="auto">
          <a:xfrm>
            <a:off x="684213" y="4508500"/>
            <a:ext cx="2400300" cy="455613"/>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220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fln mag 14</a:t>
            </a:r>
            <a:endParaRPr lang="en-US"/>
          </a:p>
        </p:txBody>
      </p:sp>
      <p:sp>
        <p:nvSpPr>
          <p:cNvPr id="9" name="Slide Number Placeholder 5"/>
          <p:cNvSpPr>
            <a:spLocks noGrp="1"/>
          </p:cNvSpPr>
          <p:nvPr>
            <p:ph type="sldNum" sz="quarter" idx="12"/>
          </p:nvPr>
        </p:nvSpPr>
        <p:spPr/>
        <p:txBody>
          <a:bodyPr/>
          <a:lstStyle/>
          <a:p>
            <a:fld id="{0D9EC6CB-480C-4C1D-90C6-A3EE4FE48BD3}" type="slidenum">
              <a:rPr lang="en-US"/>
              <a:pPr/>
              <a:t>98</a:t>
            </a:fld>
            <a:endParaRPr lang="en-US"/>
          </a:p>
        </p:txBody>
      </p:sp>
      <p:sp>
        <p:nvSpPr>
          <p:cNvPr id="360450" name="Rectangle 2"/>
          <p:cNvSpPr>
            <a:spLocks noGrp="1" noChangeArrowheads="1"/>
          </p:cNvSpPr>
          <p:nvPr>
            <p:ph type="title"/>
          </p:nvPr>
        </p:nvSpPr>
        <p:spPr/>
        <p:txBody>
          <a:bodyPr/>
          <a:lstStyle/>
          <a:p>
            <a:r>
              <a:rPr lang="it-IT"/>
              <a:t>Interferenza della luce (4)</a:t>
            </a:r>
          </a:p>
        </p:txBody>
      </p:sp>
      <p:sp>
        <p:nvSpPr>
          <p:cNvPr id="360451" name="Rectangle 3"/>
          <p:cNvSpPr>
            <a:spLocks noGrp="1" noChangeArrowheads="1"/>
          </p:cNvSpPr>
          <p:nvPr>
            <p:ph type="body" idx="1"/>
          </p:nvPr>
        </p:nvSpPr>
        <p:spPr/>
        <p:txBody>
          <a:bodyPr/>
          <a:lstStyle/>
          <a:p>
            <a:r>
              <a:rPr lang="it-IT" sz="2500">
                <a:solidFill>
                  <a:srgbClr val="A50021"/>
                </a:solidFill>
              </a:rPr>
              <a:t>l’interferenza della luce prova che la luce è un fenomeno ondulatorio</a:t>
            </a:r>
            <a:r>
              <a:rPr lang="it-IT" sz="2500"/>
              <a:t> </a:t>
            </a:r>
            <a:r>
              <a:rPr lang="it-IT" sz="2500">
                <a:solidFill>
                  <a:srgbClr val="008000"/>
                </a:solidFill>
              </a:rPr>
              <a:t>(ma non se è trasversale o longitudinale, per distinguere bisogna studiare la polarizzazione)</a:t>
            </a:r>
          </a:p>
          <a:p>
            <a:r>
              <a:rPr lang="it-IT" sz="2500"/>
              <a:t>se non si usa una sorgente monocromatica </a:t>
            </a:r>
            <a:r>
              <a:rPr lang="it-IT" sz="2500">
                <a:cs typeface="Arial" pitchFamily="34" charset="0"/>
              </a:rPr>
              <a:t>→ max e min sovrapposti (a parte il primo) e non si osservano le frange</a:t>
            </a:r>
          </a:p>
          <a:p>
            <a:r>
              <a:rPr lang="it-IT" sz="2500">
                <a:cs typeface="Arial" pitchFamily="34" charset="0"/>
              </a:rPr>
              <a:t> intensità sullo schermo con 2 fenditure</a:t>
            </a:r>
          </a:p>
        </p:txBody>
      </p:sp>
      <p:pic>
        <p:nvPicPr>
          <p:cNvPr id="360452" name="Picture 4" descr="img3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4076700"/>
            <a:ext cx="5184775" cy="2090738"/>
          </a:xfrm>
          <a:prstGeom prst="rect">
            <a:avLst/>
          </a:prstGeom>
          <a:noFill/>
          <a:extLst>
            <a:ext uri="{909E8E84-426E-40DD-AFC4-6F175D3DCCD1}">
              <a14:hiddenFill xmlns:a14="http://schemas.microsoft.com/office/drawing/2010/main">
                <a:solidFill>
                  <a:srgbClr val="FFFFFF"/>
                </a:solidFill>
              </a14:hiddenFill>
            </a:ext>
          </a:extLst>
        </p:spPr>
      </p:pic>
      <p:sp>
        <p:nvSpPr>
          <p:cNvPr id="360454" name="Text Box 6"/>
          <p:cNvSpPr txBox="1">
            <a:spLocks noChangeArrowheads="1"/>
          </p:cNvSpPr>
          <p:nvPr/>
        </p:nvSpPr>
        <p:spPr bwMode="auto">
          <a:xfrm>
            <a:off x="4551363" y="5840413"/>
            <a:ext cx="236537" cy="336550"/>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600"/>
          </a:p>
        </p:txBody>
      </p:sp>
      <p:sp>
        <p:nvSpPr>
          <p:cNvPr id="360455" name="Text Box 7"/>
          <p:cNvSpPr txBox="1">
            <a:spLocks noChangeArrowheads="1"/>
          </p:cNvSpPr>
          <p:nvPr/>
        </p:nvSpPr>
        <p:spPr bwMode="auto">
          <a:xfrm>
            <a:off x="7062788" y="5348288"/>
            <a:ext cx="809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 ~ y</a:t>
            </a:r>
            <a:r>
              <a:rPr lang="it-IT" sz="2000"/>
              <a:t>/L</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smtClean="0"/>
              <a:t>fln mag 14</a:t>
            </a:r>
            <a:endParaRPr lang="en-US"/>
          </a:p>
        </p:txBody>
      </p:sp>
      <p:sp>
        <p:nvSpPr>
          <p:cNvPr id="11" name="Slide Number Placeholder 5"/>
          <p:cNvSpPr>
            <a:spLocks noGrp="1"/>
          </p:cNvSpPr>
          <p:nvPr>
            <p:ph type="sldNum" sz="quarter" idx="12"/>
          </p:nvPr>
        </p:nvSpPr>
        <p:spPr/>
        <p:txBody>
          <a:bodyPr/>
          <a:lstStyle/>
          <a:p>
            <a:fld id="{FC3A2683-CDC4-4E4C-83EB-1DD6F757B6B1}" type="slidenum">
              <a:rPr lang="en-US"/>
              <a:pPr/>
              <a:t>99</a:t>
            </a:fld>
            <a:endParaRPr lang="en-US"/>
          </a:p>
        </p:txBody>
      </p:sp>
      <p:sp>
        <p:nvSpPr>
          <p:cNvPr id="361474" name="Rectangle 2"/>
          <p:cNvSpPr>
            <a:spLocks noGrp="1" noChangeArrowheads="1"/>
          </p:cNvSpPr>
          <p:nvPr>
            <p:ph type="title"/>
          </p:nvPr>
        </p:nvSpPr>
        <p:spPr/>
        <p:txBody>
          <a:bodyPr/>
          <a:lstStyle/>
          <a:p>
            <a:r>
              <a:rPr lang="it-IT"/>
              <a:t>Interferenza della luce (5) (*)</a:t>
            </a:r>
          </a:p>
        </p:txBody>
      </p:sp>
      <p:sp>
        <p:nvSpPr>
          <p:cNvPr id="361475" name="Rectangle 3"/>
          <p:cNvSpPr>
            <a:spLocks noGrp="1" noChangeArrowheads="1"/>
          </p:cNvSpPr>
          <p:nvPr>
            <p:ph type="body" idx="1"/>
          </p:nvPr>
        </p:nvSpPr>
        <p:spPr/>
        <p:txBody>
          <a:bodyPr/>
          <a:lstStyle/>
          <a:p>
            <a:r>
              <a:rPr lang="it-IT" sz="2600"/>
              <a:t>se si ripete l’esperimento con un numero maggiore di fenditure si ottengono massimi più separati (e si sviluppano max secondari </a:t>
            </a:r>
            <a:r>
              <a:rPr lang="it-IT" sz="2600">
                <a:cs typeface="Arial" pitchFamily="34" charset="0"/>
              </a:rPr>
              <a:t>→ è più facile misurare </a:t>
            </a:r>
            <a:r>
              <a:rPr lang="el-GR" sz="2600">
                <a:cs typeface="Arial" pitchFamily="34" charset="0"/>
              </a:rPr>
              <a:t>λ</a:t>
            </a:r>
            <a:r>
              <a:rPr lang="it-IT" sz="2600"/>
              <a:t>); ad es. con 4 fenditure l’intensità è</a:t>
            </a:r>
          </a:p>
        </p:txBody>
      </p:sp>
      <p:pic>
        <p:nvPicPr>
          <p:cNvPr id="361477" name="Picture 5" descr="img3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997200"/>
            <a:ext cx="6692900" cy="2803525"/>
          </a:xfrm>
          <a:prstGeom prst="rect">
            <a:avLst/>
          </a:prstGeom>
          <a:noFill/>
          <a:extLst>
            <a:ext uri="{909E8E84-426E-40DD-AFC4-6F175D3DCCD1}">
              <a14:hiddenFill xmlns:a14="http://schemas.microsoft.com/office/drawing/2010/main">
                <a:solidFill>
                  <a:srgbClr val="FFFFFF"/>
                </a:solidFill>
              </a14:hiddenFill>
            </a:ext>
          </a:extLst>
        </p:spPr>
      </p:pic>
      <p:sp>
        <p:nvSpPr>
          <p:cNvPr id="361478" name="Text Box 6"/>
          <p:cNvSpPr txBox="1">
            <a:spLocks noChangeArrowheads="1"/>
          </p:cNvSpPr>
          <p:nvPr/>
        </p:nvSpPr>
        <p:spPr bwMode="auto">
          <a:xfrm>
            <a:off x="6351588" y="6230938"/>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2000"/>
              <a:t>(*) facoltativo</a:t>
            </a:r>
          </a:p>
        </p:txBody>
      </p:sp>
      <p:sp>
        <p:nvSpPr>
          <p:cNvPr id="361479" name="Line 7"/>
          <p:cNvSpPr>
            <a:spLocks noChangeShapeType="1"/>
          </p:cNvSpPr>
          <p:nvPr/>
        </p:nvSpPr>
        <p:spPr bwMode="auto">
          <a:xfrm flipH="1">
            <a:off x="6300788" y="4149725"/>
            <a:ext cx="287337"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1480" name="Text Box 8"/>
          <p:cNvSpPr txBox="1">
            <a:spLocks noChangeArrowheads="1"/>
          </p:cNvSpPr>
          <p:nvPr/>
        </p:nvSpPr>
        <p:spPr bwMode="auto">
          <a:xfrm>
            <a:off x="7019925" y="4724400"/>
            <a:ext cx="1223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sz="1600" b="1" i="1">
                <a:solidFill>
                  <a:srgbClr val="A50021"/>
                </a:solidFill>
              </a:rPr>
              <a:t>2 fenditure</a:t>
            </a:r>
          </a:p>
        </p:txBody>
      </p:sp>
      <p:sp>
        <p:nvSpPr>
          <p:cNvPr id="361481" name="Line 9"/>
          <p:cNvSpPr>
            <a:spLocks noChangeShapeType="1"/>
          </p:cNvSpPr>
          <p:nvPr/>
        </p:nvSpPr>
        <p:spPr bwMode="auto">
          <a:xfrm flipH="1">
            <a:off x="6516688" y="4941888"/>
            <a:ext cx="504825" cy="71437"/>
          </a:xfrm>
          <a:prstGeom prst="line">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zioni">
  <a:themeElements>
    <a:clrScheme name="lezio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zio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lezio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zio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zio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zio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zio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zio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zio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zio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zio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zio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zio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zio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60870</TotalTime>
  <Words>6450</Words>
  <Application>Microsoft Office PowerPoint</Application>
  <PresentationFormat>On-screen Show (4:3)</PresentationFormat>
  <Paragraphs>1148</Paragraphs>
  <Slides>108</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1" baseType="lpstr">
      <vt:lpstr>lezioni</vt:lpstr>
      <vt:lpstr>Chart</vt:lpstr>
      <vt:lpstr>Equation</vt:lpstr>
      <vt:lpstr>PowerPoint Presentation</vt:lpstr>
      <vt:lpstr>PowerPoint Presentation</vt:lpstr>
      <vt:lpstr>Oscillazioni</vt:lpstr>
      <vt:lpstr>Circuito LC(*)</vt:lpstr>
      <vt:lpstr> (Cfr.) Sistema massa-molla</vt:lpstr>
      <vt:lpstr>Energia nel sistemi meccanici</vt:lpstr>
      <vt:lpstr>Oscillazioni armoniche</vt:lpstr>
      <vt:lpstr>Oscillazione (passo passo)</vt:lpstr>
      <vt:lpstr>Soluzione (senza derivate)</vt:lpstr>
      <vt:lpstr>Oscillazioni (cont.)</vt:lpstr>
      <vt:lpstr>Oscillazioni (cont)</vt:lpstr>
      <vt:lpstr>Oscillazioni (cont.)(*)</vt:lpstr>
      <vt:lpstr>Pendolo semplice</vt:lpstr>
      <vt:lpstr>Angoli piccoli (*)</vt:lpstr>
      <vt:lpstr>Oscillazione e.m., applicazione</vt:lpstr>
      <vt:lpstr>Oscillazioni smorzate (*)</vt:lpstr>
      <vt:lpstr>Oscillazioni forzate, risonanza (*)</vt:lpstr>
      <vt:lpstr>Oscillazioni, applicazione (*)</vt:lpstr>
      <vt:lpstr>Ottica geometrica</vt:lpstr>
      <vt:lpstr>La luce</vt:lpstr>
      <vt:lpstr>Luce visibile</vt:lpstr>
      <vt:lpstr>Visione UV (renne)</vt:lpstr>
      <vt:lpstr>Spettro delle onde e.m. (*)</vt:lpstr>
      <vt:lpstr>Propagazione della luce</vt:lpstr>
      <vt:lpstr>Condizioni dell’ottica geometrica </vt:lpstr>
      <vt:lpstr>PowerPoint Presentation</vt:lpstr>
      <vt:lpstr>Riflessione</vt:lpstr>
      <vt:lpstr>Riflessione, potere riflettente</vt:lpstr>
      <vt:lpstr>Sistema ottico</vt:lpstr>
      <vt:lpstr>Specchio piano</vt:lpstr>
      <vt:lpstr>Specchi sferici, fuoco (*)</vt:lpstr>
      <vt:lpstr>Costruzione dell’immagine con lo specchio sferico(*)</vt:lpstr>
      <vt:lpstr>Formula dei punti coniugati(*)</vt:lpstr>
      <vt:lpstr>Rifrazione</vt:lpstr>
      <vt:lpstr>Legge di Snell</vt:lpstr>
      <vt:lpstr>Legge di Snell (2)</vt:lpstr>
      <vt:lpstr>Riflessione totale</vt:lpstr>
      <vt:lpstr>Passaggio attraverso una lastra piano-parallela (*)</vt:lpstr>
      <vt:lpstr>Diottri piani(*)</vt:lpstr>
      <vt:lpstr>Diottri piani (2)(*)</vt:lpstr>
      <vt:lpstr>Diottri sferici e lenti</vt:lpstr>
      <vt:lpstr>Lenti sottili</vt:lpstr>
      <vt:lpstr>Lenti sottili (2)</vt:lpstr>
      <vt:lpstr>Lenti sottili (3) (*)</vt:lpstr>
      <vt:lpstr>Costruzione dell’immagine</vt:lpstr>
      <vt:lpstr>Lente divergente</vt:lpstr>
      <vt:lpstr>Lenti sottili, posizione e tipi di immagine </vt:lpstr>
      <vt:lpstr>Aberrazioni delle lenti</vt:lpstr>
      <vt:lpstr>L’occhio</vt:lpstr>
      <vt:lpstr>L’occhio (2)</vt:lpstr>
      <vt:lpstr>La lente d’ingrandimento</vt:lpstr>
      <vt:lpstr>Microscopio ottico composto</vt:lpstr>
      <vt:lpstr>Microscopio ottico (2)</vt:lpstr>
      <vt:lpstr>Prisma(*)</vt:lpstr>
      <vt:lpstr>PowerPoint Presentation</vt:lpstr>
      <vt:lpstr>Richiamo: oscillazioni e oscillazioni armoniche</vt:lpstr>
      <vt:lpstr>Proprietà fondamentali delle onde</vt:lpstr>
      <vt:lpstr>Proprietà fondamentali delle onde (2)</vt:lpstr>
      <vt:lpstr>Proprietà fondamentali delle onde (3)</vt:lpstr>
      <vt:lpstr>Principio di sovrapposizione</vt:lpstr>
      <vt:lpstr>Principio di sovrapposizione (2)</vt:lpstr>
      <vt:lpstr>Principio di sovrapposizione (3)</vt:lpstr>
      <vt:lpstr>Forma matematica di un’onda sinusoidale</vt:lpstr>
      <vt:lpstr>Dalle oscillazioni alle onde (*) </vt:lpstr>
      <vt:lpstr>Onde (*)</vt:lpstr>
      <vt:lpstr>Movimento di onde e particelle (*)</vt:lpstr>
      <vt:lpstr>Rappresentazione matematica dell’onda (*)</vt:lpstr>
      <vt:lpstr>Rappresentazione matematica dell’onda (2) (*)</vt:lpstr>
      <vt:lpstr>Rappresentazione matematica dell’onda (3)</vt:lpstr>
      <vt:lpstr>Energia e intensità, ampiezza</vt:lpstr>
      <vt:lpstr>Velocità di propagazione dell’onda</vt:lpstr>
      <vt:lpstr>Esempi di impulsi</vt:lpstr>
      <vt:lpstr>Esempi di onde periodiche</vt:lpstr>
      <vt:lpstr>Onde trasversali e longitudinali </vt:lpstr>
      <vt:lpstr>Principio di sovrapposizione (*)</vt:lpstr>
      <vt:lpstr>Onde che si propagano in verso opposto – onde stazionarie</vt:lpstr>
      <vt:lpstr>Onde stazionarie (2)</vt:lpstr>
      <vt:lpstr>Battimenti (*)</vt:lpstr>
      <vt:lpstr>Moto periodico generico: teorema di Fourier (*)</vt:lpstr>
      <vt:lpstr>Teorema di Fourier (2) (*)</vt:lpstr>
      <vt:lpstr>Onde sonore</vt:lpstr>
      <vt:lpstr>Onde sonore (2)</vt:lpstr>
      <vt:lpstr>Onde sonore (3)</vt:lpstr>
      <vt:lpstr>Effetto Doppler(*)</vt:lpstr>
      <vt:lpstr>Effetto Doppler (2) (*)</vt:lpstr>
      <vt:lpstr>Effetto Doppler (3) (*)</vt:lpstr>
      <vt:lpstr>Applicazioni dell’effetto Doppler (*)</vt:lpstr>
      <vt:lpstr>Ottica fisica</vt:lpstr>
      <vt:lpstr>Principio di Huygens</vt:lpstr>
      <vt:lpstr>Applicazione del principio di Huygens</vt:lpstr>
      <vt:lpstr>Diffrazione delle onde</vt:lpstr>
      <vt:lpstr>Cammino ottico</vt:lpstr>
      <vt:lpstr>Interferenza di onde armoniche (*)</vt:lpstr>
      <vt:lpstr>Interferenza (2) (*)</vt:lpstr>
      <vt:lpstr>Interferenza della luce – esperienza di Young</vt:lpstr>
      <vt:lpstr>Interferenza della luce (2)</vt:lpstr>
      <vt:lpstr>Interferenza della luce (3)</vt:lpstr>
      <vt:lpstr>Interferenza della luce (4)</vt:lpstr>
      <vt:lpstr>Interferenza della luce (5) (*)</vt:lpstr>
      <vt:lpstr>Diffrazione da una fenditura</vt:lpstr>
      <vt:lpstr>Reticolo di diffrazione</vt:lpstr>
      <vt:lpstr>Limitazioni dei microscopi</vt:lpstr>
      <vt:lpstr>Limitazioni dei microscopi (2)</vt:lpstr>
      <vt:lpstr>Polarizzazione della luce</vt:lpstr>
      <vt:lpstr>Polarizzazione (2)</vt:lpstr>
      <vt:lpstr>Polarizzazione (3)</vt:lpstr>
      <vt:lpstr>Polarizzazione (4)</vt:lpstr>
      <vt:lpstr>PowerPoint Presentation</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navarria</dc:creator>
  <cp:lastModifiedBy>francesco navarria</cp:lastModifiedBy>
  <cp:revision>245</cp:revision>
  <dcterms:created xsi:type="dcterms:W3CDTF">2006-02-28T22:04:22Z</dcterms:created>
  <dcterms:modified xsi:type="dcterms:W3CDTF">2014-05-27T05:39:55Z</dcterms:modified>
</cp:coreProperties>
</file>