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sldIdLst>
    <p:sldId id="256" r:id="rId2"/>
    <p:sldId id="419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54" r:id="rId17"/>
    <p:sldId id="433" r:id="rId18"/>
    <p:sldId id="435" r:id="rId19"/>
    <p:sldId id="434" r:id="rId20"/>
    <p:sldId id="436" r:id="rId21"/>
    <p:sldId id="451" r:id="rId22"/>
    <p:sldId id="438" r:id="rId23"/>
    <p:sldId id="439" r:id="rId24"/>
    <p:sldId id="440" r:id="rId25"/>
    <p:sldId id="441" r:id="rId26"/>
    <p:sldId id="443" r:id="rId27"/>
    <p:sldId id="444" r:id="rId28"/>
    <p:sldId id="445" r:id="rId29"/>
    <p:sldId id="446" r:id="rId30"/>
    <p:sldId id="447" r:id="rId31"/>
    <p:sldId id="448" r:id="rId32"/>
    <p:sldId id="452" r:id="rId33"/>
    <p:sldId id="449" r:id="rId34"/>
    <p:sldId id="450" r:id="rId35"/>
    <p:sldId id="453" r:id="rId36"/>
    <p:sldId id="455" r:id="rId37"/>
    <p:sldId id="365" r:id="rId38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66"/>
    <a:srgbClr val="F8F8F8"/>
    <a:srgbClr val="FF3300"/>
    <a:srgbClr val="EAEAEA"/>
    <a:srgbClr val="CC0099"/>
    <a:srgbClr val="CC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0" autoAdjust="0"/>
    <p:restoredTop sz="86772" autoAdjust="0"/>
  </p:normalViewPr>
  <p:slideViewPr>
    <p:cSldViewPr>
      <p:cViewPr varScale="1">
        <p:scale>
          <a:sx n="73" d="100"/>
          <a:sy n="73" d="100"/>
        </p:scale>
        <p:origin x="-4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50"/>
    </p:cViewPr>
  </p:sorterViewPr>
  <p:notesViewPr>
    <p:cSldViewPr>
      <p:cViewPr>
        <p:scale>
          <a:sx n="100" d="100"/>
          <a:sy n="100" d="100"/>
        </p:scale>
        <p:origin x="-1500" y="33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4DAE9860-5184-46D5-BD44-BACB30E27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33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Effetto_fotoelettrico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Electromagnetic_waves" TargetMode="External"/><Relationship Id="rId13" Type="http://schemas.openxmlformats.org/officeDocument/2006/relationships/hyperlink" Target="http://en.wikipedia.org/wiki/Electromagnetic_wave" TargetMode="External"/><Relationship Id="rId18" Type="http://schemas.openxmlformats.org/officeDocument/2006/relationships/hyperlink" Target="http://en.wikipedia.org/wiki/Electronvolt" TargetMode="External"/><Relationship Id="rId26" Type="http://schemas.openxmlformats.org/officeDocument/2006/relationships/hyperlink" Target="http://en.wikipedia.org/wiki/Photoelectrochemical_cell" TargetMode="External"/><Relationship Id="rId3" Type="http://schemas.openxmlformats.org/officeDocument/2006/relationships/hyperlink" Target="http://en.wikipedia.org/wiki/February_22" TargetMode="External"/><Relationship Id="rId21" Type="http://schemas.openxmlformats.org/officeDocument/2006/relationships/hyperlink" Target="http://en.wikipedia.org/wiki/Pair_production" TargetMode="External"/><Relationship Id="rId7" Type="http://schemas.openxmlformats.org/officeDocument/2006/relationships/hyperlink" Target="http://en.wikipedia.org/wiki/James_Clerk_Maxwell" TargetMode="External"/><Relationship Id="rId12" Type="http://schemas.openxmlformats.org/officeDocument/2006/relationships/hyperlink" Target="http://en.wikipedia.org/wiki/Electron" TargetMode="External"/><Relationship Id="rId17" Type="http://schemas.openxmlformats.org/officeDocument/2006/relationships/hyperlink" Target="http://en.wikipedia.org/wiki/Heinrich_Rudolf_Hertz" TargetMode="External"/><Relationship Id="rId25" Type="http://schemas.openxmlformats.org/officeDocument/2006/relationships/hyperlink" Target="http://en.wikipedia.org/wiki/Solar_cell" TargetMode="External"/><Relationship Id="rId2" Type="http://schemas.openxmlformats.org/officeDocument/2006/relationships/slide" Target="../slides/slide8.xml"/><Relationship Id="rId16" Type="http://schemas.openxmlformats.org/officeDocument/2006/relationships/hyperlink" Target="http://en.wikipedia.org/wiki/Photoelectric_effect" TargetMode="External"/><Relationship Id="rId20" Type="http://schemas.openxmlformats.org/officeDocument/2006/relationships/hyperlink" Target="http://en.wikipedia.org/wiki/Compton_scattering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1894" TargetMode="External"/><Relationship Id="rId11" Type="http://schemas.openxmlformats.org/officeDocument/2006/relationships/hyperlink" Target="http://en.wikipedia.org/wiki/Radio" TargetMode="External"/><Relationship Id="rId24" Type="http://schemas.openxmlformats.org/officeDocument/2006/relationships/hyperlink" Target="http://en.wikipedia.org/wiki/Photoresistor" TargetMode="External"/><Relationship Id="rId5" Type="http://schemas.openxmlformats.org/officeDocument/2006/relationships/hyperlink" Target="http://en.wikipedia.org/wiki/January_1" TargetMode="External"/><Relationship Id="rId15" Type="http://schemas.openxmlformats.org/officeDocument/2006/relationships/hyperlink" Target="http://en.wikipedia.org/wiki/Visible_light" TargetMode="External"/><Relationship Id="rId23" Type="http://schemas.openxmlformats.org/officeDocument/2006/relationships/hyperlink" Target="http://en.wikipedia.org/wiki/Photoconductivity" TargetMode="External"/><Relationship Id="rId10" Type="http://schemas.openxmlformats.org/officeDocument/2006/relationships/hyperlink" Target="http://en.wikipedia.org/wiki/Ultra_high_frequency" TargetMode="External"/><Relationship Id="rId19" Type="http://schemas.openxmlformats.org/officeDocument/2006/relationships/hyperlink" Target="http://en.wikipedia.org/wiki/MeV" TargetMode="External"/><Relationship Id="rId4" Type="http://schemas.openxmlformats.org/officeDocument/2006/relationships/hyperlink" Target="http://en.wikipedia.org/wiki/1857" TargetMode="External"/><Relationship Id="rId9" Type="http://schemas.openxmlformats.org/officeDocument/2006/relationships/hyperlink" Target="http://en.wikipedia.org/wiki/Very_high_frequency" TargetMode="External"/><Relationship Id="rId14" Type="http://schemas.openxmlformats.org/officeDocument/2006/relationships/hyperlink" Target="http://en.wikipedia.org/wiki/X-rays" TargetMode="External"/><Relationship Id="rId22" Type="http://schemas.openxmlformats.org/officeDocument/2006/relationships/hyperlink" Target="http://en.wikipedia.org/wiki/Wave%E2%80%93particle_duality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Radioaktivit%C3%A4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e.wikipedia.org/wiki/Elektrizit%C3%A4t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B3A82-F452-46A5-919B-42E95F8DCD66}" type="slidenum">
              <a:rPr lang="en-US"/>
              <a:pPr/>
              <a:t>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risoluzione</a:t>
            </a:r>
            <a:r>
              <a:rPr lang="en-US" dirty="0" smtClean="0"/>
              <a:t> del </a:t>
            </a:r>
            <a:r>
              <a:rPr lang="en-US" dirty="0" err="1" smtClean="0"/>
              <a:t>m.e.</a:t>
            </a:r>
            <a:r>
              <a:rPr lang="en-US" dirty="0" smtClean="0"/>
              <a:t> e` </a:t>
            </a:r>
            <a:r>
              <a:rPr lang="en-US" dirty="0" err="1" smtClean="0"/>
              <a:t>dell’ordine</a:t>
            </a:r>
            <a:r>
              <a:rPr lang="en-US" dirty="0" smtClean="0"/>
              <a:t> di 2 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9860-5184-46D5-BD44-BACB30E275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14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l’esperienza</a:t>
            </a:r>
            <a:r>
              <a:rPr lang="en-US" dirty="0" smtClean="0"/>
              <a:t> di Young con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elettroni</a:t>
            </a:r>
            <a:r>
              <a:rPr lang="en-US" dirty="0" smtClean="0"/>
              <a:t> è </a:t>
            </a:r>
            <a:r>
              <a:rPr lang="en-US" dirty="0" err="1" smtClean="0"/>
              <a:t>stata</a:t>
            </a:r>
            <a:r>
              <a:rPr lang="en-US" dirty="0" smtClean="0"/>
              <a:t> </a:t>
            </a:r>
            <a:r>
              <a:rPr lang="en-US" dirty="0" err="1" smtClean="0"/>
              <a:t>realizzata</a:t>
            </a:r>
            <a:r>
              <a:rPr lang="en-US" dirty="0" smtClean="0"/>
              <a:t> da </a:t>
            </a:r>
            <a:r>
              <a:rPr lang="en-US" dirty="0" err="1" smtClean="0"/>
              <a:t>Merli</a:t>
            </a:r>
            <a:r>
              <a:rPr lang="en-US" dirty="0" smtClean="0"/>
              <a:t>, </a:t>
            </a:r>
            <a:r>
              <a:rPr lang="en-US" dirty="0" err="1" smtClean="0"/>
              <a:t>Missiroli</a:t>
            </a:r>
            <a:r>
              <a:rPr lang="en-US" dirty="0" smtClean="0"/>
              <a:t> e </a:t>
            </a:r>
            <a:r>
              <a:rPr lang="en-US" dirty="0" err="1" smtClean="0"/>
              <a:t>Pozzi</a:t>
            </a:r>
            <a:r>
              <a:rPr lang="en-US" dirty="0" smtClean="0"/>
              <a:t> </a:t>
            </a:r>
            <a:r>
              <a:rPr lang="en-US" dirty="0" err="1" smtClean="0"/>
              <a:t>negli</a:t>
            </a:r>
            <a:r>
              <a:rPr lang="en-US" dirty="0" smtClean="0"/>
              <a:t> </a:t>
            </a:r>
            <a:r>
              <a:rPr lang="en-US" dirty="0" err="1" smtClean="0"/>
              <a:t>anni</a:t>
            </a:r>
            <a:r>
              <a:rPr lang="en-US" dirty="0" smtClean="0"/>
              <a:t> ‘70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9860-5184-46D5-BD44-BACB30E275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94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9860-5184-46D5-BD44-BACB30E275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10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1933:</a:t>
            </a:r>
            <a:r>
              <a:rPr lang="en-US" baseline="0" dirty="0" smtClean="0"/>
              <a:t> E</a:t>
            </a:r>
            <a:r>
              <a:rPr lang="en-US" dirty="0" smtClean="0"/>
              <a:t>rwin </a:t>
            </a:r>
            <a:r>
              <a:rPr lang="en-US" dirty="0" err="1" smtClean="0"/>
              <a:t>Schroedinger</a:t>
            </a:r>
            <a:r>
              <a:rPr lang="en-US" dirty="0" smtClean="0"/>
              <a:t>, Paul André Maurice Dirac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9860-5184-46D5-BD44-BACB30E275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75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B04EB-02FB-4454-A190-1B07BBDB695D}" type="slidenum">
              <a:rPr lang="en-US"/>
              <a:pPr/>
              <a:t>31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22 dicembre 1895, la fotografia della mano della moglie con raggi X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133F7B-2B99-455F-B4E2-E2EE60098DA3}" type="slidenum">
              <a:rPr lang="en-US"/>
              <a:pPr/>
              <a:t>35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22 dicembre 1895, mano della moglie di Roengten</a:t>
            </a:r>
          </a:p>
          <a:p>
            <a:r>
              <a:rPr lang="it-IT"/>
              <a:t>you don’t really understand something unless you can explain it to your gradmother </a:t>
            </a:r>
            <a:r>
              <a:rPr lang="it-IT" i="1"/>
              <a:t>albert einstein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0D10C-BDDE-4AC2-8F46-7ED6C30873AB}" type="slidenum">
              <a:rPr lang="en-US"/>
              <a:pPr/>
              <a:t>36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Ad Augusto Righi si deve anche l'introduzione del termine </a:t>
            </a:r>
            <a:r>
              <a:rPr lang="it-IT" b="1">
                <a:hlinkClick r:id="rId3" tooltip="Effetto fotoelettrico"/>
              </a:rPr>
              <a:t>fotoelettrico</a:t>
            </a:r>
            <a:r>
              <a:rPr lang="it-IT"/>
              <a:t> per spiegare l'omonimo fenomeno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9860-5184-46D5-BD44-BACB30E275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8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l’esistenza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isotopi</a:t>
            </a:r>
            <a:r>
              <a:rPr lang="en-US" dirty="0" smtClean="0"/>
              <a:t> </a:t>
            </a:r>
            <a:r>
              <a:rPr lang="en-US" dirty="0" err="1" smtClean="0"/>
              <a:t>implica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atomico</a:t>
            </a:r>
            <a:r>
              <a:rPr lang="en-US" baseline="0" dirty="0" smtClean="0"/>
              <a:t> non </a:t>
            </a:r>
            <a:r>
              <a:rPr lang="en-US" baseline="0" dirty="0" err="1" smtClean="0"/>
              <a:t>dipende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atomica</a:t>
            </a:r>
            <a:r>
              <a:rPr lang="en-US" baseline="0" dirty="0" smtClean="0"/>
              <a:t>, ma solo </a:t>
            </a:r>
            <a:r>
              <a:rPr lang="en-US" baseline="0" dirty="0" err="1" smtClean="0"/>
              <a:t>dall’elemento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cioé</a:t>
            </a:r>
            <a:r>
              <a:rPr lang="en-US" baseline="0" dirty="0" smtClean="0"/>
              <a:t> da Z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9860-5184-46D5-BD44-BACB30E275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3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Planck PN 1918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9860-5184-46D5-BD44-BACB30E275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73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8A43C-3875-452A-BF9C-805C935BF78C}" type="slidenum">
              <a:rPr lang="en-US"/>
              <a:pPr/>
              <a:t>8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Heinrich Rudolf Hertz</a:t>
            </a:r>
            <a:r>
              <a:rPr lang="it-IT" dirty="0"/>
              <a:t> (</a:t>
            </a:r>
            <a:r>
              <a:rPr lang="it-IT" dirty="0" err="1">
                <a:hlinkClick r:id="rId3" tooltip="February 22"/>
              </a:rPr>
              <a:t>February</a:t>
            </a:r>
            <a:r>
              <a:rPr lang="it-IT" dirty="0">
                <a:hlinkClick r:id="rId3" tooltip="February 22"/>
              </a:rPr>
              <a:t> 22</a:t>
            </a:r>
            <a:r>
              <a:rPr lang="it-IT" dirty="0"/>
              <a:t>, </a:t>
            </a:r>
            <a:r>
              <a:rPr lang="it-IT" dirty="0">
                <a:hlinkClick r:id="rId4" tooltip="1857"/>
              </a:rPr>
              <a:t>1857</a:t>
            </a:r>
            <a:r>
              <a:rPr lang="it-IT" dirty="0"/>
              <a:t> – </a:t>
            </a:r>
            <a:r>
              <a:rPr lang="it-IT" dirty="0" err="1">
                <a:hlinkClick r:id="rId5" tooltip="January 1"/>
              </a:rPr>
              <a:t>January</a:t>
            </a:r>
            <a:r>
              <a:rPr lang="it-IT" dirty="0">
                <a:hlinkClick r:id="rId5" tooltip="January 1"/>
              </a:rPr>
              <a:t> 1</a:t>
            </a:r>
            <a:r>
              <a:rPr lang="it-IT" dirty="0"/>
              <a:t>, </a:t>
            </a:r>
            <a:r>
              <a:rPr lang="it-IT" dirty="0">
                <a:hlinkClick r:id="rId6" tooltip="1894"/>
              </a:rPr>
              <a:t>1894</a:t>
            </a:r>
            <a:r>
              <a:rPr lang="it-IT" dirty="0"/>
              <a:t>) </a:t>
            </a:r>
            <a:r>
              <a:rPr lang="it-IT" dirty="0" err="1"/>
              <a:t>was</a:t>
            </a:r>
            <a:r>
              <a:rPr lang="it-IT" dirty="0"/>
              <a:t> a </a:t>
            </a:r>
            <a:r>
              <a:rPr lang="it-IT" dirty="0" err="1"/>
              <a:t>German</a:t>
            </a:r>
            <a:r>
              <a:rPr lang="it-IT" dirty="0"/>
              <a:t> </a:t>
            </a:r>
            <a:r>
              <a:rPr lang="it-IT" dirty="0" err="1"/>
              <a:t>physicist</a:t>
            </a:r>
            <a:r>
              <a:rPr lang="it-IT" dirty="0"/>
              <a:t>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clarified</a:t>
            </a:r>
            <a:r>
              <a:rPr lang="it-IT" dirty="0"/>
              <a:t> and </a:t>
            </a:r>
            <a:r>
              <a:rPr lang="it-IT" dirty="0" err="1"/>
              <a:t>expanded</a:t>
            </a:r>
            <a:r>
              <a:rPr lang="it-IT" dirty="0"/>
              <a:t> the </a:t>
            </a:r>
            <a:r>
              <a:rPr lang="it-IT" dirty="0" err="1"/>
              <a:t>electromagnetic</a:t>
            </a:r>
            <a:r>
              <a:rPr lang="it-IT" dirty="0"/>
              <a:t> </a:t>
            </a:r>
            <a:r>
              <a:rPr lang="it-IT" dirty="0" err="1"/>
              <a:t>theory</a:t>
            </a:r>
            <a:r>
              <a:rPr lang="it-IT" dirty="0"/>
              <a:t> of light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put </a:t>
            </a:r>
            <a:r>
              <a:rPr lang="it-IT" dirty="0" err="1"/>
              <a:t>forth</a:t>
            </a:r>
            <a:r>
              <a:rPr lang="it-IT" dirty="0"/>
              <a:t> by </a:t>
            </a:r>
            <a:r>
              <a:rPr lang="it-IT" dirty="0">
                <a:hlinkClick r:id="rId7" tooltip="James Clerk Maxwell"/>
              </a:rPr>
              <a:t>Maxwell</a:t>
            </a:r>
            <a:r>
              <a:rPr lang="it-IT" dirty="0"/>
              <a:t>. He </a:t>
            </a:r>
            <a:r>
              <a:rPr lang="it-IT" dirty="0" err="1"/>
              <a:t>was</a:t>
            </a:r>
            <a:r>
              <a:rPr lang="it-IT" dirty="0"/>
              <a:t> the first to </a:t>
            </a:r>
            <a:r>
              <a:rPr lang="it-IT" dirty="0" err="1"/>
              <a:t>satisfactorily</a:t>
            </a:r>
            <a:r>
              <a:rPr lang="it-IT" dirty="0"/>
              <a:t> </a:t>
            </a:r>
            <a:r>
              <a:rPr lang="it-IT" dirty="0" err="1"/>
              <a:t>demonstrate</a:t>
            </a:r>
            <a:r>
              <a:rPr lang="it-IT" dirty="0"/>
              <a:t> the </a:t>
            </a:r>
            <a:r>
              <a:rPr lang="it-IT" dirty="0" err="1"/>
              <a:t>existence</a:t>
            </a:r>
            <a:r>
              <a:rPr lang="it-IT" dirty="0"/>
              <a:t> of </a:t>
            </a:r>
            <a:r>
              <a:rPr lang="it-IT" dirty="0" err="1">
                <a:hlinkClick r:id="rId8" tooltip="Electromagnetic waves"/>
              </a:rPr>
              <a:t>electromagnetic</a:t>
            </a:r>
            <a:r>
              <a:rPr lang="it-IT" dirty="0">
                <a:hlinkClick r:id="rId8" tooltip="Electromagnetic waves"/>
              </a:rPr>
              <a:t> </a:t>
            </a:r>
            <a:r>
              <a:rPr lang="it-IT" dirty="0" err="1">
                <a:hlinkClick r:id="rId8" tooltip="Electromagnetic waves"/>
              </a:rPr>
              <a:t>waves</a:t>
            </a:r>
            <a:r>
              <a:rPr lang="it-IT" dirty="0"/>
              <a:t> by building an </a:t>
            </a:r>
            <a:r>
              <a:rPr lang="it-IT" dirty="0" err="1"/>
              <a:t>apparatus</a:t>
            </a:r>
            <a:r>
              <a:rPr lang="it-IT" dirty="0"/>
              <a:t> to produce and </a:t>
            </a:r>
            <a:r>
              <a:rPr lang="it-IT" dirty="0" err="1"/>
              <a:t>detect</a:t>
            </a:r>
            <a:r>
              <a:rPr lang="it-IT" dirty="0"/>
              <a:t> </a:t>
            </a:r>
            <a:r>
              <a:rPr lang="it-IT" dirty="0">
                <a:hlinkClick r:id="rId9" tooltip="Very high frequency"/>
              </a:rPr>
              <a:t>VHF</a:t>
            </a:r>
            <a:r>
              <a:rPr lang="it-IT" dirty="0"/>
              <a:t> or </a:t>
            </a:r>
            <a:r>
              <a:rPr lang="it-IT" dirty="0">
                <a:hlinkClick r:id="rId10" tooltip="Ultra high frequency"/>
              </a:rPr>
              <a:t>UHF</a:t>
            </a:r>
            <a:r>
              <a:rPr lang="it-IT" dirty="0"/>
              <a:t> </a:t>
            </a:r>
            <a:r>
              <a:rPr lang="it-IT" dirty="0">
                <a:hlinkClick r:id="rId11" tooltip="Radio"/>
              </a:rPr>
              <a:t>radio</a:t>
            </a:r>
            <a:r>
              <a:rPr lang="it-IT" dirty="0"/>
              <a:t> </a:t>
            </a:r>
            <a:r>
              <a:rPr lang="it-IT" dirty="0" err="1"/>
              <a:t>waves</a:t>
            </a:r>
            <a:r>
              <a:rPr lang="it-IT" dirty="0"/>
              <a:t>. </a:t>
            </a:r>
          </a:p>
          <a:p>
            <a:r>
              <a:rPr lang="it-IT" dirty="0"/>
              <a:t>The </a:t>
            </a:r>
            <a:r>
              <a:rPr lang="it-IT" b="1" dirty="0" err="1"/>
              <a:t>photoelectric</a:t>
            </a:r>
            <a:r>
              <a:rPr lang="it-IT" b="1" dirty="0"/>
              <a:t> </a:t>
            </a:r>
            <a:r>
              <a:rPr lang="it-IT" b="1" dirty="0" err="1"/>
              <a:t>effect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phenomenon</a:t>
            </a:r>
            <a:r>
              <a:rPr lang="it-IT" dirty="0"/>
              <a:t> in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>
                <a:hlinkClick r:id="rId12" tooltip="Electron"/>
              </a:rPr>
              <a:t>electrons</a:t>
            </a:r>
            <a:r>
              <a:rPr lang="it-IT" dirty="0"/>
              <a:t> are </a:t>
            </a:r>
            <a:r>
              <a:rPr lang="it-IT" dirty="0" err="1"/>
              <a:t>emitted</a:t>
            </a:r>
            <a:r>
              <a:rPr lang="it-IT" dirty="0"/>
              <a:t> from </a:t>
            </a:r>
            <a:r>
              <a:rPr lang="it-IT" dirty="0" err="1"/>
              <a:t>matter</a:t>
            </a:r>
            <a:r>
              <a:rPr lang="it-IT" dirty="0"/>
              <a:t> (</a:t>
            </a:r>
            <a:r>
              <a:rPr lang="it-IT" dirty="0" err="1"/>
              <a:t>metals</a:t>
            </a:r>
            <a:r>
              <a:rPr lang="it-IT" dirty="0"/>
              <a:t> and non-</a:t>
            </a:r>
            <a:r>
              <a:rPr lang="it-IT" dirty="0" err="1"/>
              <a:t>metallic</a:t>
            </a:r>
            <a:r>
              <a:rPr lang="it-IT" dirty="0"/>
              <a:t> </a:t>
            </a:r>
            <a:r>
              <a:rPr lang="it-IT" dirty="0" err="1"/>
              <a:t>solids</a:t>
            </a:r>
            <a:r>
              <a:rPr lang="it-IT" dirty="0"/>
              <a:t>, </a:t>
            </a:r>
            <a:r>
              <a:rPr lang="it-IT" dirty="0" err="1"/>
              <a:t>liquids</a:t>
            </a:r>
            <a:r>
              <a:rPr lang="it-IT" dirty="0"/>
              <a:t>, or </a:t>
            </a:r>
            <a:r>
              <a:rPr lang="it-IT" dirty="0" err="1"/>
              <a:t>gases</a:t>
            </a:r>
            <a:r>
              <a:rPr lang="it-IT" dirty="0"/>
              <a:t>) </a:t>
            </a:r>
            <a:r>
              <a:rPr lang="it-IT" dirty="0" err="1"/>
              <a:t>after</a:t>
            </a:r>
            <a:r>
              <a:rPr lang="it-IT" dirty="0"/>
              <a:t> the </a:t>
            </a:r>
            <a:r>
              <a:rPr lang="it-IT" dirty="0" err="1"/>
              <a:t>absorption</a:t>
            </a:r>
            <a:r>
              <a:rPr lang="it-IT" dirty="0"/>
              <a:t> of </a:t>
            </a:r>
            <a:r>
              <a:rPr lang="it-IT" dirty="0" err="1"/>
              <a:t>energy</a:t>
            </a:r>
            <a:r>
              <a:rPr lang="it-IT" dirty="0"/>
              <a:t> from </a:t>
            </a:r>
            <a:r>
              <a:rPr lang="it-IT" dirty="0" err="1">
                <a:hlinkClick r:id="rId13" tooltip="Electromagnetic wave"/>
              </a:rPr>
              <a:t>electromagnetic</a:t>
            </a:r>
            <a:r>
              <a:rPr lang="it-IT" dirty="0">
                <a:hlinkClick r:id="rId13" tooltip="Electromagnetic wave"/>
              </a:rPr>
              <a:t> </a:t>
            </a:r>
            <a:r>
              <a:rPr lang="it-IT" dirty="0" err="1">
                <a:hlinkClick r:id="rId13" tooltip="Electromagnetic wave"/>
              </a:rPr>
              <a:t>radiation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>
                <a:hlinkClick r:id="rId14" tooltip="X-rays"/>
              </a:rPr>
              <a:t>X-</a:t>
            </a:r>
            <a:r>
              <a:rPr lang="it-IT" dirty="0" err="1">
                <a:hlinkClick r:id="rId14" tooltip="X-rays"/>
              </a:rPr>
              <a:t>rays</a:t>
            </a:r>
            <a:r>
              <a:rPr lang="it-IT" dirty="0"/>
              <a:t> or </a:t>
            </a:r>
            <a:r>
              <a:rPr lang="it-IT" dirty="0" err="1">
                <a:hlinkClick r:id="rId15" tooltip="Visible light"/>
              </a:rPr>
              <a:t>visible</a:t>
            </a:r>
            <a:r>
              <a:rPr lang="it-IT" dirty="0">
                <a:hlinkClick r:id="rId15" tooltip="Visible light"/>
              </a:rPr>
              <a:t> light</a:t>
            </a:r>
            <a:r>
              <a:rPr lang="it-IT" dirty="0"/>
              <a:t>.</a:t>
            </a:r>
            <a:r>
              <a:rPr lang="it-IT" dirty="0">
                <a:hlinkClick r:id="rId16"/>
              </a:rPr>
              <a:t>[1]</a:t>
            </a:r>
            <a:r>
              <a:rPr lang="it-IT" dirty="0"/>
              <a:t> The </a:t>
            </a:r>
            <a:r>
              <a:rPr lang="it-IT" dirty="0" err="1"/>
              <a:t>emitted</a:t>
            </a:r>
            <a:r>
              <a:rPr lang="it-IT" dirty="0"/>
              <a:t> </a:t>
            </a:r>
            <a:r>
              <a:rPr lang="it-IT" dirty="0" err="1"/>
              <a:t>electrons</a:t>
            </a:r>
            <a:r>
              <a:rPr lang="it-IT" dirty="0"/>
              <a:t> can be </a:t>
            </a:r>
            <a:r>
              <a:rPr lang="it-IT" dirty="0" err="1"/>
              <a:t>referred</a:t>
            </a:r>
            <a:r>
              <a:rPr lang="it-IT" dirty="0"/>
              <a:t> to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b="1" dirty="0" err="1"/>
              <a:t>photoelectrons</a:t>
            </a:r>
            <a:r>
              <a:rPr lang="it-IT" dirty="0"/>
              <a:t> in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context</a:t>
            </a:r>
            <a:r>
              <a:rPr lang="it-IT" dirty="0"/>
              <a:t>. The </a:t>
            </a:r>
            <a:r>
              <a:rPr lang="it-IT" dirty="0" err="1"/>
              <a:t>effect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termed</a:t>
            </a:r>
            <a:r>
              <a:rPr lang="it-IT" dirty="0"/>
              <a:t> the </a:t>
            </a:r>
            <a:r>
              <a:rPr lang="it-IT" b="1" dirty="0"/>
              <a:t>Hertz </a:t>
            </a:r>
            <a:r>
              <a:rPr lang="it-IT" b="1" dirty="0" err="1"/>
              <a:t>Effect</a:t>
            </a:r>
            <a:r>
              <a:rPr lang="it-IT" dirty="0"/>
              <a:t>,</a:t>
            </a:r>
            <a:r>
              <a:rPr lang="it-IT" dirty="0">
                <a:hlinkClick r:id="rId16"/>
              </a:rPr>
              <a:t>[2][3]</a:t>
            </a:r>
            <a:r>
              <a:rPr lang="it-IT" dirty="0"/>
              <a:t> due to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discovery</a:t>
            </a:r>
            <a:r>
              <a:rPr lang="it-IT" dirty="0"/>
              <a:t> by </a:t>
            </a:r>
            <a:r>
              <a:rPr lang="it-IT" dirty="0">
                <a:hlinkClick r:id="rId17" tooltip="Heinrich Rudolf Hertz"/>
              </a:rPr>
              <a:t>Heinrich Rudolf Hertz</a:t>
            </a:r>
            <a:r>
              <a:rPr lang="it-IT" dirty="0"/>
              <a:t>, </a:t>
            </a:r>
            <a:r>
              <a:rPr lang="it-IT" dirty="0" err="1"/>
              <a:t>although</a:t>
            </a:r>
            <a:r>
              <a:rPr lang="it-IT" dirty="0"/>
              <a:t> the </a:t>
            </a:r>
            <a:r>
              <a:rPr lang="it-IT" dirty="0" err="1"/>
              <a:t>term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generally</a:t>
            </a:r>
            <a:r>
              <a:rPr lang="it-IT" dirty="0"/>
              <a:t> </a:t>
            </a:r>
            <a:r>
              <a:rPr lang="it-IT" dirty="0" err="1"/>
              <a:t>fallen</a:t>
            </a:r>
            <a:r>
              <a:rPr lang="it-IT" dirty="0"/>
              <a:t> out of use.</a:t>
            </a:r>
          </a:p>
          <a:p>
            <a:r>
              <a:rPr lang="it-IT" dirty="0"/>
              <a:t>The </a:t>
            </a:r>
            <a:r>
              <a:rPr lang="it-IT" dirty="0" err="1"/>
              <a:t>photoelectric</a:t>
            </a:r>
            <a:r>
              <a:rPr lang="it-IT" dirty="0"/>
              <a:t> </a:t>
            </a:r>
            <a:r>
              <a:rPr lang="it-IT" dirty="0" err="1"/>
              <a:t>effect</a:t>
            </a:r>
            <a:r>
              <a:rPr lang="it-IT" dirty="0"/>
              <a:t> </a:t>
            </a:r>
            <a:r>
              <a:rPr lang="it-IT" dirty="0" err="1"/>
              <a:t>takes</a:t>
            </a:r>
            <a:r>
              <a:rPr lang="it-IT" dirty="0"/>
              <a:t> </a:t>
            </a:r>
            <a:r>
              <a:rPr lang="it-IT" dirty="0" err="1"/>
              <a:t>place</a:t>
            </a:r>
            <a:r>
              <a:rPr lang="it-IT" dirty="0"/>
              <a:t> with </a:t>
            </a:r>
            <a:r>
              <a:rPr lang="it-IT" dirty="0" err="1"/>
              <a:t>photons</a:t>
            </a:r>
            <a:r>
              <a:rPr lang="it-IT" dirty="0"/>
              <a:t> with </a:t>
            </a:r>
            <a:r>
              <a:rPr lang="it-IT" dirty="0" err="1"/>
              <a:t>energies</a:t>
            </a:r>
            <a:r>
              <a:rPr lang="it-IT" dirty="0"/>
              <a:t> from </a:t>
            </a:r>
            <a:r>
              <a:rPr lang="it-IT" dirty="0" err="1"/>
              <a:t>about</a:t>
            </a:r>
            <a:r>
              <a:rPr lang="it-IT" dirty="0"/>
              <a:t> a </a:t>
            </a:r>
            <a:r>
              <a:rPr lang="it-IT" dirty="0" err="1"/>
              <a:t>few</a:t>
            </a:r>
            <a:r>
              <a:rPr lang="it-IT" dirty="0"/>
              <a:t> </a:t>
            </a:r>
            <a:r>
              <a:rPr lang="it-IT" dirty="0" err="1">
                <a:hlinkClick r:id="rId18" tooltip="Electronvolt"/>
              </a:rPr>
              <a:t>electronvolts</a:t>
            </a:r>
            <a:r>
              <a:rPr lang="it-IT" dirty="0"/>
              <a:t> to, in some </a:t>
            </a:r>
            <a:r>
              <a:rPr lang="it-IT" dirty="0" err="1"/>
              <a:t>cases</a:t>
            </a:r>
            <a:r>
              <a:rPr lang="it-IT" dirty="0"/>
              <a:t>, over 1 </a:t>
            </a:r>
            <a:r>
              <a:rPr lang="it-IT" dirty="0" err="1">
                <a:hlinkClick r:id="rId19" tooltip="MeV"/>
              </a:rPr>
              <a:t>MeV</a:t>
            </a:r>
            <a:r>
              <a:rPr lang="it-IT" dirty="0"/>
              <a:t>. At the high </a:t>
            </a:r>
            <a:r>
              <a:rPr lang="it-IT" dirty="0" err="1"/>
              <a:t>photon</a:t>
            </a:r>
            <a:r>
              <a:rPr lang="it-IT" dirty="0"/>
              <a:t> </a:t>
            </a:r>
            <a:r>
              <a:rPr lang="it-IT" dirty="0" err="1"/>
              <a:t>energies</a:t>
            </a:r>
            <a:r>
              <a:rPr lang="it-IT" dirty="0"/>
              <a:t> </a:t>
            </a:r>
            <a:r>
              <a:rPr lang="it-IT" dirty="0" err="1"/>
              <a:t>comparable</a:t>
            </a:r>
            <a:r>
              <a:rPr lang="it-IT" dirty="0"/>
              <a:t> to the electron </a:t>
            </a:r>
            <a:r>
              <a:rPr lang="it-IT" dirty="0" err="1"/>
              <a:t>rest</a:t>
            </a:r>
            <a:r>
              <a:rPr lang="it-IT" dirty="0"/>
              <a:t> </a:t>
            </a:r>
            <a:r>
              <a:rPr lang="it-IT" dirty="0" err="1"/>
              <a:t>energy</a:t>
            </a:r>
            <a:r>
              <a:rPr lang="it-IT" dirty="0"/>
              <a:t> of 511 </a:t>
            </a:r>
            <a:r>
              <a:rPr lang="it-IT" dirty="0" err="1"/>
              <a:t>keV</a:t>
            </a:r>
            <a:r>
              <a:rPr lang="it-IT" dirty="0"/>
              <a:t>, </a:t>
            </a:r>
            <a:r>
              <a:rPr lang="it-IT" dirty="0">
                <a:hlinkClick r:id="rId20" tooltip="Compton scattering"/>
              </a:rPr>
              <a:t>Compton </a:t>
            </a:r>
            <a:r>
              <a:rPr lang="it-IT" dirty="0" err="1">
                <a:hlinkClick r:id="rId20" tooltip="Compton scattering"/>
              </a:rPr>
              <a:t>scattering</a:t>
            </a:r>
            <a:r>
              <a:rPr lang="it-IT" dirty="0"/>
              <a:t>, </a:t>
            </a:r>
            <a:r>
              <a:rPr lang="it-IT" dirty="0" err="1"/>
              <a:t>another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, </a:t>
            </a:r>
            <a:r>
              <a:rPr lang="it-IT" dirty="0" err="1"/>
              <a:t>may</a:t>
            </a:r>
            <a:r>
              <a:rPr lang="it-IT" dirty="0"/>
              <a:t> take </a:t>
            </a:r>
            <a:r>
              <a:rPr lang="it-IT" dirty="0" err="1"/>
              <a:t>place</a:t>
            </a:r>
            <a:r>
              <a:rPr lang="it-IT" dirty="0"/>
              <a:t>, and </a:t>
            </a:r>
            <a:r>
              <a:rPr lang="it-IT" dirty="0" err="1"/>
              <a:t>above</a:t>
            </a:r>
            <a:r>
              <a:rPr lang="it-IT" dirty="0"/>
              <a:t> </a:t>
            </a:r>
            <a:r>
              <a:rPr lang="it-IT" dirty="0" err="1"/>
              <a:t>twice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(1.022 </a:t>
            </a:r>
            <a:r>
              <a:rPr lang="it-IT" dirty="0" err="1"/>
              <a:t>MeV</a:t>
            </a:r>
            <a:r>
              <a:rPr lang="it-IT" dirty="0"/>
              <a:t>) </a:t>
            </a:r>
            <a:r>
              <a:rPr lang="it-IT" dirty="0" err="1">
                <a:hlinkClick r:id="rId21" tooltip="Pair production"/>
              </a:rPr>
              <a:t>pair</a:t>
            </a:r>
            <a:r>
              <a:rPr lang="it-IT" dirty="0">
                <a:hlinkClick r:id="rId21" tooltip="Pair production"/>
              </a:rPr>
              <a:t> production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take </a:t>
            </a:r>
            <a:r>
              <a:rPr lang="it-IT" dirty="0" err="1"/>
              <a:t>place</a:t>
            </a:r>
            <a:r>
              <a:rPr lang="it-IT" dirty="0"/>
              <a:t>.</a:t>
            </a:r>
          </a:p>
          <a:p>
            <a:r>
              <a:rPr lang="it-IT" dirty="0" err="1"/>
              <a:t>Study</a:t>
            </a:r>
            <a:r>
              <a:rPr lang="it-IT" dirty="0"/>
              <a:t> of the </a:t>
            </a:r>
            <a:r>
              <a:rPr lang="it-IT" dirty="0" err="1"/>
              <a:t>photoelectric</a:t>
            </a:r>
            <a:r>
              <a:rPr lang="it-IT" dirty="0"/>
              <a:t> </a:t>
            </a:r>
            <a:r>
              <a:rPr lang="it-IT" dirty="0" err="1"/>
              <a:t>effect</a:t>
            </a:r>
            <a:r>
              <a:rPr lang="it-IT" dirty="0"/>
              <a:t> led to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steps</a:t>
            </a:r>
            <a:r>
              <a:rPr lang="it-IT" dirty="0"/>
              <a:t> in </a:t>
            </a:r>
            <a:r>
              <a:rPr lang="it-IT" dirty="0" err="1"/>
              <a:t>understanding</a:t>
            </a:r>
            <a:r>
              <a:rPr lang="it-IT" dirty="0"/>
              <a:t> the quantum nature of light and </a:t>
            </a:r>
            <a:r>
              <a:rPr lang="it-IT" dirty="0" err="1"/>
              <a:t>electrons</a:t>
            </a:r>
            <a:r>
              <a:rPr lang="it-IT" dirty="0"/>
              <a:t> and </a:t>
            </a:r>
            <a:r>
              <a:rPr lang="it-IT" dirty="0" err="1"/>
              <a:t>influenced</a:t>
            </a:r>
            <a:r>
              <a:rPr lang="it-IT" dirty="0"/>
              <a:t> the </a:t>
            </a:r>
            <a:r>
              <a:rPr lang="it-IT" dirty="0" err="1"/>
              <a:t>formation</a:t>
            </a:r>
            <a:r>
              <a:rPr lang="it-IT" dirty="0"/>
              <a:t> of the </a:t>
            </a:r>
            <a:r>
              <a:rPr lang="it-IT" dirty="0" err="1"/>
              <a:t>concept</a:t>
            </a:r>
            <a:r>
              <a:rPr lang="it-IT" dirty="0"/>
              <a:t> of </a:t>
            </a:r>
            <a:r>
              <a:rPr lang="it-IT" dirty="0" err="1">
                <a:hlinkClick r:id="rId22" tooltip="Wave–particle duality"/>
              </a:rPr>
              <a:t>wave</a:t>
            </a:r>
            <a:r>
              <a:rPr lang="it-IT" dirty="0">
                <a:hlinkClick r:id="rId22" tooltip="Wave–particle duality"/>
              </a:rPr>
              <a:t>–</a:t>
            </a:r>
            <a:r>
              <a:rPr lang="it-IT" dirty="0" err="1">
                <a:hlinkClick r:id="rId22" tooltip="Wave–particle duality"/>
              </a:rPr>
              <a:t>particle</a:t>
            </a:r>
            <a:r>
              <a:rPr lang="it-IT" dirty="0">
                <a:hlinkClick r:id="rId22" tooltip="Wave–particle duality"/>
              </a:rPr>
              <a:t> </a:t>
            </a:r>
            <a:r>
              <a:rPr lang="it-IT" dirty="0" err="1">
                <a:hlinkClick r:id="rId22" tooltip="Wave–particle duality"/>
              </a:rPr>
              <a:t>duality</a:t>
            </a:r>
            <a:r>
              <a:rPr lang="it-IT" dirty="0"/>
              <a:t>.</a:t>
            </a:r>
            <a:r>
              <a:rPr lang="it-IT" dirty="0">
                <a:hlinkClick r:id="rId16"/>
              </a:rPr>
              <a:t>[1]</a:t>
            </a:r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term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refer</a:t>
            </a:r>
            <a:r>
              <a:rPr lang="it-IT" dirty="0"/>
              <a:t> to the </a:t>
            </a:r>
            <a:r>
              <a:rPr lang="it-IT" dirty="0" err="1"/>
              <a:t>photoconductive</a:t>
            </a:r>
            <a:r>
              <a:rPr lang="it-IT" dirty="0"/>
              <a:t> </a:t>
            </a:r>
            <a:r>
              <a:rPr lang="it-IT" dirty="0" err="1"/>
              <a:t>effect</a:t>
            </a:r>
            <a:r>
              <a:rPr lang="it-IT" dirty="0"/>
              <a:t> (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known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>
                <a:hlinkClick r:id="rId23" tooltip="Photoconductivity"/>
              </a:rPr>
              <a:t>photoconductivity</a:t>
            </a:r>
            <a:r>
              <a:rPr lang="it-IT" dirty="0"/>
              <a:t> or </a:t>
            </a:r>
            <a:r>
              <a:rPr lang="it-IT" dirty="0" err="1">
                <a:hlinkClick r:id="rId24" tooltip="Photoresistor"/>
              </a:rPr>
              <a:t>photoresistivitity</a:t>
            </a:r>
            <a:r>
              <a:rPr lang="it-IT" dirty="0"/>
              <a:t>), the </a:t>
            </a:r>
            <a:r>
              <a:rPr lang="it-IT" dirty="0" err="1">
                <a:hlinkClick r:id="rId25" tooltip="Solar cell"/>
              </a:rPr>
              <a:t>photovoltaic</a:t>
            </a:r>
            <a:r>
              <a:rPr lang="it-IT" dirty="0">
                <a:hlinkClick r:id="rId25" tooltip="Solar cell"/>
              </a:rPr>
              <a:t> </a:t>
            </a:r>
            <a:r>
              <a:rPr lang="it-IT" dirty="0" err="1">
                <a:hlinkClick r:id="rId25" tooltip="Solar cell"/>
              </a:rPr>
              <a:t>effect</a:t>
            </a:r>
            <a:r>
              <a:rPr lang="it-IT" dirty="0"/>
              <a:t>, or the </a:t>
            </a:r>
            <a:r>
              <a:rPr lang="it-IT" dirty="0" err="1">
                <a:hlinkClick r:id="rId26" tooltip="Photoelectrochemical cell"/>
              </a:rPr>
              <a:t>photoelectrochemical</a:t>
            </a:r>
            <a:r>
              <a:rPr lang="it-IT" dirty="0">
                <a:hlinkClick r:id="rId26" tooltip="Photoelectrochemical cell"/>
              </a:rPr>
              <a:t> </a:t>
            </a:r>
            <a:r>
              <a:rPr lang="it-IT" dirty="0" err="1">
                <a:hlinkClick r:id="rId26" tooltip="Photoelectrochemical cell"/>
              </a:rPr>
              <a:t>effect</a:t>
            </a:r>
            <a:r>
              <a:rPr lang="it-IT" dirty="0"/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1903: Antoine Henri Becquerel, Marie Curie, Pierre Curie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9860-5184-46D5-BD44-BACB30E275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59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Ernest Rutherford PN per la </a:t>
            </a:r>
            <a:r>
              <a:rPr lang="en-US" dirty="0" err="1" smtClean="0"/>
              <a:t>Chimica</a:t>
            </a:r>
            <a:r>
              <a:rPr lang="en-US" dirty="0" smtClean="0"/>
              <a:t> 1908 </a:t>
            </a:r>
            <a:r>
              <a:rPr lang="de-DE" dirty="0" smtClean="0"/>
              <a:t>für seine Untersuchungen über den </a:t>
            </a:r>
            <a:r>
              <a:rPr lang="de-DE" dirty="0" smtClean="0">
                <a:hlinkClick r:id="rId3" tooltip="Radioaktivität"/>
              </a:rPr>
              <a:t>Zerfall</a:t>
            </a:r>
            <a:r>
              <a:rPr lang="de-DE" dirty="0" smtClean="0"/>
              <a:t> der Elemente und die Chemie der radioaktiven Stoffe“</a:t>
            </a:r>
          </a:p>
          <a:p>
            <a:r>
              <a:rPr lang="de-DE" dirty="0" smtClean="0"/>
              <a:t>Joseph John Thomson PN 1906 „als Anerkennung des großen Verdienstes, den er sich durch seine theoretischen und experimentellen Untersuchungen über den Durchgang der </a:t>
            </a:r>
            <a:r>
              <a:rPr lang="de-DE" dirty="0" smtClean="0">
                <a:hlinkClick r:id="rId4" tooltip="Elektrizität"/>
              </a:rPr>
              <a:t>Elektrizität</a:t>
            </a:r>
            <a:r>
              <a:rPr lang="de-DE" dirty="0" smtClean="0"/>
              <a:t> durch Gase erworben hat“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9860-5184-46D5-BD44-BACB30E275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55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Niels</a:t>
            </a:r>
            <a:r>
              <a:rPr lang="en-US" dirty="0" smtClean="0"/>
              <a:t> Bohr PN 1922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9860-5184-46D5-BD44-BACB30E275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8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9860-5184-46D5-BD44-BACB30E275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3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DE885-E467-43B7-A7C7-1E64E5C8A4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7C772-2EA7-4C37-A619-E6D5359799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E23B9-1C60-4132-9D93-8E385989AB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5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B0CA0-24B9-4101-98A4-CF2BC88D57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23888-355F-4FFE-B007-140ED9B30F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6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87465-C47A-4313-8955-4A0099F4CC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B8592-A558-4FF6-A79F-43A8587111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0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652EE-2F6A-4912-91D2-6FDF29B088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2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8A1CA-26A5-4610-9E73-1A4C8DD76A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3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6D5F4-5C82-46B8-9C98-889C609984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94614-F9E7-448C-8A41-5F845DB7B5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7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88913"/>
            <a:ext cx="7221538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52513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125FC3-B7E2-4B80-907E-785BE99F8BB4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23850" y="115888"/>
          <a:ext cx="8318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r:id="rId14" imgW="815411" imgH="906859" progId="">
                  <p:embed/>
                </p:oleObj>
              </mc:Choice>
              <mc:Fallback>
                <p:oleObj r:id="rId14" imgW="815411" imgH="90685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5888"/>
                        <a:ext cx="8318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476375" y="836613"/>
            <a:ext cx="705643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4D872-8CA6-408E-99EE-7E8D3C6BCB95}" type="slidenum">
              <a:rPr lang="en-US"/>
              <a:pPr/>
              <a:t>1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157788"/>
            <a:ext cx="6400800" cy="1081087"/>
          </a:xfrm>
        </p:spPr>
        <p:txBody>
          <a:bodyPr/>
          <a:lstStyle/>
          <a:p>
            <a:r>
              <a:rPr lang="it-IT" dirty="0"/>
              <a:t>Corso di Fisica per CTF </a:t>
            </a:r>
          </a:p>
          <a:p>
            <a:r>
              <a:rPr lang="it-IT" dirty="0"/>
              <a:t>AA </a:t>
            </a:r>
            <a:r>
              <a:rPr lang="it-IT" dirty="0" smtClean="0"/>
              <a:t>2013/14</a:t>
            </a:r>
            <a:endParaRPr lang="it-IT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627313" y="1341438"/>
            <a:ext cx="3960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3600">
                <a:solidFill>
                  <a:schemeClr val="accent2"/>
                </a:solidFill>
              </a:rPr>
              <a:t>Microfisica</a:t>
            </a:r>
          </a:p>
        </p:txBody>
      </p:sp>
      <p:pic>
        <p:nvPicPr>
          <p:cNvPr id="2057" name="Picture 9" descr="img4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989138"/>
            <a:ext cx="2714625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441" y="1173530"/>
            <a:ext cx="20521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E` </a:t>
            </a:r>
            <a:r>
              <a:rPr lang="en-US" sz="2400" dirty="0" err="1" smtClean="0"/>
              <a:t>più</a:t>
            </a:r>
            <a:r>
              <a:rPr lang="en-US" sz="2400" dirty="0" smtClean="0"/>
              <a:t> facile </a:t>
            </a:r>
          </a:p>
          <a:p>
            <a:r>
              <a:rPr lang="en-US" sz="2400" dirty="0" err="1" smtClean="0"/>
              <a:t>scardinare</a:t>
            </a:r>
            <a:r>
              <a:rPr lang="en-US" sz="2400" dirty="0" smtClean="0"/>
              <a:t> un</a:t>
            </a:r>
          </a:p>
          <a:p>
            <a:r>
              <a:rPr lang="en-US" sz="2400" dirty="0" err="1" smtClean="0"/>
              <a:t>atomo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un</a:t>
            </a:r>
          </a:p>
          <a:p>
            <a:r>
              <a:rPr lang="en-US" sz="2400" dirty="0" err="1" smtClean="0"/>
              <a:t>pregiudizio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(A. Einstein)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5FC3-37CC-49BD-8605-541D4FA3C256}" type="slidenum">
              <a:rPr lang="en-US"/>
              <a:pPr/>
              <a:t>10</a:t>
            </a:fld>
            <a:endParaRPr lang="en-US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Effetto fotoelettrico (3)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640762" cy="5184775"/>
          </a:xfrm>
        </p:spPr>
        <p:txBody>
          <a:bodyPr/>
          <a:lstStyle/>
          <a:p>
            <a:r>
              <a:rPr lang="it-IT" sz="2600"/>
              <a:t>in formule</a:t>
            </a:r>
          </a:p>
          <a:p>
            <a:pPr>
              <a:buFontTx/>
              <a:buNone/>
            </a:pPr>
            <a:r>
              <a:rPr lang="it-IT" sz="2600"/>
              <a:t>	</a:t>
            </a:r>
            <a:r>
              <a:rPr lang="en-US" sz="2600">
                <a:cs typeface="Arial" pitchFamily="34" charset="0"/>
              </a:rPr>
              <a:t>½mv</a:t>
            </a:r>
            <a:r>
              <a:rPr lang="en-US" sz="2600" baseline="-25000">
                <a:cs typeface="Arial" pitchFamily="34" charset="0"/>
              </a:rPr>
              <a:t>max</a:t>
            </a:r>
            <a:r>
              <a:rPr lang="en-US" sz="2600" baseline="30000">
                <a:cs typeface="Arial" pitchFamily="34" charset="0"/>
              </a:rPr>
              <a:t>2</a:t>
            </a:r>
            <a:r>
              <a:rPr lang="en-US" sz="2600">
                <a:cs typeface="Arial" pitchFamily="34" charset="0"/>
              </a:rPr>
              <a:t> = h</a:t>
            </a:r>
            <a:r>
              <a:rPr lang="en-US" sz="2600">
                <a:cs typeface="Arial" pitchFamily="34" charset="0"/>
                <a:sym typeface="Symbol" pitchFamily="18" charset="2"/>
              </a:rPr>
              <a:t> – </a:t>
            </a:r>
            <a:r>
              <a:rPr lang="ru-RU" sz="2600">
                <a:cs typeface="Arial" pitchFamily="34" charset="0"/>
                <a:sym typeface="Symbol" pitchFamily="18" charset="2"/>
              </a:rPr>
              <a:t>Ф</a:t>
            </a:r>
            <a:endParaRPr lang="it-IT" sz="2600">
              <a:cs typeface="Arial" pitchFamily="34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it-IT" sz="2600">
                <a:cs typeface="Arial" pitchFamily="34" charset="0"/>
                <a:sym typeface="Symbol" pitchFamily="18" charset="2"/>
              </a:rPr>
              <a:t>	con          </a:t>
            </a:r>
            <a:r>
              <a:rPr lang="ru-RU" sz="2600">
                <a:cs typeface="Arial" pitchFamily="34" charset="0"/>
                <a:sym typeface="Symbol" pitchFamily="18" charset="2"/>
              </a:rPr>
              <a:t>Ф</a:t>
            </a:r>
            <a:r>
              <a:rPr lang="it-IT" sz="2600">
                <a:cs typeface="Arial" pitchFamily="34" charset="0"/>
                <a:sym typeface="Symbol" pitchFamily="18" charset="2"/>
              </a:rPr>
              <a:t> = h</a:t>
            </a:r>
            <a:r>
              <a:rPr lang="ru-RU" sz="2600">
                <a:cs typeface="Arial" pitchFamily="34" charset="0"/>
                <a:sym typeface="Symbol" pitchFamily="18" charset="2"/>
              </a:rPr>
              <a:t></a:t>
            </a:r>
            <a:r>
              <a:rPr lang="it-IT" sz="2600" baseline="-25000">
                <a:cs typeface="Arial" pitchFamily="34" charset="0"/>
                <a:sym typeface="Symbol" pitchFamily="18" charset="2"/>
              </a:rPr>
              <a:t>0</a:t>
            </a:r>
            <a:r>
              <a:rPr lang="it-IT" sz="2600">
                <a:cs typeface="Arial" pitchFamily="34" charset="0"/>
                <a:sym typeface="Symbol" pitchFamily="18" charset="2"/>
              </a:rPr>
              <a:t> = hc/</a:t>
            </a:r>
            <a:r>
              <a:rPr lang="el-GR" sz="2600">
                <a:cs typeface="Arial" pitchFamily="34" charset="0"/>
                <a:sym typeface="Symbol" pitchFamily="18" charset="2"/>
              </a:rPr>
              <a:t>λ</a:t>
            </a:r>
            <a:r>
              <a:rPr lang="it-IT" sz="2600" baseline="-25000">
                <a:cs typeface="Arial" pitchFamily="34" charset="0"/>
                <a:sym typeface="Symbol" pitchFamily="18" charset="2"/>
              </a:rPr>
              <a:t>0</a:t>
            </a:r>
            <a:r>
              <a:rPr lang="it-IT" sz="2600">
                <a:cs typeface="Arial" pitchFamily="34" charset="0"/>
                <a:sym typeface="Symbol" pitchFamily="18" charset="2"/>
              </a:rPr>
              <a:t>       </a:t>
            </a:r>
            <a:r>
              <a:rPr lang="it-IT" sz="2400">
                <a:solidFill>
                  <a:srgbClr val="FF0066"/>
                </a:solidFill>
                <a:cs typeface="Arial" pitchFamily="34" charset="0"/>
                <a:sym typeface="Symbol" pitchFamily="18" charset="2"/>
              </a:rPr>
              <a:t>lavoro di estrazione</a:t>
            </a:r>
          </a:p>
          <a:p>
            <a:r>
              <a:rPr lang="it-IT" sz="2400">
                <a:solidFill>
                  <a:srgbClr val="663300"/>
                </a:solidFill>
                <a:cs typeface="Arial" pitchFamily="34" charset="0"/>
                <a:sym typeface="Symbol" pitchFamily="18" charset="2"/>
              </a:rPr>
              <a:t>classicamente: non si può capire la soglia (hp. processo multiplo), si prevede quindi un ritardo,  è irrilevante mentre l’en. degli e</a:t>
            </a:r>
            <a:r>
              <a:rPr lang="it-IT" sz="2400" baseline="30000">
                <a:solidFill>
                  <a:srgbClr val="663300"/>
                </a:solidFill>
                <a:cs typeface="Arial" pitchFamily="34" charset="0"/>
                <a:sym typeface="Symbol" pitchFamily="18" charset="2"/>
              </a:rPr>
              <a:t>-</a:t>
            </a:r>
            <a:r>
              <a:rPr lang="it-IT" sz="2400">
                <a:solidFill>
                  <a:srgbClr val="663300"/>
                </a:solidFill>
                <a:cs typeface="Arial" pitchFamily="34" charset="0"/>
                <a:sym typeface="Symbol" pitchFamily="18" charset="2"/>
              </a:rPr>
              <a:t> è legata ad I</a:t>
            </a:r>
            <a:r>
              <a:rPr lang="it-IT" sz="2400" baseline="-25000">
                <a:solidFill>
                  <a:srgbClr val="663300"/>
                </a:solidFill>
                <a:cs typeface="Arial" pitchFamily="34" charset="0"/>
                <a:sym typeface="Symbol" pitchFamily="18" charset="2"/>
              </a:rPr>
              <a:t>luce</a:t>
            </a:r>
            <a:r>
              <a:rPr lang="it-IT" sz="2400">
                <a:solidFill>
                  <a:srgbClr val="663300"/>
                </a:solidFill>
                <a:cs typeface="Arial" pitchFamily="34" charset="0"/>
                <a:sym typeface="Symbol" pitchFamily="18" charset="2"/>
              </a:rPr>
              <a:t> </a:t>
            </a:r>
          </a:p>
          <a:p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es. voglio un fotoelettrone da 1 eV dal Cs (</a:t>
            </a:r>
            <a:r>
              <a:rPr lang="ru-RU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Ф</a:t>
            </a:r>
            <a:r>
              <a:rPr lang="it-IT" sz="2400" baseline="-250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Cs</a:t>
            </a:r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= 1.8 eV), qual’è </a:t>
            </a:r>
            <a:r>
              <a:rPr lang="el-GR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λ</a:t>
            </a:r>
            <a:r>
              <a:rPr lang="it-IT" sz="2400" baseline="-250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max</a:t>
            </a:r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(</a:t>
            </a:r>
            <a:r>
              <a:rPr lang="el-GR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</a:t>
            </a:r>
            <a:r>
              <a:rPr lang="it-IT" sz="2400" baseline="-250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min</a:t>
            </a:r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)? </a:t>
            </a:r>
          </a:p>
          <a:p>
            <a:pPr>
              <a:buFontTx/>
              <a:buNone/>
            </a:pPr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	E</a:t>
            </a:r>
            <a:r>
              <a:rPr lang="it-IT" sz="2400" baseline="-250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min</a:t>
            </a:r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= </a:t>
            </a:r>
            <a:r>
              <a:rPr lang="ru-RU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Ф</a:t>
            </a:r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+ (mv</a:t>
            </a:r>
            <a:r>
              <a:rPr lang="it-IT" sz="2400" baseline="300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2</a:t>
            </a:r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/2) = (1.8 + 1) eV = 4.49</a:t>
            </a:r>
            <a:r>
              <a:rPr lang="en-US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·10</a:t>
            </a:r>
            <a:r>
              <a:rPr lang="en-US" sz="2400" baseline="300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-19</a:t>
            </a:r>
            <a:r>
              <a:rPr lang="en-US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J</a:t>
            </a:r>
          </a:p>
          <a:p>
            <a:pPr>
              <a:buFontTx/>
              <a:buNone/>
            </a:pPr>
            <a:r>
              <a:rPr lang="en-US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	</a:t>
            </a:r>
            <a:r>
              <a:rPr lang="el-GR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λ</a:t>
            </a:r>
            <a:r>
              <a:rPr lang="it-IT" sz="2400" baseline="-250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max</a:t>
            </a:r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= hc/E</a:t>
            </a:r>
            <a:r>
              <a:rPr lang="it-IT" sz="2400" baseline="-250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min</a:t>
            </a:r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= 1.99</a:t>
            </a:r>
            <a:r>
              <a:rPr lang="en-US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·10</a:t>
            </a:r>
            <a:r>
              <a:rPr lang="en-US" sz="2400" baseline="300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-25</a:t>
            </a:r>
            <a:r>
              <a:rPr lang="en-US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Jm/</a:t>
            </a:r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4.49</a:t>
            </a:r>
            <a:r>
              <a:rPr lang="en-US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·10</a:t>
            </a:r>
            <a:r>
              <a:rPr lang="en-US" sz="2400" baseline="300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-19</a:t>
            </a:r>
            <a:r>
              <a:rPr lang="en-US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J</a:t>
            </a:r>
            <a:r>
              <a:rPr lang="it-IT" sz="2400">
                <a:solidFill>
                  <a:srgbClr val="008000"/>
                </a:solidFill>
                <a:cs typeface="Arial" pitchFamily="34" charset="0"/>
                <a:sym typeface="Symbol" pitchFamily="18" charset="2"/>
              </a:rPr>
              <a:t> = 443 nm</a:t>
            </a:r>
            <a:r>
              <a:rPr lang="it-IT" sz="2400">
                <a:solidFill>
                  <a:srgbClr val="663300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it-IT" sz="200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(violetto)</a:t>
            </a:r>
          </a:p>
          <a:p>
            <a:r>
              <a:rPr lang="it-IT" sz="2400">
                <a:cs typeface="Arial" pitchFamily="34" charset="0"/>
                <a:sym typeface="Symbol" pitchFamily="18" charset="2"/>
              </a:rPr>
              <a:t>applicazioni: dalle cellule fotoelettriche (apriporta) ai fotomoltiplicatori</a:t>
            </a:r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2881312" cy="485775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78D2-303E-4EF5-971A-4B06B07EE688}" type="slidenum">
              <a:rPr lang="en-US"/>
              <a:pPr/>
              <a:t>11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Radioattività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13788" cy="5256213"/>
          </a:xfrm>
        </p:spPr>
        <p:txBody>
          <a:bodyPr/>
          <a:lstStyle/>
          <a:p>
            <a:r>
              <a:rPr lang="it-IT" sz="2500" dirty="0"/>
              <a:t>alcune sostanze naturali (ad es. U, </a:t>
            </a:r>
            <a:r>
              <a:rPr lang="it-IT" sz="2500" dirty="0" err="1"/>
              <a:t>Th</a:t>
            </a:r>
            <a:r>
              <a:rPr lang="it-IT" sz="2500" dirty="0"/>
              <a:t> ... )           emettono radiazioni </a:t>
            </a:r>
            <a:r>
              <a:rPr lang="el-GR" sz="2500" dirty="0">
                <a:cs typeface="Arial" pitchFamily="34" charset="0"/>
              </a:rPr>
              <a:t>α</a:t>
            </a:r>
            <a:r>
              <a:rPr lang="it-IT" sz="2500" dirty="0">
                <a:cs typeface="Arial" pitchFamily="34" charset="0"/>
              </a:rPr>
              <a:t> (</a:t>
            </a:r>
            <a:r>
              <a:rPr lang="el-GR" sz="2500" dirty="0">
                <a:cs typeface="Arial" pitchFamily="34" charset="0"/>
              </a:rPr>
              <a:t>≡</a:t>
            </a:r>
            <a:r>
              <a:rPr lang="it-IT" sz="2500" dirty="0">
                <a:cs typeface="Arial" pitchFamily="34" charset="0"/>
              </a:rPr>
              <a:t> He</a:t>
            </a:r>
            <a:r>
              <a:rPr lang="it-IT" sz="2500" baseline="30000" dirty="0">
                <a:cs typeface="Arial" pitchFamily="34" charset="0"/>
              </a:rPr>
              <a:t>++</a:t>
            </a:r>
            <a:r>
              <a:rPr lang="it-IT" sz="2500" dirty="0">
                <a:cs typeface="Arial" pitchFamily="34" charset="0"/>
              </a:rPr>
              <a:t>), oltre a </a:t>
            </a:r>
            <a:r>
              <a:rPr lang="el-GR" sz="2500" dirty="0">
                <a:cs typeface="Arial" pitchFamily="34" charset="0"/>
              </a:rPr>
              <a:t>β</a:t>
            </a:r>
            <a:r>
              <a:rPr lang="el-GR" sz="2500" baseline="30000" dirty="0">
                <a:cs typeface="Arial" pitchFamily="34" charset="0"/>
              </a:rPr>
              <a:t>–</a:t>
            </a:r>
            <a:r>
              <a:rPr lang="it-IT" sz="2500" dirty="0">
                <a:cs typeface="Arial" pitchFamily="34" charset="0"/>
              </a:rPr>
              <a:t> (≡ e</a:t>
            </a:r>
            <a:r>
              <a:rPr lang="it-IT" sz="2500" baseline="30000" dirty="0">
                <a:cs typeface="Arial" pitchFamily="34" charset="0"/>
              </a:rPr>
              <a:t>–</a:t>
            </a:r>
            <a:r>
              <a:rPr lang="it-IT" sz="2500" dirty="0">
                <a:cs typeface="Arial" pitchFamily="34" charset="0"/>
              </a:rPr>
              <a:t>)                e </a:t>
            </a:r>
            <a:r>
              <a:rPr lang="el-GR" sz="2500" dirty="0">
                <a:cs typeface="Arial" pitchFamily="34" charset="0"/>
              </a:rPr>
              <a:t>γ</a:t>
            </a:r>
            <a:r>
              <a:rPr lang="it-IT" sz="2500" dirty="0">
                <a:cs typeface="Arial" pitchFamily="34" charset="0"/>
              </a:rPr>
              <a:t> (neutre) – alcune sostanze prodotte artificialmente  con acceleratori emettono radiazioni </a:t>
            </a:r>
            <a:r>
              <a:rPr lang="el-GR" sz="2500" dirty="0">
                <a:cs typeface="Arial" pitchFamily="34" charset="0"/>
              </a:rPr>
              <a:t>β</a:t>
            </a:r>
            <a:r>
              <a:rPr lang="it-IT" sz="2500" baseline="30000" dirty="0">
                <a:cs typeface="Arial" pitchFamily="34" charset="0"/>
              </a:rPr>
              <a:t>+</a:t>
            </a:r>
            <a:r>
              <a:rPr lang="it-IT" sz="2500" dirty="0">
                <a:cs typeface="Arial" pitchFamily="34" charset="0"/>
              </a:rPr>
              <a:t> (</a:t>
            </a:r>
            <a:r>
              <a:rPr lang="el-GR" sz="2500" dirty="0">
                <a:cs typeface="Arial" pitchFamily="34" charset="0"/>
              </a:rPr>
              <a:t>≡</a:t>
            </a:r>
            <a:r>
              <a:rPr lang="it-IT" sz="2500" dirty="0">
                <a:cs typeface="Arial" pitchFamily="34" charset="0"/>
              </a:rPr>
              <a:t> e</a:t>
            </a:r>
            <a:r>
              <a:rPr lang="it-IT" sz="2500" baseline="30000" dirty="0">
                <a:cs typeface="Arial" pitchFamily="34" charset="0"/>
              </a:rPr>
              <a:t>+</a:t>
            </a:r>
            <a:r>
              <a:rPr lang="it-IT" sz="2500" dirty="0">
                <a:cs typeface="Arial" pitchFamily="34" charset="0"/>
              </a:rPr>
              <a:t>)</a:t>
            </a:r>
          </a:p>
          <a:p>
            <a:r>
              <a:rPr lang="it-IT" sz="2500" dirty="0">
                <a:cs typeface="Arial" pitchFamily="34" charset="0"/>
              </a:rPr>
              <a:t>la scoperta della r. fu fortuita (Becquerel, </a:t>
            </a:r>
            <a:r>
              <a:rPr lang="it-IT" sz="2500" dirty="0" smtClean="0">
                <a:cs typeface="Arial" pitchFamily="34" charset="0"/>
              </a:rPr>
              <a:t>1896, </a:t>
            </a:r>
            <a:r>
              <a:rPr lang="it-IT" sz="2500" b="1" dirty="0" smtClean="0">
                <a:cs typeface="Arial" pitchFamily="34" charset="0"/>
              </a:rPr>
              <a:t>PN</a:t>
            </a:r>
            <a:r>
              <a:rPr lang="it-IT" sz="2500" dirty="0" smtClean="0">
                <a:cs typeface="Arial" pitchFamily="34" charset="0"/>
              </a:rPr>
              <a:t> 1903)</a:t>
            </a:r>
            <a:endParaRPr lang="it-IT" sz="2500" dirty="0">
              <a:cs typeface="Arial" pitchFamily="34" charset="0"/>
            </a:endParaRPr>
          </a:p>
          <a:p>
            <a:r>
              <a:rPr lang="it-IT" sz="2500" dirty="0">
                <a:cs typeface="Arial" pitchFamily="34" charset="0"/>
              </a:rPr>
              <a:t>le </a:t>
            </a:r>
            <a:r>
              <a:rPr lang="el-GR" sz="2500" dirty="0">
                <a:cs typeface="Arial" pitchFamily="34" charset="0"/>
              </a:rPr>
              <a:t>α</a:t>
            </a:r>
            <a:r>
              <a:rPr lang="it-IT" sz="2500" dirty="0">
                <a:cs typeface="Arial" pitchFamily="34" charset="0"/>
              </a:rPr>
              <a:t> sono assorbite rapidamente nella materia, mentre i </a:t>
            </a:r>
            <a:r>
              <a:rPr lang="el-GR" sz="2500" dirty="0">
                <a:cs typeface="Arial" pitchFamily="34" charset="0"/>
              </a:rPr>
              <a:t>β</a:t>
            </a:r>
            <a:r>
              <a:rPr lang="it-IT" sz="2500" dirty="0">
                <a:cs typeface="Arial" pitchFamily="34" charset="0"/>
              </a:rPr>
              <a:t> penetrano più profondamente (i </a:t>
            </a:r>
            <a:r>
              <a:rPr lang="el-GR" sz="2500" dirty="0">
                <a:cs typeface="Arial" pitchFamily="34" charset="0"/>
              </a:rPr>
              <a:t>γ</a:t>
            </a:r>
            <a:r>
              <a:rPr lang="it-IT" sz="2500" dirty="0">
                <a:cs typeface="Arial" pitchFamily="34" charset="0"/>
              </a:rPr>
              <a:t> ancora di più)</a:t>
            </a:r>
          </a:p>
          <a:p>
            <a:r>
              <a:rPr lang="el-GR" sz="2500" dirty="0">
                <a:cs typeface="Arial" pitchFamily="34" charset="0"/>
              </a:rPr>
              <a:t>α</a:t>
            </a:r>
            <a:r>
              <a:rPr lang="it-IT" sz="2500" dirty="0">
                <a:cs typeface="Arial" pitchFamily="34" charset="0"/>
              </a:rPr>
              <a:t>, </a:t>
            </a:r>
            <a:r>
              <a:rPr lang="el-GR" sz="2500" dirty="0">
                <a:cs typeface="Arial" pitchFamily="34" charset="0"/>
              </a:rPr>
              <a:t>β</a:t>
            </a:r>
            <a:r>
              <a:rPr lang="it-IT" sz="2500" dirty="0">
                <a:cs typeface="Arial" pitchFamily="34" charset="0"/>
              </a:rPr>
              <a:t> e </a:t>
            </a:r>
            <a:r>
              <a:rPr lang="el-GR" sz="2500" dirty="0">
                <a:cs typeface="Arial" pitchFamily="34" charset="0"/>
              </a:rPr>
              <a:t>γ</a:t>
            </a:r>
            <a:r>
              <a:rPr lang="it-IT" sz="2500" dirty="0">
                <a:cs typeface="Arial" pitchFamily="34" charset="0"/>
              </a:rPr>
              <a:t> sono separabili con un campo magnetico</a:t>
            </a:r>
            <a:endParaRPr lang="el-GR" sz="2500" dirty="0">
              <a:cs typeface="Arial" pitchFamily="34" charset="0"/>
            </a:endParaRPr>
          </a:p>
        </p:txBody>
      </p:sp>
      <p:pic>
        <p:nvPicPr>
          <p:cNvPr id="282628" name="Picture 4" descr="img3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365625"/>
            <a:ext cx="6119812" cy="19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1547813" y="4365625"/>
            <a:ext cx="1676400" cy="3048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1400"/>
          </a:p>
        </p:txBody>
      </p:sp>
      <p:pic>
        <p:nvPicPr>
          <p:cNvPr id="282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0"/>
            <a:ext cx="1414462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9583-1D7B-4BB8-B599-4C122BECB10D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Modelli atomici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496300" cy="5616575"/>
          </a:xfrm>
        </p:spPr>
        <p:txBody>
          <a:bodyPr/>
          <a:lstStyle/>
          <a:p>
            <a:r>
              <a:rPr lang="it-IT" sz="2500" dirty="0"/>
              <a:t>dopo la scoperta </a:t>
            </a:r>
            <a:r>
              <a:rPr lang="it-IT" sz="2500" dirty="0" err="1"/>
              <a:t>dell’e</a:t>
            </a:r>
            <a:r>
              <a:rPr lang="it-IT" sz="2500" baseline="30000" dirty="0"/>
              <a:t>-</a:t>
            </a:r>
            <a:r>
              <a:rPr lang="it-IT" sz="2500" dirty="0"/>
              <a:t> (J.J. Thomson) sono              stati proposti vari modelli atomici fra cui</a:t>
            </a:r>
          </a:p>
          <a:p>
            <a:endParaRPr lang="it-IT" sz="2500" dirty="0"/>
          </a:p>
          <a:p>
            <a:endParaRPr lang="it-IT" sz="2500" dirty="0"/>
          </a:p>
          <a:p>
            <a:endParaRPr lang="it-IT" sz="2500" dirty="0"/>
          </a:p>
          <a:p>
            <a:endParaRPr lang="it-IT" sz="2500" dirty="0"/>
          </a:p>
          <a:p>
            <a:endParaRPr lang="it-IT" sz="2500" dirty="0"/>
          </a:p>
          <a:p>
            <a:endParaRPr lang="it-IT" sz="2500" dirty="0"/>
          </a:p>
          <a:p>
            <a:endParaRPr lang="it-IT" sz="2500" dirty="0"/>
          </a:p>
          <a:p>
            <a:endParaRPr lang="it-IT" sz="2500" dirty="0"/>
          </a:p>
          <a:p>
            <a:pPr>
              <a:spcBef>
                <a:spcPct val="69000"/>
              </a:spcBef>
            </a:pPr>
            <a:r>
              <a:rPr lang="it-IT" sz="2500" dirty="0"/>
              <a:t>sperimentalmente ha ragione Rutherford                 </a:t>
            </a:r>
            <a:r>
              <a:rPr lang="it-IT" sz="2500" b="1" dirty="0">
                <a:solidFill>
                  <a:srgbClr val="FF0000"/>
                </a:solidFill>
              </a:rPr>
              <a:t>(</a:t>
            </a:r>
            <a:r>
              <a:rPr lang="it-IT" sz="2500" b="1" dirty="0" smtClean="0">
                <a:solidFill>
                  <a:srgbClr val="FF0000"/>
                </a:solidFill>
              </a:rPr>
              <a:t>1911, centenario+3) </a:t>
            </a:r>
            <a:r>
              <a:rPr lang="it-IT" sz="2500" dirty="0">
                <a:latin typeface="OpenSymbol" pitchFamily="2" charset="0"/>
              </a:rPr>
              <a:t>⇒ </a:t>
            </a:r>
            <a:r>
              <a:rPr lang="it-IT" sz="2500" dirty="0"/>
              <a:t>modello planetario</a:t>
            </a:r>
            <a:endParaRPr lang="it-IT" sz="2400" dirty="0">
              <a:solidFill>
                <a:srgbClr val="663300"/>
              </a:solidFill>
              <a:cs typeface="Arial" pitchFamily="34" charset="0"/>
              <a:sym typeface="Symbol" pitchFamily="18" charset="2"/>
            </a:endParaRPr>
          </a:p>
        </p:txBody>
      </p:sp>
      <p:pic>
        <p:nvPicPr>
          <p:cNvPr id="283653" name="Picture 5" descr="img3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6626225" cy="37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6084888" y="1698625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1547813" y="1841500"/>
            <a:ext cx="2252662" cy="1524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400"/>
          </a:p>
        </p:txBody>
      </p:sp>
      <p:pic>
        <p:nvPicPr>
          <p:cNvPr id="2836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0"/>
            <a:ext cx="15652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3658" name="Picture 10" descr="Rutherfo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3284538"/>
            <a:ext cx="1533525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16182" y="5289620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PN</a:t>
            </a:r>
            <a:r>
              <a:rPr lang="en-US" dirty="0" smtClean="0"/>
              <a:t> </a:t>
            </a:r>
            <a:r>
              <a:rPr lang="en-US" dirty="0" err="1" smtClean="0"/>
              <a:t>Chim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1908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135903" y="1695058"/>
            <a:ext cx="755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PN</a:t>
            </a:r>
          </a:p>
          <a:p>
            <a:r>
              <a:rPr lang="en-US" dirty="0" smtClean="0"/>
              <a:t>1906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15DD-1CF0-487E-BB16-D4C474373D74}" type="slidenum">
              <a:rPr lang="en-US"/>
              <a:pPr/>
              <a:t>13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L’atomo di Rutherford-Bohr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5184775"/>
          </a:xfrm>
        </p:spPr>
        <p:txBody>
          <a:bodyPr/>
          <a:lstStyle/>
          <a:p>
            <a:r>
              <a:rPr lang="it-IT" sz="2600"/>
              <a:t>ogni atomo, neutro, ha da 1 a 92 (114) e</a:t>
            </a:r>
            <a:r>
              <a:rPr lang="it-IT" sz="2600" baseline="30000"/>
              <a:t>- </a:t>
            </a:r>
            <a:r>
              <a:rPr lang="it-IT" sz="2600"/>
              <a:t>(Z)</a:t>
            </a:r>
          </a:p>
          <a:p>
            <a:r>
              <a:rPr lang="it-IT" sz="2600"/>
              <a:t>raggio atomico </a:t>
            </a:r>
            <a:r>
              <a:rPr lang="en-US" sz="2600">
                <a:cs typeface="Arial" pitchFamily="34" charset="0"/>
              </a:rPr>
              <a:t>~</a:t>
            </a:r>
            <a:r>
              <a:rPr lang="it-IT" sz="2600">
                <a:cs typeface="Arial" pitchFamily="34" charset="0"/>
              </a:rPr>
              <a:t>10</a:t>
            </a:r>
            <a:r>
              <a:rPr lang="it-IT" sz="2600" baseline="30000">
                <a:cs typeface="Arial" pitchFamily="34" charset="0"/>
              </a:rPr>
              <a:t>-10</a:t>
            </a:r>
            <a:r>
              <a:rPr lang="it-IT" sz="2600">
                <a:cs typeface="Arial" pitchFamily="34" charset="0"/>
              </a:rPr>
              <a:t> m = 1 </a:t>
            </a:r>
            <a:r>
              <a:rPr lang="en-US" sz="2600">
                <a:cs typeface="Arial" pitchFamily="34" charset="0"/>
              </a:rPr>
              <a:t>Å</a:t>
            </a:r>
          </a:p>
          <a:p>
            <a:r>
              <a:rPr lang="en-US" sz="2600">
                <a:cs typeface="Arial" pitchFamily="34" charset="0"/>
              </a:rPr>
              <a:t>raggio nucleo ~10</a:t>
            </a:r>
            <a:r>
              <a:rPr lang="en-US" sz="2600" baseline="30000">
                <a:cs typeface="Arial" pitchFamily="34" charset="0"/>
              </a:rPr>
              <a:t>-15</a:t>
            </a:r>
            <a:r>
              <a:rPr lang="en-US" sz="2600">
                <a:cs typeface="Arial" pitchFamily="34" charset="0"/>
              </a:rPr>
              <a:t> m = 1 fm; carica +Ze, massa ≈ Am</a:t>
            </a:r>
            <a:r>
              <a:rPr lang="en-US" sz="2600" baseline="-25000">
                <a:cs typeface="Arial" pitchFamily="34" charset="0"/>
              </a:rPr>
              <a:t>p</a:t>
            </a:r>
          </a:p>
          <a:p>
            <a:r>
              <a:rPr lang="en-US" sz="2600">
                <a:cs typeface="Arial" pitchFamily="34" charset="0"/>
              </a:rPr>
              <a:t>atomo di H o V </a:t>
            </a:r>
            <a:r>
              <a:rPr lang="en-US" sz="2600">
                <a:ea typeface="Dotum" pitchFamily="34" charset="-127"/>
                <a:cs typeface="Arial" pitchFamily="34" charset="0"/>
              </a:rPr>
              <a:t>(Z-1) ionizzato</a:t>
            </a:r>
            <a:r>
              <a:rPr lang="en-US" sz="2600">
                <a:cs typeface="Arial" pitchFamily="34" charset="0"/>
              </a:rPr>
              <a:t>, m</a:t>
            </a:r>
            <a:r>
              <a:rPr lang="en-US" sz="2600" baseline="-25000">
                <a:cs typeface="Arial" pitchFamily="34" charset="0"/>
              </a:rPr>
              <a:t>e</a:t>
            </a:r>
            <a:r>
              <a:rPr lang="en-US" sz="2600">
                <a:cs typeface="Arial" pitchFamily="34" charset="0"/>
              </a:rPr>
              <a:t>/m</a:t>
            </a:r>
            <a:r>
              <a:rPr lang="en-US" sz="2600" baseline="-25000">
                <a:cs typeface="Arial" pitchFamily="34" charset="0"/>
              </a:rPr>
              <a:t>p</a:t>
            </a:r>
            <a:r>
              <a:rPr lang="en-US" sz="2600">
                <a:cs typeface="Arial" pitchFamily="34" charset="0"/>
              </a:rPr>
              <a:t> = 1/1836.15 &lt;&lt; 1                             → si può assumere m</a:t>
            </a:r>
            <a:r>
              <a:rPr lang="en-US" sz="2600" baseline="-25000">
                <a:cs typeface="Arial" pitchFamily="34" charset="0"/>
              </a:rPr>
              <a:t>p</a:t>
            </a:r>
            <a:r>
              <a:rPr lang="en-US" sz="2600">
                <a:cs typeface="Arial" pitchFamily="34" charset="0"/>
              </a:rPr>
              <a:t> = </a:t>
            </a:r>
            <a:r>
              <a:rPr lang="en-US" sz="2600">
                <a:cs typeface="Arial" pitchFamily="34" charset="0"/>
                <a:sym typeface="Symbol" pitchFamily="18" charset="2"/>
              </a:rPr>
              <a:t>, p fermo ed e</a:t>
            </a:r>
            <a:r>
              <a:rPr lang="en-US" sz="2600" baseline="30000">
                <a:cs typeface="Arial" pitchFamily="34" charset="0"/>
                <a:sym typeface="Symbol" pitchFamily="18" charset="2"/>
              </a:rPr>
              <a:t>-</a:t>
            </a:r>
            <a:r>
              <a:rPr lang="en-US" sz="2600">
                <a:cs typeface="Arial" pitchFamily="34" charset="0"/>
                <a:sym typeface="Symbol" pitchFamily="18" charset="2"/>
              </a:rPr>
              <a:t> che ruota intorno (errore piccolo);    forza: elettrica fra p ed e</a:t>
            </a:r>
            <a:r>
              <a:rPr lang="en-US" sz="2600" baseline="30000">
                <a:cs typeface="Arial" pitchFamily="34" charset="0"/>
                <a:sym typeface="Symbol" pitchFamily="18" charset="2"/>
              </a:rPr>
              <a:t>-</a:t>
            </a:r>
            <a:r>
              <a:rPr lang="en-US" sz="2600">
                <a:cs typeface="Arial" pitchFamily="34" charset="0"/>
                <a:sym typeface="Symbol" pitchFamily="18" charset="2"/>
              </a:rPr>
              <a:t>, attrattiva;    modello planetario classico, orbite circolari (per semplicità)  </a:t>
            </a:r>
          </a:p>
          <a:p>
            <a:r>
              <a:rPr lang="en-US" sz="2600">
                <a:cs typeface="Arial" pitchFamily="34" charset="0"/>
                <a:sym typeface="Symbol" pitchFamily="18" charset="2"/>
              </a:rPr>
              <a:t>mv</a:t>
            </a:r>
            <a:r>
              <a:rPr lang="en-US" sz="2600" baseline="30000">
                <a:cs typeface="Arial" pitchFamily="34" charset="0"/>
                <a:sym typeface="Symbol" pitchFamily="18" charset="2"/>
              </a:rPr>
              <a:t>2</a:t>
            </a:r>
            <a:r>
              <a:rPr lang="en-US" sz="2600">
                <a:cs typeface="Arial" pitchFamily="34" charset="0"/>
                <a:sym typeface="Symbol" pitchFamily="18" charset="2"/>
              </a:rPr>
              <a:t>/r = 1/(4</a:t>
            </a:r>
            <a:r>
              <a:rPr lang="el-GR" sz="2600">
                <a:cs typeface="Arial" pitchFamily="34" charset="0"/>
                <a:sym typeface="Symbol" pitchFamily="18" charset="2"/>
              </a:rPr>
              <a:t>πε</a:t>
            </a:r>
            <a:r>
              <a:rPr lang="it-IT" sz="2600" baseline="-25000">
                <a:cs typeface="Arial" pitchFamily="34" charset="0"/>
                <a:sym typeface="Symbol" pitchFamily="18" charset="2"/>
              </a:rPr>
              <a:t>0</a:t>
            </a:r>
            <a:r>
              <a:rPr lang="it-IT" sz="2600">
                <a:cs typeface="Arial" pitchFamily="34" charset="0"/>
                <a:sym typeface="Symbol" pitchFamily="18" charset="2"/>
              </a:rPr>
              <a:t>)</a:t>
            </a:r>
            <a:r>
              <a:rPr lang="it-IT" sz="260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600">
                <a:cs typeface="Arial" pitchFamily="34" charset="0"/>
                <a:sym typeface="Symbol" pitchFamily="18" charset="2"/>
              </a:rPr>
              <a:t>e</a:t>
            </a:r>
            <a:r>
              <a:rPr lang="it-IT" sz="2600" baseline="30000">
                <a:cs typeface="Arial" pitchFamily="34" charset="0"/>
                <a:sym typeface="Symbol" pitchFamily="18" charset="2"/>
              </a:rPr>
              <a:t>2</a:t>
            </a:r>
            <a:r>
              <a:rPr lang="it-IT" sz="2600">
                <a:cs typeface="Arial" pitchFamily="34" charset="0"/>
                <a:sym typeface="Symbol" pitchFamily="18" charset="2"/>
              </a:rPr>
              <a:t>/r</a:t>
            </a:r>
            <a:r>
              <a:rPr lang="it-IT" sz="2600" baseline="30000">
                <a:cs typeface="Arial" pitchFamily="34" charset="0"/>
                <a:sym typeface="Symbol" pitchFamily="18" charset="2"/>
              </a:rPr>
              <a:t>2</a:t>
            </a:r>
            <a:r>
              <a:rPr lang="en-US" sz="2600" baseline="30000">
                <a:cs typeface="Arial" pitchFamily="34" charset="0"/>
                <a:sym typeface="Symbol" pitchFamily="18" charset="2"/>
              </a:rPr>
              <a:t> </a:t>
            </a:r>
          </a:p>
          <a:p>
            <a:r>
              <a:rPr lang="en-US" sz="2600">
                <a:cs typeface="Arial" pitchFamily="34" charset="0"/>
                <a:sym typeface="Symbol" pitchFamily="18" charset="2"/>
              </a:rPr>
              <a:t>E</a:t>
            </a:r>
            <a:r>
              <a:rPr lang="en-US" sz="2600" baseline="-25000">
                <a:cs typeface="Arial" pitchFamily="34" charset="0"/>
                <a:sym typeface="Symbol" pitchFamily="18" charset="2"/>
              </a:rPr>
              <a:t>0</a:t>
            </a:r>
            <a:r>
              <a:rPr lang="en-US" sz="2600">
                <a:cs typeface="Arial" pitchFamily="34" charset="0"/>
                <a:sym typeface="Symbol" pitchFamily="18" charset="2"/>
              </a:rPr>
              <a:t> = ½mv</a:t>
            </a:r>
            <a:r>
              <a:rPr lang="en-US" sz="2600" baseline="30000">
                <a:cs typeface="Arial" pitchFamily="34" charset="0"/>
                <a:sym typeface="Symbol" pitchFamily="18" charset="2"/>
              </a:rPr>
              <a:t>2</a:t>
            </a:r>
            <a:r>
              <a:rPr lang="en-US" sz="2600">
                <a:cs typeface="Arial" pitchFamily="34" charset="0"/>
                <a:sym typeface="Symbol" pitchFamily="18" charset="2"/>
              </a:rPr>
              <a:t> – 1/(4</a:t>
            </a:r>
            <a:r>
              <a:rPr lang="el-GR" sz="2600">
                <a:cs typeface="Arial" pitchFamily="34" charset="0"/>
                <a:sym typeface="Symbol" pitchFamily="18" charset="2"/>
              </a:rPr>
              <a:t>πε</a:t>
            </a:r>
            <a:r>
              <a:rPr lang="it-IT" sz="2600" baseline="-25000">
                <a:cs typeface="Arial" pitchFamily="34" charset="0"/>
                <a:sym typeface="Symbol" pitchFamily="18" charset="2"/>
              </a:rPr>
              <a:t>0</a:t>
            </a:r>
            <a:r>
              <a:rPr lang="it-IT" sz="2600">
                <a:cs typeface="Arial" pitchFamily="34" charset="0"/>
                <a:sym typeface="Symbol" pitchFamily="18" charset="2"/>
              </a:rPr>
              <a:t>)</a:t>
            </a:r>
            <a:r>
              <a:rPr lang="it-IT" sz="260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600">
                <a:cs typeface="Arial" pitchFamily="34" charset="0"/>
                <a:sym typeface="Symbol" pitchFamily="18" charset="2"/>
              </a:rPr>
              <a:t>e</a:t>
            </a:r>
            <a:r>
              <a:rPr lang="it-IT" sz="2600" baseline="30000">
                <a:cs typeface="Arial" pitchFamily="34" charset="0"/>
                <a:sym typeface="Symbol" pitchFamily="18" charset="2"/>
              </a:rPr>
              <a:t>2</a:t>
            </a:r>
            <a:r>
              <a:rPr lang="it-IT" sz="2600">
                <a:cs typeface="Arial" pitchFamily="34" charset="0"/>
                <a:sym typeface="Symbol" pitchFamily="18" charset="2"/>
              </a:rPr>
              <a:t>/r</a:t>
            </a:r>
            <a:r>
              <a:rPr lang="en-US" sz="2600" baseline="30000">
                <a:cs typeface="Arial" pitchFamily="34" charset="0"/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r>
              <a:rPr lang="en-US" sz="2600">
                <a:cs typeface="Arial" pitchFamily="34" charset="0"/>
                <a:sym typeface="Symbol" pitchFamily="18" charset="2"/>
              </a:rPr>
              <a:t>	energia di legame = –E</a:t>
            </a:r>
            <a:r>
              <a:rPr lang="en-US" sz="2600" baseline="-25000">
                <a:cs typeface="Arial" pitchFamily="34" charset="0"/>
                <a:sym typeface="Symbol" pitchFamily="18" charset="2"/>
              </a:rPr>
              <a:t>0</a:t>
            </a:r>
          </a:p>
        </p:txBody>
      </p:sp>
      <p:pic>
        <p:nvPicPr>
          <p:cNvPr id="284676" name="Picture 4" descr="img3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292600"/>
            <a:ext cx="2376487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0"/>
            <a:ext cx="1468437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4679" name="Line 7"/>
          <p:cNvSpPr>
            <a:spLocks noChangeShapeType="1"/>
          </p:cNvSpPr>
          <p:nvPr/>
        </p:nvSpPr>
        <p:spPr bwMode="auto">
          <a:xfrm>
            <a:off x="2633663" y="2673350"/>
            <a:ext cx="1444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E99B-F9BA-4102-B58A-33CFEEB752EB}" type="slidenum">
              <a:rPr lang="en-US"/>
              <a:pPr/>
              <a:t>14</a:t>
            </a:fld>
            <a:endParaRPr lang="en-US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postulati di Bohr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it-IT" sz="2600" dirty="0" err="1"/>
              <a:t>Bohr</a:t>
            </a:r>
            <a:r>
              <a:rPr lang="it-IT" sz="2600" dirty="0"/>
              <a:t> (</a:t>
            </a:r>
            <a:r>
              <a:rPr lang="it-IT" sz="2600" dirty="0" smtClean="0"/>
              <a:t>1913, </a:t>
            </a:r>
            <a:r>
              <a:rPr lang="it-IT" sz="2600" b="1" dirty="0" smtClean="0"/>
              <a:t>PN</a:t>
            </a:r>
            <a:r>
              <a:rPr lang="it-IT" sz="2600" dirty="0" smtClean="0"/>
              <a:t> 1922), </a:t>
            </a:r>
            <a:r>
              <a:rPr lang="it-IT" sz="2600" dirty="0"/>
              <a:t>modello semiclassico:</a:t>
            </a:r>
          </a:p>
          <a:p>
            <a:pPr marL="914400" lvl="1" indent="-457200">
              <a:buFontTx/>
              <a:buAutoNum type="arabicPeriod"/>
            </a:pPr>
            <a:r>
              <a:rPr lang="it-IT" dirty="0">
                <a:sym typeface="Symbol" pitchFamily="18" charset="2"/>
              </a:rPr>
              <a:t> stati energetici ben precisi (stazionari) </a:t>
            </a:r>
            <a:r>
              <a:rPr lang="it-IT" dirty="0" err="1">
                <a:sym typeface="Symbol" pitchFamily="18" charset="2"/>
              </a:rPr>
              <a:t>dell’e</a:t>
            </a:r>
            <a:r>
              <a:rPr lang="it-IT" baseline="30000" dirty="0">
                <a:sym typeface="Symbol" pitchFamily="18" charset="2"/>
              </a:rPr>
              <a:t>-</a:t>
            </a:r>
            <a:r>
              <a:rPr lang="it-IT" dirty="0">
                <a:sym typeface="Symbol" pitchFamily="18" charset="2"/>
              </a:rPr>
              <a:t> con energia E</a:t>
            </a:r>
            <a:r>
              <a:rPr lang="it-IT" baseline="-25000" dirty="0">
                <a:sym typeface="Symbol" pitchFamily="18" charset="2"/>
              </a:rPr>
              <a:t>n</a:t>
            </a:r>
            <a:r>
              <a:rPr lang="it-IT" dirty="0">
                <a:sym typeface="Symbol" pitchFamily="18" charset="2"/>
              </a:rPr>
              <a:t>: emissione o assorbimento di radiazione / luce corrispondono a transizioni fra uno stato e l’altro, fra un </a:t>
            </a:r>
            <a:r>
              <a:rPr lang="it-IT" dirty="0">
                <a:solidFill>
                  <a:srgbClr val="CC0099"/>
                </a:solidFill>
                <a:sym typeface="Symbol" pitchFamily="18" charset="2"/>
              </a:rPr>
              <a:t>livello energetico</a:t>
            </a:r>
            <a:r>
              <a:rPr lang="it-IT" dirty="0">
                <a:sym typeface="Symbol" pitchFamily="18" charset="2"/>
              </a:rPr>
              <a:t> ed un altro </a:t>
            </a:r>
          </a:p>
          <a:p>
            <a:pPr marL="914400" lvl="1" indent="-457200">
              <a:buFontTx/>
              <a:buAutoNum type="arabicPeriod"/>
            </a:pPr>
            <a:r>
              <a:rPr lang="it-IT" dirty="0">
                <a:sym typeface="Symbol" pitchFamily="18" charset="2"/>
              </a:rPr>
              <a:t>frequenza della radiazione emessa                              o assorbita                                                                               = |E</a:t>
            </a:r>
            <a:r>
              <a:rPr lang="it-IT" baseline="-25000" dirty="0">
                <a:sym typeface="Symbol" pitchFamily="18" charset="2"/>
              </a:rPr>
              <a:t>i</a:t>
            </a:r>
            <a:r>
              <a:rPr lang="it-IT" dirty="0">
                <a:sym typeface="Symbol" pitchFamily="18" charset="2"/>
              </a:rPr>
              <a:t> </a:t>
            </a:r>
            <a:r>
              <a:rPr lang="it-IT" dirty="0">
                <a:cs typeface="Arial" pitchFamily="34" charset="0"/>
                <a:sym typeface="Symbol" pitchFamily="18" charset="2"/>
              </a:rPr>
              <a:t>– </a:t>
            </a:r>
            <a:r>
              <a:rPr lang="it-IT" dirty="0" err="1">
                <a:cs typeface="Arial" pitchFamily="34" charset="0"/>
                <a:sym typeface="Symbol" pitchFamily="18" charset="2"/>
              </a:rPr>
              <a:t>E</a:t>
            </a:r>
            <a:r>
              <a:rPr lang="it-IT" baseline="-25000" dirty="0" err="1">
                <a:cs typeface="Arial" pitchFamily="34" charset="0"/>
                <a:sym typeface="Symbol" pitchFamily="18" charset="2"/>
              </a:rPr>
              <a:t>f</a:t>
            </a:r>
            <a:r>
              <a:rPr lang="it-IT" dirty="0">
                <a:cs typeface="Arial" pitchFamily="34" charset="0"/>
                <a:sym typeface="Symbol" pitchFamily="18" charset="2"/>
              </a:rPr>
              <a:t>|/h                                                                (h è la </a:t>
            </a:r>
            <a:r>
              <a:rPr lang="it-IT" dirty="0" err="1">
                <a:cs typeface="Arial" pitchFamily="34" charset="0"/>
                <a:sym typeface="Symbol" pitchFamily="18" charset="2"/>
              </a:rPr>
              <a:t>cost</a:t>
            </a:r>
            <a:r>
              <a:rPr lang="it-IT" dirty="0">
                <a:cs typeface="Arial" pitchFamily="34" charset="0"/>
                <a:sym typeface="Symbol" pitchFamily="18" charset="2"/>
              </a:rPr>
              <a:t>. di </a:t>
            </a:r>
            <a:r>
              <a:rPr lang="it-IT" dirty="0" err="1">
                <a:cs typeface="Arial" pitchFamily="34" charset="0"/>
                <a:sym typeface="Symbol" pitchFamily="18" charset="2"/>
              </a:rPr>
              <a:t>Planck</a:t>
            </a:r>
            <a:r>
              <a:rPr lang="it-IT" dirty="0">
                <a:cs typeface="Arial" pitchFamily="34" charset="0"/>
                <a:sym typeface="Symbol" pitchFamily="18" charset="2"/>
              </a:rPr>
              <a:t>): corrisponde           all’interazione con un fotone, E = h</a:t>
            </a:r>
          </a:p>
          <a:p>
            <a:pPr marL="914400" lvl="1" indent="-457200">
              <a:buFontTx/>
              <a:buAutoNum type="arabicPeriod"/>
            </a:pPr>
            <a:r>
              <a:rPr lang="it-IT" dirty="0">
                <a:cs typeface="Arial" pitchFamily="34" charset="0"/>
                <a:sym typeface="Symbol" pitchFamily="18" charset="2"/>
              </a:rPr>
              <a:t>quantizzazione del momento                                angolare (</a:t>
            </a:r>
            <a:r>
              <a:rPr lang="en-US" b="1" dirty="0">
                <a:latin typeface="Script MT Bold" pitchFamily="66" charset="0"/>
                <a:cs typeface="Arial" pitchFamily="34" charset="0"/>
                <a:sym typeface="Symbol" pitchFamily="18" charset="2"/>
              </a:rPr>
              <a:t>l </a:t>
            </a:r>
            <a:r>
              <a:rPr lang="en-US" dirty="0">
                <a:cs typeface="Arial" pitchFamily="34" charset="0"/>
                <a:sym typeface="Symbol" pitchFamily="18" charset="2"/>
              </a:rPr>
              <a:t>= </a:t>
            </a:r>
            <a:r>
              <a:rPr lang="en-US" b="1" dirty="0">
                <a:cs typeface="Arial" pitchFamily="34" charset="0"/>
                <a:sym typeface="Symbol" pitchFamily="18" charset="2"/>
              </a:rPr>
              <a:t>r </a:t>
            </a:r>
            <a:r>
              <a:rPr lang="el-GR" b="1" dirty="0">
                <a:cs typeface="Arial" pitchFamily="34" charset="0"/>
                <a:sym typeface="Symbol" pitchFamily="18" charset="2"/>
              </a:rPr>
              <a:t>Λ</a:t>
            </a:r>
            <a:r>
              <a:rPr lang="it-IT" b="1" dirty="0">
                <a:cs typeface="Arial" pitchFamily="34" charset="0"/>
                <a:sym typeface="Symbol" pitchFamily="18" charset="2"/>
              </a:rPr>
              <a:t> </a:t>
            </a:r>
            <a:r>
              <a:rPr lang="en-US" b="1" dirty="0">
                <a:ea typeface="Batang" pitchFamily="18" charset="-127"/>
                <a:cs typeface="Arial" pitchFamily="34" charset="0"/>
                <a:sym typeface="Symbol" pitchFamily="18" charset="2"/>
              </a:rPr>
              <a:t>q</a:t>
            </a:r>
            <a:r>
              <a:rPr lang="en-US" dirty="0">
                <a:ea typeface="Batang" pitchFamily="18" charset="-127"/>
                <a:cs typeface="Arial" pitchFamily="34" charset="0"/>
                <a:sym typeface="Symbol" pitchFamily="18" charset="2"/>
              </a:rPr>
              <a:t> = </a:t>
            </a:r>
            <a:r>
              <a:rPr lang="en-US" b="1" dirty="0">
                <a:ea typeface="Batang" pitchFamily="18" charset="-127"/>
                <a:cs typeface="Arial" pitchFamily="34" charset="0"/>
                <a:sym typeface="Symbol" pitchFamily="18" charset="2"/>
              </a:rPr>
              <a:t>r </a:t>
            </a:r>
            <a:r>
              <a:rPr lang="el-GR" b="1" dirty="0">
                <a:cs typeface="Arial" pitchFamily="34" charset="0"/>
                <a:sym typeface="Symbol" pitchFamily="18" charset="2"/>
              </a:rPr>
              <a:t>Λ</a:t>
            </a:r>
            <a:r>
              <a:rPr lang="it-IT" b="1" dirty="0">
                <a:cs typeface="Arial" pitchFamily="34" charset="0"/>
                <a:sym typeface="Symbol" pitchFamily="18" charset="2"/>
              </a:rPr>
              <a:t> </a:t>
            </a:r>
            <a:r>
              <a:rPr lang="en-US" dirty="0">
                <a:ea typeface="Batang" pitchFamily="18" charset="-127"/>
                <a:sym typeface="Symbol" pitchFamily="18" charset="2"/>
              </a:rPr>
              <a:t>m</a:t>
            </a:r>
            <a:r>
              <a:rPr lang="en-US" b="1" dirty="0">
                <a:ea typeface="Batang" pitchFamily="18" charset="-127"/>
                <a:sym typeface="Symbol" pitchFamily="18" charset="2"/>
              </a:rPr>
              <a:t>v</a:t>
            </a:r>
            <a:r>
              <a:rPr lang="en-US" dirty="0">
                <a:ea typeface="Batang" pitchFamily="18" charset="-127"/>
                <a:sym typeface="Symbol" pitchFamily="18" charset="2"/>
              </a:rPr>
              <a:t>)                                            </a:t>
            </a:r>
            <a:r>
              <a:rPr lang="en-US" dirty="0" err="1">
                <a:ea typeface="Batang" pitchFamily="18" charset="-127"/>
                <a:sym typeface="Symbol" pitchFamily="18" charset="2"/>
              </a:rPr>
              <a:t>mvr</a:t>
            </a:r>
            <a:r>
              <a:rPr lang="en-US" dirty="0">
                <a:ea typeface="Batang" pitchFamily="18" charset="-127"/>
                <a:sym typeface="Symbol" pitchFamily="18" charset="2"/>
              </a:rPr>
              <a:t> = </a:t>
            </a:r>
            <a:r>
              <a:rPr lang="en-US" dirty="0" err="1">
                <a:ea typeface="Batang" pitchFamily="18" charset="-127"/>
                <a:sym typeface="Symbol" pitchFamily="18" charset="2"/>
              </a:rPr>
              <a:t>nh</a:t>
            </a:r>
            <a:r>
              <a:rPr lang="en-US" dirty="0">
                <a:ea typeface="Batang" pitchFamily="18" charset="-127"/>
                <a:sym typeface="Symbol" pitchFamily="18" charset="2"/>
              </a:rPr>
              <a:t>/2</a:t>
            </a:r>
            <a:r>
              <a:rPr lang="el-GR" dirty="0">
                <a:ea typeface="Batang" pitchFamily="18" charset="-127"/>
                <a:sym typeface="Symbol" pitchFamily="18" charset="2"/>
              </a:rPr>
              <a:t>π</a:t>
            </a:r>
            <a:r>
              <a:rPr lang="it-IT" dirty="0">
                <a:ea typeface="Batang" pitchFamily="18" charset="-127"/>
                <a:sym typeface="Symbol" pitchFamily="18" charset="2"/>
              </a:rPr>
              <a:t>      </a:t>
            </a:r>
            <a:r>
              <a:rPr lang="it-IT" sz="2000" dirty="0">
                <a:ea typeface="Batang" pitchFamily="18" charset="-127"/>
                <a:sym typeface="Symbol" pitchFamily="18" charset="2"/>
              </a:rPr>
              <a:t>(orbite circolari)       n = 1,2,3 ...     intero</a:t>
            </a:r>
          </a:p>
        </p:txBody>
      </p:sp>
      <p:pic>
        <p:nvPicPr>
          <p:cNvPr id="285700" name="Picture 4" descr="img3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68638"/>
            <a:ext cx="193198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8101013" y="4687888"/>
            <a:ext cx="503237" cy="5191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800"/>
          </a:p>
        </p:txBody>
      </p:sp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8388350" y="3068638"/>
            <a:ext cx="184150" cy="3048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1400"/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8316913" y="4359275"/>
            <a:ext cx="287337" cy="3968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85706" name="Line 10"/>
          <p:cNvSpPr>
            <a:spLocks noChangeShapeType="1"/>
          </p:cNvSpPr>
          <p:nvPr/>
        </p:nvSpPr>
        <p:spPr bwMode="auto">
          <a:xfrm flipH="1">
            <a:off x="6877050" y="3284538"/>
            <a:ext cx="215900" cy="2159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85713" name="Group 17"/>
          <p:cNvGrpSpPr>
            <a:grpSpLocks/>
          </p:cNvGrpSpPr>
          <p:nvPr/>
        </p:nvGrpSpPr>
        <p:grpSpPr bwMode="auto">
          <a:xfrm>
            <a:off x="2700338" y="5373688"/>
            <a:ext cx="2447925" cy="34925"/>
            <a:chOff x="1701" y="2931"/>
            <a:chExt cx="1542" cy="22"/>
          </a:xfrm>
        </p:grpSpPr>
        <p:sp>
          <p:nvSpPr>
            <p:cNvPr id="285707" name="Line 11"/>
            <p:cNvSpPr>
              <a:spLocks noChangeShapeType="1"/>
            </p:cNvSpPr>
            <p:nvPr/>
          </p:nvSpPr>
          <p:spPr bwMode="auto">
            <a:xfrm>
              <a:off x="1701" y="293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5708" name="Line 12"/>
            <p:cNvSpPr>
              <a:spLocks noChangeShapeType="1"/>
            </p:cNvSpPr>
            <p:nvPr/>
          </p:nvSpPr>
          <p:spPr bwMode="auto">
            <a:xfrm>
              <a:off x="1973" y="2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5709" name="Line 13"/>
            <p:cNvSpPr>
              <a:spLocks noChangeShapeType="1"/>
            </p:cNvSpPr>
            <p:nvPr/>
          </p:nvSpPr>
          <p:spPr bwMode="auto">
            <a:xfrm>
              <a:off x="2245" y="2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5710" name="Line 14"/>
            <p:cNvSpPr>
              <a:spLocks noChangeShapeType="1"/>
            </p:cNvSpPr>
            <p:nvPr/>
          </p:nvSpPr>
          <p:spPr bwMode="auto">
            <a:xfrm>
              <a:off x="2562" y="2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5711" name="Line 15"/>
            <p:cNvSpPr>
              <a:spLocks noChangeShapeType="1"/>
            </p:cNvSpPr>
            <p:nvPr/>
          </p:nvSpPr>
          <p:spPr bwMode="auto">
            <a:xfrm>
              <a:off x="3107" y="2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85712" name="Text Box 16"/>
          <p:cNvSpPr txBox="1">
            <a:spLocks noChangeArrowheads="1"/>
          </p:cNvSpPr>
          <p:nvPr/>
        </p:nvSpPr>
        <p:spPr bwMode="auto">
          <a:xfrm>
            <a:off x="1187450" y="3789363"/>
            <a:ext cx="2016125" cy="455612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597B4-6BAC-4E7B-8A63-BB176ACA1AF0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Modello di Bohr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327650"/>
          </a:xfrm>
        </p:spPr>
        <p:txBody>
          <a:bodyPr/>
          <a:lstStyle/>
          <a:p>
            <a:r>
              <a:rPr lang="it-IT" sz="2500" dirty="0"/>
              <a:t>il 3</a:t>
            </a:r>
            <a:r>
              <a:rPr lang="it-IT" sz="2500" baseline="30000" dirty="0"/>
              <a:t>o</a:t>
            </a:r>
            <a:r>
              <a:rPr lang="it-IT" sz="2500" dirty="0"/>
              <a:t> postulato corrisponde a considerare gli e</a:t>
            </a:r>
            <a:r>
              <a:rPr lang="it-IT" sz="2500" baseline="30000" dirty="0"/>
              <a:t>-</a:t>
            </a:r>
            <a:r>
              <a:rPr lang="it-IT" sz="2500" dirty="0"/>
              <a:t> come onde con </a:t>
            </a:r>
            <a:r>
              <a:rPr lang="el-GR" sz="2500" dirty="0">
                <a:cs typeface="Arial" pitchFamily="34" charset="0"/>
              </a:rPr>
              <a:t>λ</a:t>
            </a:r>
            <a:r>
              <a:rPr lang="it-IT" sz="2500" dirty="0">
                <a:cs typeface="Arial" pitchFamily="34" charset="0"/>
              </a:rPr>
              <a:t> = h/q (De Broglie, </a:t>
            </a:r>
            <a:r>
              <a:rPr lang="it-IT" sz="2500" dirty="0" smtClean="0">
                <a:cs typeface="Arial" pitchFamily="34" charset="0"/>
              </a:rPr>
              <a:t>1924): </a:t>
            </a:r>
            <a:r>
              <a:rPr lang="it-IT" sz="2500" dirty="0">
                <a:cs typeface="Arial" pitchFamily="34" charset="0"/>
              </a:rPr>
              <a:t>le onde elettroniche interferiranno distruttivamente a meno                           di non avere onde stazionarie                                      2</a:t>
            </a:r>
            <a:r>
              <a:rPr lang="el-GR" sz="2500" dirty="0">
                <a:cs typeface="Arial" pitchFamily="34" charset="0"/>
              </a:rPr>
              <a:t>π</a:t>
            </a:r>
            <a:r>
              <a:rPr lang="it-IT" sz="2500" dirty="0">
                <a:cs typeface="Arial" pitchFamily="34" charset="0"/>
              </a:rPr>
              <a:t>r = n</a:t>
            </a:r>
            <a:r>
              <a:rPr lang="el-GR" sz="2500" dirty="0">
                <a:cs typeface="Arial" pitchFamily="34" charset="0"/>
              </a:rPr>
              <a:t>λ</a:t>
            </a:r>
            <a:r>
              <a:rPr lang="it-IT" sz="2500" dirty="0">
                <a:cs typeface="Arial" pitchFamily="34" charset="0"/>
              </a:rPr>
              <a:t> =</a:t>
            </a:r>
            <a:r>
              <a:rPr lang="it-IT" sz="2500" dirty="0" err="1">
                <a:cs typeface="Arial" pitchFamily="34" charset="0"/>
              </a:rPr>
              <a:t>nh</a:t>
            </a:r>
            <a:r>
              <a:rPr lang="it-IT" sz="2500" dirty="0">
                <a:cs typeface="Arial" pitchFamily="34" charset="0"/>
              </a:rPr>
              <a:t>/(mv)</a:t>
            </a:r>
          </a:p>
          <a:p>
            <a:r>
              <a:rPr lang="it-IT" sz="2500" dirty="0">
                <a:cs typeface="Arial" pitchFamily="34" charset="0"/>
              </a:rPr>
              <a:t>dai 3 postulati segue:</a:t>
            </a:r>
          </a:p>
          <a:p>
            <a:pPr lvl="1"/>
            <a:r>
              <a:rPr lang="it-IT" sz="2300" dirty="0" err="1">
                <a:cs typeface="Arial" pitchFamily="34" charset="0"/>
              </a:rPr>
              <a:t>r</a:t>
            </a:r>
            <a:r>
              <a:rPr lang="it-IT" sz="2300" baseline="-25000" dirty="0" err="1">
                <a:cs typeface="Arial" pitchFamily="34" charset="0"/>
              </a:rPr>
              <a:t>n</a:t>
            </a:r>
            <a:r>
              <a:rPr lang="it-IT" sz="2300" dirty="0">
                <a:cs typeface="Arial" pitchFamily="34" charset="0"/>
              </a:rPr>
              <a:t> = n</a:t>
            </a:r>
            <a:r>
              <a:rPr lang="it-IT" sz="2300" baseline="30000" dirty="0">
                <a:cs typeface="Arial" pitchFamily="34" charset="0"/>
              </a:rPr>
              <a:t>2</a:t>
            </a:r>
            <a:r>
              <a:rPr lang="it-IT" sz="2300" dirty="0">
                <a:cs typeface="Arial" pitchFamily="34" charset="0"/>
              </a:rPr>
              <a:t>a</a:t>
            </a:r>
            <a:r>
              <a:rPr lang="it-IT" sz="2300" baseline="-25000" dirty="0">
                <a:cs typeface="Arial" pitchFamily="34" charset="0"/>
              </a:rPr>
              <a:t>0</a:t>
            </a:r>
            <a:r>
              <a:rPr lang="it-IT" sz="2300" dirty="0">
                <a:cs typeface="Arial" pitchFamily="34" charset="0"/>
              </a:rPr>
              <a:t>/</a:t>
            </a:r>
            <a:r>
              <a:rPr lang="it-IT" sz="2300" dirty="0">
                <a:solidFill>
                  <a:schemeClr val="hlink"/>
                </a:solidFill>
                <a:cs typeface="Arial" pitchFamily="34" charset="0"/>
              </a:rPr>
              <a:t>Z                </a:t>
            </a:r>
            <a:r>
              <a:rPr lang="it-IT" sz="2300" dirty="0">
                <a:cs typeface="Arial" pitchFamily="34" charset="0"/>
              </a:rPr>
              <a:t>n = 1,2,3 ...</a:t>
            </a:r>
            <a:r>
              <a:rPr lang="it-IT" sz="2300" dirty="0">
                <a:solidFill>
                  <a:schemeClr val="hlink"/>
                </a:solidFill>
                <a:cs typeface="Arial" pitchFamily="34" charset="0"/>
              </a:rPr>
              <a:t>    </a:t>
            </a:r>
            <a:r>
              <a:rPr lang="it-IT" sz="2300" dirty="0">
                <a:cs typeface="Arial" pitchFamily="34" charset="0"/>
              </a:rPr>
              <a:t>numero quantico</a:t>
            </a:r>
          </a:p>
          <a:p>
            <a:pPr lvl="1"/>
            <a:r>
              <a:rPr lang="it-IT" sz="2300" dirty="0">
                <a:cs typeface="Arial" pitchFamily="34" charset="0"/>
              </a:rPr>
              <a:t>E</a:t>
            </a:r>
            <a:r>
              <a:rPr lang="it-IT" sz="2300" baseline="-25000" dirty="0">
                <a:cs typeface="Arial" pitchFamily="34" charset="0"/>
              </a:rPr>
              <a:t>n</a:t>
            </a:r>
            <a:r>
              <a:rPr lang="it-IT" sz="2300" dirty="0">
                <a:cs typeface="Arial" pitchFamily="34" charset="0"/>
              </a:rPr>
              <a:t> = –E</a:t>
            </a:r>
            <a:r>
              <a:rPr lang="it-IT" sz="2300" baseline="-25000" dirty="0">
                <a:cs typeface="Arial" pitchFamily="34" charset="0"/>
              </a:rPr>
              <a:t>1</a:t>
            </a:r>
            <a:r>
              <a:rPr lang="it-IT" sz="2300" dirty="0">
                <a:solidFill>
                  <a:schemeClr val="hlink"/>
                </a:solidFill>
                <a:cs typeface="Arial" pitchFamily="34" charset="0"/>
              </a:rPr>
              <a:t>Z</a:t>
            </a:r>
            <a:r>
              <a:rPr lang="it-IT" sz="2300" baseline="30000" dirty="0">
                <a:solidFill>
                  <a:schemeClr val="hlink"/>
                </a:solidFill>
                <a:cs typeface="Arial" pitchFamily="34" charset="0"/>
              </a:rPr>
              <a:t>2</a:t>
            </a:r>
            <a:r>
              <a:rPr lang="it-IT" sz="2300" dirty="0">
                <a:cs typeface="Arial" pitchFamily="34" charset="0"/>
              </a:rPr>
              <a:t>/n</a:t>
            </a:r>
            <a:r>
              <a:rPr lang="it-IT" sz="2300" baseline="30000" dirty="0">
                <a:cs typeface="Arial" pitchFamily="34" charset="0"/>
              </a:rPr>
              <a:t>2                        </a:t>
            </a:r>
            <a:endParaRPr lang="it-IT" sz="2300" dirty="0">
              <a:cs typeface="Arial" pitchFamily="34" charset="0"/>
            </a:endParaRPr>
          </a:p>
          <a:p>
            <a:pPr lvl="1"/>
            <a:r>
              <a:rPr lang="it-IT" sz="2300" dirty="0">
                <a:cs typeface="Arial" pitchFamily="34" charset="0"/>
                <a:sym typeface="Symbol" pitchFamily="18" charset="2"/>
              </a:rPr>
              <a:t> = |E</a:t>
            </a:r>
            <a:r>
              <a:rPr lang="it-IT" sz="2300" baseline="-25000" dirty="0">
                <a:cs typeface="Arial" pitchFamily="34" charset="0"/>
                <a:sym typeface="Symbol" pitchFamily="18" charset="2"/>
              </a:rPr>
              <a:t>i</a:t>
            </a:r>
            <a:r>
              <a:rPr lang="it-IT" sz="2300" dirty="0">
                <a:cs typeface="Arial" pitchFamily="34" charset="0"/>
                <a:sym typeface="Symbol" pitchFamily="18" charset="2"/>
              </a:rPr>
              <a:t> – </a:t>
            </a:r>
            <a:r>
              <a:rPr lang="it-IT" sz="2300" dirty="0" err="1">
                <a:cs typeface="Arial" pitchFamily="34" charset="0"/>
                <a:sym typeface="Symbol" pitchFamily="18" charset="2"/>
              </a:rPr>
              <a:t>E</a:t>
            </a:r>
            <a:r>
              <a:rPr lang="it-IT" sz="2300" baseline="-25000" dirty="0" err="1">
                <a:cs typeface="Arial" pitchFamily="34" charset="0"/>
                <a:sym typeface="Symbol" pitchFamily="18" charset="2"/>
              </a:rPr>
              <a:t>f</a:t>
            </a:r>
            <a:r>
              <a:rPr lang="it-IT" sz="2300" dirty="0">
                <a:cs typeface="Arial" pitchFamily="34" charset="0"/>
                <a:sym typeface="Symbol" pitchFamily="18" charset="2"/>
              </a:rPr>
              <a:t>|/h = cR</a:t>
            </a:r>
            <a:r>
              <a:rPr lang="it-IT" sz="2300" baseline="-25000" dirty="0">
                <a:cs typeface="Arial" pitchFamily="34" charset="0"/>
                <a:sym typeface="Symbol" pitchFamily="18" charset="2"/>
              </a:rPr>
              <a:t></a:t>
            </a:r>
            <a:r>
              <a:rPr lang="it-IT" sz="23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300" baseline="300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2</a:t>
            </a:r>
            <a:r>
              <a:rPr lang="it-IT" sz="2300" dirty="0">
                <a:cs typeface="Arial" pitchFamily="34" charset="0"/>
                <a:sym typeface="Symbol" pitchFamily="18" charset="2"/>
              </a:rPr>
              <a:t>|1/n</a:t>
            </a:r>
            <a:r>
              <a:rPr lang="it-IT" sz="2300" baseline="-25000" dirty="0">
                <a:cs typeface="Arial" pitchFamily="34" charset="0"/>
                <a:sym typeface="Symbol" pitchFamily="18" charset="2"/>
              </a:rPr>
              <a:t>f</a:t>
            </a:r>
            <a:r>
              <a:rPr lang="it-IT" sz="23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300" dirty="0">
                <a:cs typeface="Arial" pitchFamily="34" charset="0"/>
                <a:sym typeface="Symbol" pitchFamily="18" charset="2"/>
              </a:rPr>
              <a:t>–1/n</a:t>
            </a:r>
            <a:r>
              <a:rPr lang="it-IT" sz="2300" baseline="-25000" dirty="0">
                <a:cs typeface="Arial" pitchFamily="34" charset="0"/>
                <a:sym typeface="Symbol" pitchFamily="18" charset="2"/>
              </a:rPr>
              <a:t>i</a:t>
            </a:r>
            <a:r>
              <a:rPr lang="it-IT" sz="23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300" dirty="0" smtClean="0">
                <a:cs typeface="Arial" pitchFamily="34" charset="0"/>
                <a:sym typeface="Symbol" pitchFamily="18" charset="2"/>
              </a:rPr>
              <a:t>|      </a:t>
            </a:r>
            <a:r>
              <a:rPr lang="it-IT" sz="2300" dirty="0" smtClean="0">
                <a:solidFill>
                  <a:srgbClr val="0070C0"/>
                </a:solidFill>
                <a:cs typeface="Arial" pitchFamily="34" charset="0"/>
                <a:sym typeface="Symbol" pitchFamily="18" charset="2"/>
              </a:rPr>
              <a:t>(spettro di righe)</a:t>
            </a:r>
            <a:endParaRPr lang="it-IT" sz="2300" dirty="0">
              <a:solidFill>
                <a:srgbClr val="0070C0"/>
              </a:solidFill>
              <a:cs typeface="Arial" pitchFamily="34" charset="0"/>
              <a:sym typeface="Symbol" pitchFamily="18" charset="2"/>
            </a:endParaRPr>
          </a:p>
          <a:p>
            <a:pPr lvl="1">
              <a:buFontTx/>
              <a:buNone/>
            </a:pPr>
            <a:r>
              <a:rPr lang="it-IT" sz="2300" dirty="0">
                <a:cs typeface="Arial" pitchFamily="34" charset="0"/>
                <a:sym typeface="Symbol" pitchFamily="18" charset="2"/>
              </a:rPr>
              <a:t>con  a</a:t>
            </a:r>
            <a:r>
              <a:rPr lang="it-IT" sz="2300" baseline="-25000" dirty="0">
                <a:cs typeface="Arial" pitchFamily="34" charset="0"/>
                <a:sym typeface="Symbol" pitchFamily="18" charset="2"/>
              </a:rPr>
              <a:t>0 </a:t>
            </a:r>
            <a:r>
              <a:rPr lang="it-IT" sz="2300" dirty="0">
                <a:cs typeface="Arial" pitchFamily="34" charset="0"/>
                <a:sym typeface="Symbol" pitchFamily="18" charset="2"/>
              </a:rPr>
              <a:t>= 0.0529 nm   raggio di </a:t>
            </a:r>
            <a:r>
              <a:rPr lang="it-IT" sz="2300" dirty="0" err="1">
                <a:cs typeface="Arial" pitchFamily="34" charset="0"/>
                <a:sym typeface="Symbol" pitchFamily="18" charset="2"/>
              </a:rPr>
              <a:t>Bohr</a:t>
            </a:r>
            <a:endParaRPr lang="it-IT" sz="2300" dirty="0">
              <a:cs typeface="Arial" pitchFamily="34" charset="0"/>
              <a:sym typeface="Symbol" pitchFamily="18" charset="2"/>
            </a:endParaRPr>
          </a:p>
          <a:p>
            <a:pPr lvl="1">
              <a:spcBef>
                <a:spcPct val="10000"/>
              </a:spcBef>
              <a:buFontTx/>
              <a:buNone/>
            </a:pPr>
            <a:r>
              <a:rPr lang="it-IT" sz="2300" dirty="0">
                <a:cs typeface="Arial" pitchFamily="34" charset="0"/>
                <a:sym typeface="Symbol" pitchFamily="18" charset="2"/>
              </a:rPr>
              <a:t>        E</a:t>
            </a:r>
            <a:r>
              <a:rPr lang="it-IT" sz="2300" baseline="-25000" dirty="0">
                <a:cs typeface="Arial" pitchFamily="34" charset="0"/>
                <a:sym typeface="Symbol" pitchFamily="18" charset="2"/>
              </a:rPr>
              <a:t>1</a:t>
            </a:r>
            <a:r>
              <a:rPr lang="it-IT" sz="2300" dirty="0">
                <a:cs typeface="Arial" pitchFamily="34" charset="0"/>
                <a:sym typeface="Symbol" pitchFamily="18" charset="2"/>
              </a:rPr>
              <a:t> = 13.6 </a:t>
            </a:r>
            <a:r>
              <a:rPr lang="it-IT" sz="2300" dirty="0" err="1">
                <a:cs typeface="Arial" pitchFamily="34" charset="0"/>
                <a:sym typeface="Symbol" pitchFamily="18" charset="2"/>
              </a:rPr>
              <a:t>eV</a:t>
            </a:r>
            <a:r>
              <a:rPr lang="it-IT" sz="2300" dirty="0">
                <a:cs typeface="Arial" pitchFamily="34" charset="0"/>
                <a:sym typeface="Symbol" pitchFamily="18" charset="2"/>
              </a:rPr>
              <a:t>   energia di legame dello stato più basso </a:t>
            </a:r>
          </a:p>
          <a:p>
            <a:pPr lvl="1">
              <a:spcBef>
                <a:spcPct val="10000"/>
              </a:spcBef>
              <a:buFontTx/>
              <a:buNone/>
            </a:pPr>
            <a:r>
              <a:rPr lang="it-IT" sz="2300" dirty="0">
                <a:cs typeface="Arial" pitchFamily="34" charset="0"/>
                <a:sym typeface="Symbol" pitchFamily="18" charset="2"/>
              </a:rPr>
              <a:t>        (stato fondamentale) </a:t>
            </a:r>
          </a:p>
          <a:p>
            <a:pPr lvl="1">
              <a:spcBef>
                <a:spcPct val="10000"/>
              </a:spcBef>
              <a:buFontTx/>
              <a:buNone/>
            </a:pPr>
            <a:r>
              <a:rPr lang="it-IT" sz="2300" dirty="0">
                <a:cs typeface="Arial" pitchFamily="34" charset="0"/>
                <a:sym typeface="Symbol" pitchFamily="18" charset="2"/>
              </a:rPr>
              <a:t>        R</a:t>
            </a:r>
            <a:r>
              <a:rPr lang="it-IT" sz="2300" baseline="-25000" dirty="0">
                <a:cs typeface="Arial" pitchFamily="34" charset="0"/>
                <a:sym typeface="Symbol" pitchFamily="18" charset="2"/>
              </a:rPr>
              <a:t></a:t>
            </a:r>
            <a:r>
              <a:rPr lang="it-IT" sz="2300" dirty="0">
                <a:cs typeface="Arial" pitchFamily="34" charset="0"/>
                <a:sym typeface="Symbol" pitchFamily="18" charset="2"/>
              </a:rPr>
              <a:t> = 1.097</a:t>
            </a:r>
            <a:r>
              <a:rPr lang="en-US" sz="2300" dirty="0">
                <a:cs typeface="Arial" pitchFamily="34" charset="0"/>
                <a:sym typeface="Symbol" pitchFamily="18" charset="2"/>
              </a:rPr>
              <a:t>·10</a:t>
            </a:r>
            <a:r>
              <a:rPr lang="en-US" sz="2300" baseline="30000" dirty="0">
                <a:cs typeface="Arial" pitchFamily="34" charset="0"/>
                <a:sym typeface="Symbol" pitchFamily="18" charset="2"/>
              </a:rPr>
              <a:t>7</a:t>
            </a:r>
            <a:r>
              <a:rPr lang="en-US" sz="2300" dirty="0">
                <a:cs typeface="Arial" pitchFamily="34" charset="0"/>
                <a:sym typeface="Symbol" pitchFamily="18" charset="2"/>
              </a:rPr>
              <a:t> m</a:t>
            </a:r>
            <a:r>
              <a:rPr lang="en-US" sz="2300" baseline="30000" dirty="0">
                <a:cs typeface="Arial" pitchFamily="34" charset="0"/>
                <a:sym typeface="Symbol" pitchFamily="18" charset="2"/>
              </a:rPr>
              <a:t>-1</a:t>
            </a:r>
            <a:r>
              <a:rPr lang="en-US" sz="23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300" dirty="0" err="1">
                <a:cs typeface="Arial" pitchFamily="34" charset="0"/>
                <a:sym typeface="Symbol" pitchFamily="18" charset="2"/>
              </a:rPr>
              <a:t>costante</a:t>
            </a:r>
            <a:r>
              <a:rPr lang="en-US" sz="2300" dirty="0">
                <a:cs typeface="Arial" pitchFamily="34" charset="0"/>
                <a:sym typeface="Symbol" pitchFamily="18" charset="2"/>
              </a:rPr>
              <a:t> di Rydberg</a:t>
            </a:r>
            <a:endParaRPr lang="it-IT" sz="2300" dirty="0">
              <a:cs typeface="Arial" pitchFamily="34" charset="0"/>
              <a:sym typeface="Symbol" pitchFamily="18" charset="2"/>
            </a:endParaRPr>
          </a:p>
        </p:txBody>
      </p:sp>
      <p:pic>
        <p:nvPicPr>
          <p:cNvPr id="286724" name="Picture 4" descr="img3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44675"/>
            <a:ext cx="203358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2779-B997-4C3A-8529-CB9C2D62424A}" type="slidenum">
              <a:rPr lang="en-US"/>
              <a:pPr/>
              <a:t>16</a:t>
            </a:fld>
            <a:endParaRPr 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matematica del modello di Bohr (*)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569325" cy="5184775"/>
          </a:xfrm>
        </p:spPr>
        <p:txBody>
          <a:bodyPr/>
          <a:lstStyle/>
          <a:p>
            <a:r>
              <a:rPr lang="it-IT" sz="2500" dirty="0">
                <a:solidFill>
                  <a:srgbClr val="CC0099"/>
                </a:solidFill>
              </a:rPr>
              <a:t>partendo da F = ma</a:t>
            </a:r>
          </a:p>
          <a:p>
            <a:pPr>
              <a:buFontTx/>
              <a:buNone/>
            </a:pPr>
            <a:r>
              <a:rPr lang="it-IT" sz="2500" dirty="0"/>
              <a:t>	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1/(4</a:t>
            </a:r>
            <a:r>
              <a:rPr lang="el-GR" sz="2500" dirty="0">
                <a:cs typeface="Arial" pitchFamily="34" charset="0"/>
                <a:sym typeface="Symbol" pitchFamily="18" charset="2"/>
              </a:rPr>
              <a:t>πε</a:t>
            </a:r>
            <a:r>
              <a:rPr lang="it-IT" sz="2500" baseline="-25000" dirty="0">
                <a:cs typeface="Arial" pitchFamily="34" charset="0"/>
                <a:sym typeface="Symbol" pitchFamily="18" charset="2"/>
              </a:rPr>
              <a:t>0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)</a:t>
            </a:r>
            <a:r>
              <a:rPr lang="it-IT" sz="25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e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/r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en-US" sz="2500" baseline="300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=</a:t>
            </a:r>
            <a:r>
              <a:rPr lang="en-US" sz="2500" baseline="300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mv</a:t>
            </a:r>
            <a:r>
              <a:rPr lang="en-US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/r                         </a:t>
            </a:r>
            <a:r>
              <a:rPr lang="en-US" sz="2500" dirty="0" smtClean="0">
                <a:cs typeface="Arial" pitchFamily="34" charset="0"/>
                <a:sym typeface="Symbol" pitchFamily="18" charset="2"/>
              </a:rPr>
              <a:t> </a:t>
            </a:r>
            <a:r>
              <a:rPr lang="en-US" sz="2200" dirty="0" smtClean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(</a:t>
            </a:r>
            <a:r>
              <a:rPr lang="en-US" sz="2200" dirty="0" err="1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moltiplico</a:t>
            </a:r>
            <a:r>
              <a:rPr lang="en-US" sz="2200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 per mr</a:t>
            </a:r>
            <a:r>
              <a:rPr lang="en-US" sz="2200" baseline="30000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3</a:t>
            </a:r>
            <a:r>
              <a:rPr lang="en-US" sz="2200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)</a:t>
            </a:r>
          </a:p>
          <a:p>
            <a:pPr>
              <a:buFontTx/>
              <a:buNone/>
            </a:pPr>
            <a:r>
              <a:rPr lang="en-US" sz="2500" dirty="0">
                <a:cs typeface="Arial" pitchFamily="34" charset="0"/>
                <a:sym typeface="Symbol" pitchFamily="18" charset="2"/>
              </a:rPr>
              <a:t>	1/(4</a:t>
            </a:r>
            <a:r>
              <a:rPr lang="el-GR" sz="2500" dirty="0">
                <a:cs typeface="Arial" pitchFamily="34" charset="0"/>
                <a:sym typeface="Symbol" pitchFamily="18" charset="2"/>
              </a:rPr>
              <a:t>πε</a:t>
            </a:r>
            <a:r>
              <a:rPr lang="it-IT" sz="2500" baseline="-25000" dirty="0" smtClean="0">
                <a:cs typeface="Arial" pitchFamily="34" charset="0"/>
                <a:sym typeface="Symbol" pitchFamily="18" charset="2"/>
              </a:rPr>
              <a:t>0</a:t>
            </a:r>
            <a:r>
              <a:rPr lang="it-IT" sz="2500" dirty="0" smtClean="0">
                <a:cs typeface="Arial" pitchFamily="34" charset="0"/>
                <a:sym typeface="Symbol" pitchFamily="18" charset="2"/>
              </a:rPr>
              <a:t>)m</a:t>
            </a:r>
            <a:r>
              <a:rPr lang="it-IT" sz="2500" dirty="0" smtClean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500" dirty="0" smtClean="0">
                <a:cs typeface="Arial" pitchFamily="34" charset="0"/>
                <a:sym typeface="Symbol" pitchFamily="18" charset="2"/>
              </a:rPr>
              <a:t>e</a:t>
            </a:r>
            <a:r>
              <a:rPr lang="it-IT" sz="2500" baseline="30000" dirty="0" smtClean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 smtClean="0">
                <a:cs typeface="Arial" pitchFamily="34" charset="0"/>
                <a:sym typeface="Symbol" pitchFamily="18" charset="2"/>
              </a:rPr>
              <a:t>r</a:t>
            </a:r>
            <a:r>
              <a:rPr lang="en-US" sz="2500" baseline="30000" dirty="0" smtClean="0"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= (</a:t>
            </a:r>
            <a:r>
              <a:rPr lang="en-US" sz="2500" dirty="0" err="1">
                <a:cs typeface="Arial" pitchFamily="34" charset="0"/>
                <a:sym typeface="Symbol" pitchFamily="18" charset="2"/>
              </a:rPr>
              <a:t>mvr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)</a:t>
            </a:r>
            <a:r>
              <a:rPr lang="en-US" sz="2500" baseline="30000" dirty="0">
                <a:cs typeface="Arial" pitchFamily="34" charset="0"/>
                <a:sym typeface="Symbol" pitchFamily="18" charset="2"/>
              </a:rPr>
              <a:t>2 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= (</a:t>
            </a:r>
            <a:r>
              <a:rPr lang="en-US" sz="2500" dirty="0" err="1">
                <a:cs typeface="Arial" pitchFamily="34" charset="0"/>
                <a:sym typeface="Symbol" pitchFamily="18" charset="2"/>
              </a:rPr>
              <a:t>nh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/2</a:t>
            </a:r>
            <a:r>
              <a:rPr lang="el-GR" sz="2500" dirty="0">
                <a:cs typeface="Arial" pitchFamily="34" charset="0"/>
                <a:sym typeface="Symbol" pitchFamily="18" charset="2"/>
              </a:rPr>
              <a:t>π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)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       </a:t>
            </a:r>
            <a:r>
              <a:rPr lang="it-IT" sz="2500" dirty="0" smtClean="0">
                <a:cs typeface="Arial" pitchFamily="34" charset="0"/>
                <a:sym typeface="Symbol" pitchFamily="18" charset="2"/>
              </a:rPr>
              <a:t> </a:t>
            </a:r>
            <a:r>
              <a:rPr lang="it-IT" sz="2200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(usando 3</a:t>
            </a:r>
            <a:r>
              <a:rPr lang="it-IT" sz="2200" baseline="30000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o</a:t>
            </a:r>
            <a:r>
              <a:rPr lang="it-IT" sz="2200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 Bohr)</a:t>
            </a:r>
          </a:p>
          <a:p>
            <a:pPr>
              <a:buFontTx/>
              <a:buNone/>
            </a:pPr>
            <a:r>
              <a:rPr lang="it-IT" sz="2500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	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→ r</a:t>
            </a:r>
            <a:r>
              <a:rPr lang="it-IT" sz="2500" baseline="-25000" dirty="0">
                <a:cs typeface="Arial" pitchFamily="34" charset="0"/>
                <a:sym typeface="Symbol" pitchFamily="18" charset="2"/>
              </a:rPr>
              <a:t>n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 = n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 h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el-GR" sz="2500" dirty="0">
                <a:cs typeface="Arial" pitchFamily="34" charset="0"/>
                <a:sym typeface="Symbol" pitchFamily="18" charset="2"/>
              </a:rPr>
              <a:t>ε</a:t>
            </a:r>
            <a:r>
              <a:rPr lang="it-IT" sz="2500" baseline="-25000" dirty="0">
                <a:cs typeface="Arial" pitchFamily="34" charset="0"/>
                <a:sym typeface="Symbol" pitchFamily="18" charset="2"/>
              </a:rPr>
              <a:t>0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/(</a:t>
            </a:r>
            <a:r>
              <a:rPr lang="el-GR" sz="2500" dirty="0">
                <a:cs typeface="Arial" pitchFamily="34" charset="0"/>
                <a:sym typeface="Symbol" pitchFamily="18" charset="2"/>
              </a:rPr>
              <a:t>π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m</a:t>
            </a:r>
            <a:r>
              <a:rPr lang="it-IT" sz="25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e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)  [= </a:t>
            </a:r>
            <a:r>
              <a:rPr lang="it-IT" sz="2500" dirty="0">
                <a:cs typeface="Arial" pitchFamily="34" charset="0"/>
              </a:rPr>
              <a:t>n</a:t>
            </a:r>
            <a:r>
              <a:rPr lang="it-IT" sz="2500" baseline="30000" dirty="0">
                <a:cs typeface="Arial" pitchFamily="34" charset="0"/>
              </a:rPr>
              <a:t>2</a:t>
            </a:r>
            <a:r>
              <a:rPr lang="it-IT" sz="2500" dirty="0">
                <a:cs typeface="Arial" pitchFamily="34" charset="0"/>
              </a:rPr>
              <a:t>a</a:t>
            </a:r>
            <a:r>
              <a:rPr lang="it-IT" sz="2500" baseline="-25000" dirty="0">
                <a:cs typeface="Arial" pitchFamily="34" charset="0"/>
              </a:rPr>
              <a:t>0</a:t>
            </a:r>
            <a:r>
              <a:rPr lang="it-IT" sz="2500" dirty="0">
                <a:cs typeface="Arial" pitchFamily="34" charset="0"/>
              </a:rPr>
              <a:t>/</a:t>
            </a:r>
            <a:r>
              <a:rPr lang="it-IT" sz="2500" dirty="0">
                <a:solidFill>
                  <a:schemeClr val="hlink"/>
                </a:solidFill>
                <a:cs typeface="Arial" pitchFamily="34" charset="0"/>
              </a:rPr>
              <a:t>Z</a:t>
            </a:r>
            <a:r>
              <a:rPr lang="it-IT" sz="2500" dirty="0">
                <a:cs typeface="Arial" pitchFamily="34" charset="0"/>
              </a:rPr>
              <a:t>]</a:t>
            </a:r>
          </a:p>
          <a:p>
            <a:r>
              <a:rPr lang="it-IT" sz="2500" dirty="0">
                <a:solidFill>
                  <a:srgbClr val="CC0099"/>
                </a:solidFill>
                <a:cs typeface="Arial" pitchFamily="34" charset="0"/>
              </a:rPr>
              <a:t>semplificando r in F = ma</a:t>
            </a:r>
          </a:p>
          <a:p>
            <a:pPr>
              <a:buFontTx/>
              <a:buNone/>
            </a:pPr>
            <a:r>
              <a:rPr lang="it-IT" sz="2500" dirty="0">
                <a:cs typeface="Arial" pitchFamily="34" charset="0"/>
              </a:rPr>
              <a:t>	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1/(4</a:t>
            </a:r>
            <a:r>
              <a:rPr lang="el-GR" sz="2500" dirty="0">
                <a:cs typeface="Arial" pitchFamily="34" charset="0"/>
                <a:sym typeface="Symbol" pitchFamily="18" charset="2"/>
              </a:rPr>
              <a:t>πε</a:t>
            </a:r>
            <a:r>
              <a:rPr lang="it-IT" sz="2500" baseline="-25000" dirty="0">
                <a:cs typeface="Arial" pitchFamily="34" charset="0"/>
                <a:sym typeface="Symbol" pitchFamily="18" charset="2"/>
              </a:rPr>
              <a:t>0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)</a:t>
            </a:r>
            <a:r>
              <a:rPr lang="it-IT" sz="25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e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/r</a:t>
            </a:r>
            <a:r>
              <a:rPr lang="en-US" sz="2500" baseline="300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=</a:t>
            </a:r>
            <a:r>
              <a:rPr lang="en-US" sz="2500" baseline="300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mv</a:t>
            </a:r>
            <a:r>
              <a:rPr lang="en-US" sz="2500" baseline="30000" dirty="0">
                <a:cs typeface="Arial" pitchFamily="34" charset="0"/>
                <a:sym typeface="Symbol" pitchFamily="18" charset="2"/>
              </a:rPr>
              <a:t>2</a:t>
            </a:r>
          </a:p>
          <a:p>
            <a:pPr>
              <a:buFontTx/>
              <a:buNone/>
            </a:pPr>
            <a:r>
              <a:rPr lang="en-US" sz="2500" baseline="30000" dirty="0">
                <a:cs typeface="Arial" pitchFamily="34" charset="0"/>
                <a:sym typeface="Symbol" pitchFamily="18" charset="2"/>
              </a:rPr>
              <a:t>	</a:t>
            </a:r>
            <a:r>
              <a:rPr lang="en-US" sz="2500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da cui ho per </a:t>
            </a:r>
            <a:r>
              <a:rPr lang="en-US" sz="2500" dirty="0" err="1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l’energia</a:t>
            </a:r>
            <a:r>
              <a:rPr lang="en-US" sz="2500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totale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r>
              <a:rPr lang="en-US" sz="2500" dirty="0">
                <a:cs typeface="Arial" pitchFamily="34" charset="0"/>
                <a:sym typeface="Symbol" pitchFamily="18" charset="2"/>
              </a:rPr>
              <a:t>	E</a:t>
            </a:r>
            <a:r>
              <a:rPr lang="en-US" sz="2500" baseline="-25000" dirty="0">
                <a:cs typeface="Arial" pitchFamily="34" charset="0"/>
                <a:sym typeface="Symbol" pitchFamily="18" charset="2"/>
              </a:rPr>
              <a:t>0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 = ½mv</a:t>
            </a:r>
            <a:r>
              <a:rPr lang="en-US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 – 1/(4</a:t>
            </a:r>
            <a:r>
              <a:rPr lang="el-GR" sz="2500" dirty="0">
                <a:cs typeface="Arial" pitchFamily="34" charset="0"/>
                <a:sym typeface="Symbol" pitchFamily="18" charset="2"/>
              </a:rPr>
              <a:t>πε</a:t>
            </a:r>
            <a:r>
              <a:rPr lang="it-IT" sz="2500" baseline="-25000" dirty="0">
                <a:cs typeface="Arial" pitchFamily="34" charset="0"/>
                <a:sym typeface="Symbol" pitchFamily="18" charset="2"/>
              </a:rPr>
              <a:t>0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)</a:t>
            </a:r>
            <a:r>
              <a:rPr lang="it-IT" sz="25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e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/r</a:t>
            </a:r>
            <a:r>
              <a:rPr lang="en-US" sz="3000" baseline="300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3000" dirty="0">
                <a:cs typeface="Arial" pitchFamily="34" charset="0"/>
                <a:sym typeface="Symbol" pitchFamily="18" charset="2"/>
              </a:rPr>
              <a:t>=</a:t>
            </a:r>
            <a:r>
              <a:rPr lang="en-US" sz="3000" baseline="300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1/(8</a:t>
            </a:r>
            <a:r>
              <a:rPr lang="el-GR" sz="2500" dirty="0">
                <a:cs typeface="Arial" pitchFamily="34" charset="0"/>
                <a:sym typeface="Symbol" pitchFamily="18" charset="2"/>
              </a:rPr>
              <a:t>πε</a:t>
            </a:r>
            <a:r>
              <a:rPr lang="it-IT" sz="2500" baseline="-25000" dirty="0">
                <a:cs typeface="Arial" pitchFamily="34" charset="0"/>
                <a:sym typeface="Symbol" pitchFamily="18" charset="2"/>
              </a:rPr>
              <a:t>0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)</a:t>
            </a:r>
            <a:r>
              <a:rPr lang="it-IT" sz="25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e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/r</a:t>
            </a:r>
            <a:r>
              <a:rPr lang="en-US" sz="3000" baseline="300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3000" dirty="0">
                <a:cs typeface="Arial" pitchFamily="34" charset="0"/>
                <a:sym typeface="Symbol" pitchFamily="18" charset="2"/>
              </a:rPr>
              <a:t>–</a:t>
            </a:r>
            <a:r>
              <a:rPr lang="en-US" sz="3000" baseline="300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1/(4</a:t>
            </a:r>
            <a:r>
              <a:rPr lang="el-GR" sz="2500" dirty="0">
                <a:cs typeface="Arial" pitchFamily="34" charset="0"/>
                <a:sym typeface="Symbol" pitchFamily="18" charset="2"/>
              </a:rPr>
              <a:t>πε</a:t>
            </a:r>
            <a:r>
              <a:rPr lang="it-IT" sz="2500" baseline="-25000" dirty="0">
                <a:cs typeface="Arial" pitchFamily="34" charset="0"/>
                <a:sym typeface="Symbol" pitchFamily="18" charset="2"/>
              </a:rPr>
              <a:t>0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)</a:t>
            </a:r>
            <a:r>
              <a:rPr lang="it-IT" sz="25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e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/r</a:t>
            </a:r>
            <a:r>
              <a:rPr lang="en-US" sz="3000" baseline="30000" dirty="0">
                <a:cs typeface="Arial" pitchFamily="34" charset="0"/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r>
              <a:rPr lang="en-US" sz="3000" baseline="30000" dirty="0">
                <a:cs typeface="Arial" pitchFamily="34" charset="0"/>
                <a:sym typeface="Symbol" pitchFamily="18" charset="2"/>
              </a:rPr>
              <a:t>	    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= –1/(8</a:t>
            </a:r>
            <a:r>
              <a:rPr lang="el-GR" sz="2500" dirty="0">
                <a:cs typeface="Arial" pitchFamily="34" charset="0"/>
                <a:sym typeface="Symbol" pitchFamily="18" charset="2"/>
              </a:rPr>
              <a:t>πε</a:t>
            </a:r>
            <a:r>
              <a:rPr lang="it-IT" sz="2500" baseline="-25000" dirty="0">
                <a:cs typeface="Arial" pitchFamily="34" charset="0"/>
                <a:sym typeface="Symbol" pitchFamily="18" charset="2"/>
              </a:rPr>
              <a:t>0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)</a:t>
            </a:r>
            <a:r>
              <a:rPr lang="it-IT" sz="25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e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/r</a:t>
            </a:r>
          </a:p>
          <a:p>
            <a:pPr>
              <a:buFontTx/>
              <a:buNone/>
            </a:pPr>
            <a:r>
              <a:rPr lang="it-IT" sz="2500" dirty="0">
                <a:cs typeface="Arial" pitchFamily="34" charset="0"/>
                <a:sym typeface="Symbol" pitchFamily="18" charset="2"/>
              </a:rPr>
              <a:t>	→ E</a:t>
            </a:r>
            <a:r>
              <a:rPr lang="it-IT" sz="2500" baseline="-25000" dirty="0">
                <a:cs typeface="Arial" pitchFamily="34" charset="0"/>
                <a:sym typeface="Symbol" pitchFamily="18" charset="2"/>
              </a:rPr>
              <a:t>n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 = –1/n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 m</a:t>
            </a:r>
            <a:r>
              <a:rPr lang="it-IT" sz="25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sz="2500" baseline="300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e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4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/(8h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el-GR" sz="2500" dirty="0">
                <a:cs typeface="Arial" pitchFamily="34" charset="0"/>
                <a:sym typeface="Symbol" pitchFamily="18" charset="2"/>
              </a:rPr>
              <a:t>ε</a:t>
            </a:r>
            <a:r>
              <a:rPr lang="it-IT" sz="2500" baseline="-25000" dirty="0">
                <a:cs typeface="Arial" pitchFamily="34" charset="0"/>
                <a:sym typeface="Symbol" pitchFamily="18" charset="2"/>
              </a:rPr>
              <a:t>0</a:t>
            </a:r>
            <a:r>
              <a:rPr lang="it-IT" sz="2500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) = [</a:t>
            </a:r>
            <a:r>
              <a:rPr lang="it-IT" sz="2500" dirty="0">
                <a:cs typeface="Arial" pitchFamily="34" charset="0"/>
              </a:rPr>
              <a:t>–E</a:t>
            </a:r>
            <a:r>
              <a:rPr lang="it-IT" sz="2500" baseline="-25000" dirty="0">
                <a:cs typeface="Arial" pitchFamily="34" charset="0"/>
              </a:rPr>
              <a:t>1</a:t>
            </a:r>
            <a:r>
              <a:rPr lang="it-IT" sz="2500" dirty="0">
                <a:solidFill>
                  <a:schemeClr val="hlink"/>
                </a:solidFill>
                <a:cs typeface="Arial" pitchFamily="34" charset="0"/>
              </a:rPr>
              <a:t>Z</a:t>
            </a:r>
            <a:r>
              <a:rPr lang="it-IT" sz="2500" baseline="30000" dirty="0">
                <a:solidFill>
                  <a:schemeClr val="hlink"/>
                </a:solidFill>
                <a:cs typeface="Arial" pitchFamily="34" charset="0"/>
              </a:rPr>
              <a:t>2</a:t>
            </a:r>
            <a:r>
              <a:rPr lang="it-IT" sz="2500" dirty="0">
                <a:cs typeface="Arial" pitchFamily="34" charset="0"/>
              </a:rPr>
              <a:t>/n</a:t>
            </a:r>
            <a:r>
              <a:rPr lang="it-IT" sz="2500" baseline="30000" dirty="0">
                <a:cs typeface="Arial" pitchFamily="34" charset="0"/>
              </a:rPr>
              <a:t>2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] </a:t>
            </a:r>
          </a:p>
          <a:p>
            <a:pPr>
              <a:buFontTx/>
              <a:buNone/>
            </a:pPr>
            <a:r>
              <a:rPr lang="it-IT" sz="2500" dirty="0">
                <a:solidFill>
                  <a:srgbClr val="663300"/>
                </a:solidFill>
                <a:cs typeface="Arial" pitchFamily="34" charset="0"/>
                <a:sym typeface="Symbol" pitchFamily="18" charset="2"/>
              </a:rPr>
              <a:t>NB E</a:t>
            </a:r>
            <a:r>
              <a:rPr lang="it-IT" sz="2500" baseline="-25000" dirty="0">
                <a:solidFill>
                  <a:srgbClr val="663300"/>
                </a:solidFill>
                <a:cs typeface="Arial" pitchFamily="34" charset="0"/>
                <a:sym typeface="Symbol" pitchFamily="18" charset="2"/>
              </a:rPr>
              <a:t>0</a:t>
            </a:r>
            <a:r>
              <a:rPr lang="it-IT" sz="2500" dirty="0">
                <a:solidFill>
                  <a:srgbClr val="663300"/>
                </a:solidFill>
                <a:cs typeface="Arial" pitchFamily="34" charset="0"/>
                <a:sym typeface="Symbol" pitchFamily="18" charset="2"/>
              </a:rPr>
              <a:t> è negativa, cioè devo fornire en. per separare e</a:t>
            </a:r>
            <a:r>
              <a:rPr lang="it-IT" sz="2500" baseline="30000" dirty="0">
                <a:solidFill>
                  <a:srgbClr val="663300"/>
                </a:solidFill>
                <a:cs typeface="Arial" pitchFamily="34" charset="0"/>
                <a:sym typeface="Symbol" pitchFamily="18" charset="2"/>
              </a:rPr>
              <a:t>-</a:t>
            </a:r>
            <a:r>
              <a:rPr lang="it-IT" sz="2500" dirty="0">
                <a:solidFill>
                  <a:srgbClr val="663300"/>
                </a:solidFill>
                <a:cs typeface="Arial" pitchFamily="34" charset="0"/>
                <a:sym typeface="Symbol" pitchFamily="18" charset="2"/>
              </a:rPr>
              <a:t> e p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5795963" y="6165850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(*) facoltativo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2F8C-0FE3-45CA-91FC-FF1BC70182F2}" type="slidenum">
              <a:rPr lang="en-US"/>
              <a:pPr/>
              <a:t>17</a:t>
            </a:fld>
            <a:endParaRPr lang="en-US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Modello di Bohr (2)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543550"/>
          </a:xfrm>
        </p:spPr>
        <p:txBody>
          <a:bodyPr/>
          <a:lstStyle/>
          <a:p>
            <a:r>
              <a:rPr lang="it-IT" sz="2500"/>
              <a:t>si giustifica (per hp.) la stabilità degli atomi                     – non possono avere energia inferiore a                  quella dello stato fondamentale</a:t>
            </a:r>
          </a:p>
          <a:p>
            <a:r>
              <a:rPr lang="it-IT" sz="2500"/>
              <a:t>si trovano le energie di legame corrette (verificabili anche con gli spettri di righe dei raggi X, v. oltre)</a:t>
            </a:r>
          </a:p>
          <a:p>
            <a:r>
              <a:rPr lang="it-IT" sz="2500"/>
              <a:t>si  spiegano le righe di assorbimento e emissione dovute ai salti quantici fra un livello energetico ed un altro con assorbimento o emissione di un fotone – riproducendo i dati degli spettroscopisti (serie di Balmer etc.)</a:t>
            </a:r>
          </a:p>
          <a:p>
            <a:r>
              <a:rPr lang="it-IT" sz="2500"/>
              <a:t>il modello può essere esteso per spiegare situazioni più complicate, ma sono presenti inconsistenze e alla fine è stato</a:t>
            </a:r>
            <a:r>
              <a:rPr lang="it-IT" sz="2600"/>
              <a:t> rimpiazzato dalla meccanica quantistica</a:t>
            </a:r>
          </a:p>
        </p:txBody>
      </p:sp>
      <p:pic>
        <p:nvPicPr>
          <p:cNvPr id="287748" name="Picture 4" descr="bal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0350"/>
            <a:ext cx="1270000" cy="15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3E0CC-5592-4869-BF76-4937C4D41D98}" type="slidenum">
              <a:rPr lang="en-US"/>
              <a:pPr/>
              <a:t>18</a:t>
            </a:fld>
            <a:endParaRPr lang="en-US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Livelli energetici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761038"/>
          </a:xfrm>
        </p:spPr>
        <p:txBody>
          <a:bodyPr/>
          <a:lstStyle/>
          <a:p>
            <a:r>
              <a:rPr lang="it-IT" sz="2500" dirty="0"/>
              <a:t>i livelli energetici dell’atomo di H o di quelli idrogenoidi sono separati per n piccolo e si addensano per n↗ </a:t>
            </a:r>
            <a:r>
              <a:rPr lang="it-IT" sz="2500" dirty="0" err="1"/>
              <a:t>poichè</a:t>
            </a:r>
            <a:r>
              <a:rPr lang="it-IT" sz="2500" dirty="0"/>
              <a:t>  E</a:t>
            </a:r>
            <a:r>
              <a:rPr lang="it-IT" sz="2500" baseline="-25000" dirty="0"/>
              <a:t>n</a:t>
            </a:r>
            <a:r>
              <a:rPr lang="it-IT" sz="2500" dirty="0"/>
              <a:t> </a:t>
            </a:r>
            <a:r>
              <a:rPr lang="it-IT" sz="2500" dirty="0">
                <a:sym typeface="Symbol" pitchFamily="18" charset="2"/>
              </a:rPr>
              <a:t></a:t>
            </a:r>
            <a:r>
              <a:rPr lang="it-IT" sz="2500" dirty="0"/>
              <a:t> 1/n</a:t>
            </a:r>
            <a:r>
              <a:rPr lang="it-IT" sz="2500" baseline="30000" dirty="0"/>
              <a:t>2</a:t>
            </a:r>
            <a:r>
              <a:rPr lang="it-IT" sz="2500" dirty="0"/>
              <a:t> </a:t>
            </a:r>
          </a:p>
          <a:p>
            <a:r>
              <a:rPr lang="it-IT" sz="2500" dirty="0"/>
              <a:t>in generale i livelli energetici di                                         un </a:t>
            </a:r>
            <a:r>
              <a:rPr lang="it-IT" sz="2500" dirty="0">
                <a:ea typeface="Dotum" pitchFamily="34" charset="-127"/>
              </a:rPr>
              <a:t>V </a:t>
            </a:r>
            <a:r>
              <a:rPr lang="it-IT" sz="2500" dirty="0"/>
              <a:t>e</a:t>
            </a:r>
            <a:r>
              <a:rPr lang="it-IT" sz="2500" baseline="30000" dirty="0"/>
              <a:t>-</a:t>
            </a:r>
            <a:r>
              <a:rPr lang="it-IT" sz="2500" dirty="0"/>
              <a:t> in un </a:t>
            </a:r>
            <a:r>
              <a:rPr lang="it-IT" sz="2500" dirty="0">
                <a:ea typeface="Dotum" pitchFamily="34" charset="-127"/>
              </a:rPr>
              <a:t>V</a:t>
            </a:r>
            <a:r>
              <a:rPr lang="it-IT" sz="2500" dirty="0"/>
              <a:t> atomo sono                                 rappresentati con linee orizzontali            indipendentemente dal modello</a:t>
            </a:r>
          </a:p>
          <a:p>
            <a:r>
              <a:rPr lang="it-IT" sz="2500" dirty="0"/>
              <a:t>le linee verticali rappresentano le                         transizioni radiative (fotone) fra                                            un livello ed un altro</a:t>
            </a:r>
            <a:r>
              <a:rPr lang="it-IT" sz="2600" dirty="0"/>
              <a:t> </a:t>
            </a:r>
          </a:p>
          <a:p>
            <a:r>
              <a:rPr lang="it-IT" sz="2600" dirty="0"/>
              <a:t>fra livelli energetici molto vicini                                     sono possibili anche transizioni                                   non radiative ad es. per urto fra atomi vicini</a:t>
            </a:r>
          </a:p>
        </p:txBody>
      </p:sp>
      <p:pic>
        <p:nvPicPr>
          <p:cNvPr id="289796" name="Picture 4" descr="img3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16113"/>
            <a:ext cx="3278188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8474075" y="4687888"/>
            <a:ext cx="452438" cy="4270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200"/>
          </a:p>
        </p:txBody>
      </p:sp>
      <p:sp>
        <p:nvSpPr>
          <p:cNvPr id="289798" name="Line 6"/>
          <p:cNvSpPr>
            <a:spLocks noChangeShapeType="1"/>
          </p:cNvSpPr>
          <p:nvPr/>
        </p:nvSpPr>
        <p:spPr bwMode="auto">
          <a:xfrm flipV="1">
            <a:off x="7488238" y="1485103"/>
            <a:ext cx="126057" cy="14366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799" name="Line 7"/>
          <p:cNvSpPr>
            <a:spLocks noChangeShapeType="1"/>
          </p:cNvSpPr>
          <p:nvPr/>
        </p:nvSpPr>
        <p:spPr bwMode="auto">
          <a:xfrm>
            <a:off x="1042988" y="2708275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800" name="Line 8"/>
          <p:cNvSpPr>
            <a:spLocks noChangeShapeType="1"/>
          </p:cNvSpPr>
          <p:nvPr/>
        </p:nvSpPr>
        <p:spPr bwMode="auto">
          <a:xfrm>
            <a:off x="2484438" y="2708275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9C73-FDDB-460A-BD3D-A783F47FDC5B}" type="slidenum">
              <a:rPr lang="en-US"/>
              <a:pPr/>
              <a:t>19</a:t>
            </a:fld>
            <a:endParaRPr lang="en-US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Onde di materia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496300" cy="5688013"/>
          </a:xfrm>
        </p:spPr>
        <p:txBody>
          <a:bodyPr/>
          <a:lstStyle/>
          <a:p>
            <a:r>
              <a:rPr lang="it-IT" sz="2500" dirty="0"/>
              <a:t>l’idea di De Broglie (tesi, </a:t>
            </a:r>
            <a:r>
              <a:rPr lang="it-IT" sz="2500" dirty="0" smtClean="0"/>
              <a:t>1924, </a:t>
            </a:r>
            <a:r>
              <a:rPr lang="it-IT" sz="2500" b="1" dirty="0" smtClean="0"/>
              <a:t>PN,</a:t>
            </a:r>
            <a:r>
              <a:rPr lang="it-IT" sz="2500" dirty="0" smtClean="0"/>
              <a:t> 1927) </a:t>
            </a:r>
            <a:r>
              <a:rPr lang="it-IT" sz="2500" dirty="0"/>
              <a:t>è che </a:t>
            </a:r>
            <a:r>
              <a:rPr lang="it-IT" sz="2500" dirty="0" smtClean="0"/>
              <a:t>        luce </a:t>
            </a:r>
            <a:r>
              <a:rPr lang="it-IT" sz="2500" dirty="0"/>
              <a:t>e </a:t>
            </a:r>
            <a:r>
              <a:rPr lang="it-IT" sz="2500" dirty="0" smtClean="0"/>
              <a:t>materia </a:t>
            </a:r>
            <a:r>
              <a:rPr lang="it-IT" sz="2500" dirty="0"/>
              <a:t>abbiano proprietà sia ondulatorie </a:t>
            </a:r>
            <a:r>
              <a:rPr lang="it-IT" sz="2500" dirty="0" smtClean="0"/>
              <a:t>     (</a:t>
            </a:r>
            <a:r>
              <a:rPr lang="it-IT" sz="2500" dirty="0"/>
              <a:t>onde </a:t>
            </a:r>
            <a:r>
              <a:rPr lang="it-IT" sz="2500" dirty="0" smtClean="0"/>
              <a:t>di </a:t>
            </a:r>
            <a:r>
              <a:rPr lang="it-IT" sz="2500" dirty="0"/>
              <a:t>probabilità di presenza) che corpuscolari</a:t>
            </a:r>
          </a:p>
          <a:p>
            <a:r>
              <a:rPr lang="it-IT" sz="2500" dirty="0" err="1"/>
              <a:t>eq</a:t>
            </a:r>
            <a:r>
              <a:rPr lang="it-IT" sz="2500" dirty="0"/>
              <a:t>. di De Broglie</a:t>
            </a:r>
          </a:p>
          <a:p>
            <a:pPr lvl="1"/>
            <a:r>
              <a:rPr lang="it-IT" dirty="0">
                <a:sym typeface="Symbol" pitchFamily="18" charset="2"/>
              </a:rPr>
              <a:t> </a:t>
            </a:r>
            <a:r>
              <a:rPr lang="it-IT" dirty="0">
                <a:latin typeface="OpenSymbol" pitchFamily="2" charset="0"/>
                <a:sym typeface="Symbol" pitchFamily="18" charset="2"/>
              </a:rPr>
              <a:t>≅ </a:t>
            </a:r>
            <a:r>
              <a:rPr lang="it-IT" dirty="0">
                <a:sym typeface="Symbol" pitchFamily="18" charset="2"/>
              </a:rPr>
              <a:t>E/h </a:t>
            </a:r>
          </a:p>
          <a:p>
            <a:pPr lvl="1"/>
            <a:r>
              <a:rPr lang="el-GR" dirty="0">
                <a:cs typeface="Arial" pitchFamily="34" charset="0"/>
                <a:sym typeface="Symbol" pitchFamily="18" charset="2"/>
              </a:rPr>
              <a:t>λ</a:t>
            </a:r>
            <a:r>
              <a:rPr lang="it-IT" dirty="0">
                <a:cs typeface="Arial" pitchFamily="34" charset="0"/>
                <a:sym typeface="Symbol" pitchFamily="18" charset="2"/>
              </a:rPr>
              <a:t> = h/q = h/(mv)</a:t>
            </a:r>
          </a:p>
          <a:p>
            <a:pPr lvl="1">
              <a:buFont typeface="Symbol" pitchFamily="18" charset="2"/>
              <a:buNone/>
            </a:pPr>
            <a:r>
              <a:rPr lang="it-IT" dirty="0">
                <a:cs typeface="Arial" pitchFamily="34" charset="0"/>
                <a:sym typeface="Symbol" pitchFamily="18" charset="2"/>
              </a:rPr>
              <a:t> e </a:t>
            </a:r>
            <a:r>
              <a:rPr lang="el-GR" dirty="0">
                <a:cs typeface="Arial" pitchFamily="34" charset="0"/>
                <a:sym typeface="Symbol" pitchFamily="18" charset="2"/>
              </a:rPr>
              <a:t>λ</a:t>
            </a:r>
            <a:r>
              <a:rPr lang="it-IT" dirty="0">
                <a:cs typeface="Arial" pitchFamily="34" charset="0"/>
                <a:sym typeface="Symbol" pitchFamily="18" charset="2"/>
              </a:rPr>
              <a:t> proprietà ondulatorie, E </a:t>
            </a:r>
            <a:r>
              <a:rPr lang="it-IT" dirty="0" err="1">
                <a:cs typeface="Arial" pitchFamily="34" charset="0"/>
                <a:sym typeface="Symbol" pitchFamily="18" charset="2"/>
              </a:rPr>
              <a:t>e</a:t>
            </a:r>
            <a:r>
              <a:rPr lang="it-IT" dirty="0">
                <a:cs typeface="Arial" pitchFamily="34" charset="0"/>
                <a:sym typeface="Symbol" pitchFamily="18" charset="2"/>
              </a:rPr>
              <a:t> q corpuscolari</a:t>
            </a:r>
          </a:p>
          <a:p>
            <a:pPr>
              <a:buFont typeface="Symbol" pitchFamily="18" charset="2"/>
              <a:buNone/>
            </a:pPr>
            <a:r>
              <a:rPr lang="it-IT" sz="2400" dirty="0">
                <a:cs typeface="Arial" pitchFamily="34" charset="0"/>
                <a:sym typeface="Symbol" pitchFamily="18" charset="2"/>
              </a:rPr>
              <a:t>es.1 palla da baseball: m = 150 g, v = 50 m/s, d = 5 cm                     </a:t>
            </a:r>
            <a:r>
              <a:rPr lang="el-GR" sz="2400" dirty="0">
                <a:cs typeface="Arial" pitchFamily="34" charset="0"/>
                <a:sym typeface="Symbol" pitchFamily="18" charset="2"/>
              </a:rPr>
              <a:t>λ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 = h/(mv) = 6.63 10</a:t>
            </a:r>
            <a:r>
              <a:rPr lang="it-IT" sz="2400" baseline="30000" dirty="0">
                <a:cs typeface="Arial" pitchFamily="34" charset="0"/>
                <a:sym typeface="Symbol" pitchFamily="18" charset="2"/>
              </a:rPr>
              <a:t>-34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/(0.15 </a:t>
            </a:r>
            <a:r>
              <a:rPr lang="en-US" sz="2400" dirty="0">
                <a:cs typeface="Arial" pitchFamily="34" charset="0"/>
                <a:sym typeface="Symbol" pitchFamily="18" charset="2"/>
              </a:rPr>
              <a:t>· 50) = 8.84 10</a:t>
            </a:r>
            <a:r>
              <a:rPr lang="en-US" sz="2400" baseline="30000" dirty="0">
                <a:cs typeface="Arial" pitchFamily="34" charset="0"/>
                <a:sym typeface="Symbol" pitchFamily="18" charset="2"/>
              </a:rPr>
              <a:t>-35</a:t>
            </a:r>
            <a:r>
              <a:rPr lang="en-US" sz="2400" dirty="0">
                <a:cs typeface="Arial" pitchFamily="34" charset="0"/>
                <a:sym typeface="Symbol" pitchFamily="18" charset="2"/>
              </a:rPr>
              <a:t> m         </a:t>
            </a:r>
            <a:r>
              <a:rPr lang="en-US" sz="2400" dirty="0">
                <a:solidFill>
                  <a:srgbClr val="CC3300"/>
                </a:solidFill>
                <a:cs typeface="Arial" pitchFamily="34" charset="0"/>
                <a:sym typeface="Symbol" pitchFamily="18" charset="2"/>
              </a:rPr>
              <a:t>molto </a:t>
            </a:r>
            <a:r>
              <a:rPr lang="en-US" sz="2400" dirty="0" err="1">
                <a:solidFill>
                  <a:srgbClr val="CC3300"/>
                </a:solidFill>
                <a:cs typeface="Arial" pitchFamily="34" charset="0"/>
                <a:sym typeface="Symbol" pitchFamily="18" charset="2"/>
              </a:rPr>
              <a:t>piccola</a:t>
            </a:r>
            <a:r>
              <a:rPr lang="en-US" sz="2400" dirty="0">
                <a:cs typeface="Arial" pitchFamily="34" charset="0"/>
                <a:sym typeface="Symbol" pitchFamily="18" charset="2"/>
              </a:rPr>
              <a:t>, </a:t>
            </a:r>
            <a:r>
              <a:rPr lang="el-GR" sz="2400" dirty="0">
                <a:cs typeface="Arial" pitchFamily="34" charset="0"/>
                <a:sym typeface="Symbol" pitchFamily="18" charset="2"/>
              </a:rPr>
              <a:t>λ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 irrilevante: </a:t>
            </a:r>
            <a:r>
              <a:rPr lang="el-GR" sz="2400" dirty="0">
                <a:cs typeface="Arial" pitchFamily="34" charset="0"/>
                <a:sym typeface="Symbol" pitchFamily="18" charset="2"/>
              </a:rPr>
              <a:t>λ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/d </a:t>
            </a:r>
            <a:r>
              <a:rPr lang="en-US" sz="2400" dirty="0">
                <a:cs typeface="Arial" pitchFamily="34" charset="0"/>
                <a:sym typeface="Symbol" pitchFamily="18" charset="2"/>
              </a:rPr>
              <a:t>~ 2 10</a:t>
            </a:r>
            <a:r>
              <a:rPr lang="en-US" sz="2400" baseline="30000" dirty="0">
                <a:cs typeface="Arial" pitchFamily="34" charset="0"/>
                <a:sym typeface="Symbol" pitchFamily="18" charset="2"/>
              </a:rPr>
              <a:t>-33</a:t>
            </a:r>
          </a:p>
          <a:p>
            <a:pPr>
              <a:buFont typeface="Symbol" pitchFamily="18" charset="2"/>
              <a:buNone/>
            </a:pPr>
            <a:r>
              <a:rPr lang="it-IT" sz="2400" dirty="0">
                <a:cs typeface="Arial" pitchFamily="34" charset="0"/>
                <a:sym typeface="Symbol" pitchFamily="18" charset="2"/>
              </a:rPr>
              <a:t>es.2 e</a:t>
            </a:r>
            <a:r>
              <a:rPr lang="it-IT" sz="2400" baseline="30000" dirty="0">
                <a:cs typeface="Arial" pitchFamily="34" charset="0"/>
                <a:sym typeface="Symbol" pitchFamily="18" charset="2"/>
              </a:rPr>
              <a:t>-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 nell’atomo di H:  v = c/137 = 2.19 10</a:t>
            </a:r>
            <a:r>
              <a:rPr lang="it-IT" sz="2400" baseline="30000" dirty="0">
                <a:cs typeface="Arial" pitchFamily="34" charset="0"/>
                <a:sym typeface="Symbol" pitchFamily="18" charset="2"/>
              </a:rPr>
              <a:t>6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 m/s                    </a:t>
            </a:r>
            <a:r>
              <a:rPr lang="el-GR" sz="2400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λ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 = h/(mv) = 6.63 10</a:t>
            </a:r>
            <a:r>
              <a:rPr lang="it-IT" sz="2400" baseline="30000" dirty="0">
                <a:cs typeface="Arial" pitchFamily="34" charset="0"/>
                <a:sym typeface="Symbol" pitchFamily="18" charset="2"/>
              </a:rPr>
              <a:t>-34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/(9.11 10</a:t>
            </a:r>
            <a:r>
              <a:rPr lang="it-IT" sz="2400" baseline="30000" dirty="0">
                <a:cs typeface="Arial" pitchFamily="34" charset="0"/>
                <a:sym typeface="Symbol" pitchFamily="18" charset="2"/>
              </a:rPr>
              <a:t>-31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 2.19 10</a:t>
            </a:r>
            <a:r>
              <a:rPr lang="it-IT" sz="2400" baseline="30000" dirty="0">
                <a:cs typeface="Arial" pitchFamily="34" charset="0"/>
                <a:sym typeface="Symbol" pitchFamily="18" charset="2"/>
              </a:rPr>
              <a:t>6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) = 0.332 nm = </a:t>
            </a:r>
            <a:r>
              <a:rPr lang="it-IT" sz="2400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2</a:t>
            </a:r>
            <a:r>
              <a:rPr lang="el-GR" sz="2400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π</a:t>
            </a:r>
            <a:r>
              <a:rPr lang="it-IT" sz="2400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a</a:t>
            </a:r>
            <a:r>
              <a:rPr lang="it-IT" sz="2400" baseline="-25000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0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!  </a:t>
            </a:r>
            <a:r>
              <a:rPr lang="it-IT" sz="2400" dirty="0">
                <a:solidFill>
                  <a:srgbClr val="CC3300"/>
                </a:solidFill>
                <a:cs typeface="Arial" pitchFamily="34" charset="0"/>
                <a:sym typeface="Symbol" pitchFamily="18" charset="2"/>
              </a:rPr>
              <a:t>grande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, lunghezza </a:t>
            </a:r>
            <a:r>
              <a:rPr lang="it-IT" sz="2400" dirty="0" err="1">
                <a:cs typeface="Arial" pitchFamily="34" charset="0"/>
                <a:sym typeface="Symbol" pitchFamily="18" charset="2"/>
              </a:rPr>
              <a:t>circonf</a:t>
            </a:r>
            <a:r>
              <a:rPr lang="it-IT" sz="2400" dirty="0">
                <a:cs typeface="Arial" pitchFamily="34" charset="0"/>
                <a:sym typeface="Symbol" pitchFamily="18" charset="2"/>
              </a:rPr>
              <a:t>. orbita di </a:t>
            </a:r>
            <a:r>
              <a:rPr lang="it-IT" sz="2400" dirty="0" err="1">
                <a:cs typeface="Arial" pitchFamily="34" charset="0"/>
                <a:sym typeface="Symbol" pitchFamily="18" charset="2"/>
              </a:rPr>
              <a:t>Bohr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     </a:t>
            </a:r>
            <a:r>
              <a:rPr lang="it-IT" dirty="0"/>
              <a:t>	</a:t>
            </a:r>
          </a:p>
        </p:txBody>
      </p:sp>
      <p:pic>
        <p:nvPicPr>
          <p:cNvPr id="288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0"/>
            <a:ext cx="1465262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F9A8-DC27-4E49-B5E3-FBA511B7B7DD}" type="slidenum">
              <a:rPr lang="en-US"/>
              <a:pPr/>
              <a:t>2</a:t>
            </a:fld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limiti della fisica classica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“normalmente” / macroscopicamente:</a:t>
            </a:r>
          </a:p>
          <a:p>
            <a:pPr lvl="1"/>
            <a:r>
              <a:rPr lang="it-IT" dirty="0"/>
              <a:t>c = 2.998</a:t>
            </a:r>
            <a:r>
              <a:rPr lang="en-US" dirty="0">
                <a:cs typeface="Arial" pitchFamily="34" charset="0"/>
              </a:rPr>
              <a:t>·10</a:t>
            </a:r>
            <a:r>
              <a:rPr lang="en-US" baseline="30000" dirty="0">
                <a:cs typeface="Arial" pitchFamily="34" charset="0"/>
              </a:rPr>
              <a:t>8</a:t>
            </a:r>
            <a:r>
              <a:rPr lang="en-US" dirty="0">
                <a:cs typeface="Arial" pitchFamily="34" charset="0"/>
              </a:rPr>
              <a:t> m/s </a:t>
            </a:r>
            <a:r>
              <a:rPr lang="en-US" dirty="0" err="1">
                <a:cs typeface="Arial" pitchFamily="34" charset="0"/>
              </a:rPr>
              <a:t>velocità</a:t>
            </a:r>
            <a:r>
              <a:rPr lang="en-US" dirty="0">
                <a:cs typeface="Arial" pitchFamily="34" charset="0"/>
              </a:rPr>
              <a:t> (</a:t>
            </a:r>
            <a:r>
              <a:rPr lang="en-US" u="sng" dirty="0">
                <a:cs typeface="Arial" pitchFamily="34" charset="0"/>
              </a:rPr>
              <a:t>c</a:t>
            </a:r>
            <a:r>
              <a:rPr lang="en-US" dirty="0">
                <a:cs typeface="Arial" pitchFamily="34" charset="0"/>
              </a:rPr>
              <a:t>elerity) </a:t>
            </a:r>
            <a:r>
              <a:rPr lang="en-US" dirty="0" err="1">
                <a:cs typeface="Arial" pitchFamily="34" charset="0"/>
              </a:rPr>
              <a:t>della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luce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nel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vuoto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risulta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molto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grande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rispetto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alle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velocità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ordinarie</a:t>
            </a:r>
            <a:r>
              <a:rPr lang="en-US" dirty="0">
                <a:cs typeface="Arial" pitchFamily="34" charset="0"/>
              </a:rPr>
              <a:t> – </a:t>
            </a:r>
            <a:r>
              <a:rPr lang="en-US" dirty="0" err="1">
                <a:cs typeface="Arial" pitchFamily="34" charset="0"/>
              </a:rPr>
              <a:t>altrimenti</a:t>
            </a:r>
            <a:r>
              <a:rPr lang="en-US" dirty="0">
                <a:cs typeface="Arial" pitchFamily="34" charset="0"/>
              </a:rPr>
              <a:t> </a:t>
            </a:r>
            <a:r>
              <a:rPr lang="it-IT" dirty="0">
                <a:latin typeface=""/>
              </a:rPr>
              <a:t>→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Arial" pitchFamily="34" charset="0"/>
              </a:rPr>
              <a:t>relatività</a:t>
            </a:r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 (</a:t>
            </a:r>
            <a:r>
              <a:rPr lang="en-US" dirty="0" err="1">
                <a:solidFill>
                  <a:srgbClr val="0070C0"/>
                </a:solidFill>
                <a:cs typeface="Arial" pitchFamily="34" charset="0"/>
              </a:rPr>
              <a:t>ristretta</a:t>
            </a:r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 e </a:t>
            </a:r>
            <a:r>
              <a:rPr lang="en-US" dirty="0" err="1">
                <a:solidFill>
                  <a:srgbClr val="0070C0"/>
                </a:solidFill>
                <a:cs typeface="Arial" pitchFamily="34" charset="0"/>
              </a:rPr>
              <a:t>generale</a:t>
            </a:r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)</a:t>
            </a:r>
          </a:p>
          <a:p>
            <a:pPr lvl="1"/>
            <a:r>
              <a:rPr lang="en-US" dirty="0">
                <a:cs typeface="Arial" pitchFamily="34" charset="0"/>
              </a:rPr>
              <a:t>h = 6.626·10</a:t>
            </a:r>
            <a:r>
              <a:rPr lang="en-US" baseline="30000" dirty="0">
                <a:cs typeface="Arial" pitchFamily="34" charset="0"/>
              </a:rPr>
              <a:t>-34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Js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costante</a:t>
            </a:r>
            <a:r>
              <a:rPr lang="en-US" dirty="0">
                <a:cs typeface="Arial" pitchFamily="34" charset="0"/>
              </a:rPr>
              <a:t> di Planck </a:t>
            </a:r>
            <a:r>
              <a:rPr lang="en-US" dirty="0" err="1">
                <a:cs typeface="Arial" pitchFamily="34" charset="0"/>
              </a:rPr>
              <a:t>risulta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molto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piccola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rispetto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alle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quantità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ordinarie</a:t>
            </a:r>
            <a:r>
              <a:rPr lang="en-US" dirty="0">
                <a:cs typeface="Arial" pitchFamily="34" charset="0"/>
              </a:rPr>
              <a:t> con </a:t>
            </a:r>
            <a:r>
              <a:rPr lang="en-US" dirty="0" err="1">
                <a:cs typeface="Arial" pitchFamily="34" charset="0"/>
              </a:rPr>
              <a:t>essa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omogenee</a:t>
            </a:r>
            <a:r>
              <a:rPr lang="en-US" dirty="0">
                <a:cs typeface="Arial" pitchFamily="34" charset="0"/>
              </a:rPr>
              <a:t> – </a:t>
            </a:r>
            <a:r>
              <a:rPr lang="en-US" dirty="0" err="1">
                <a:cs typeface="Arial" pitchFamily="34" charset="0"/>
              </a:rPr>
              <a:t>altrimenti</a:t>
            </a:r>
            <a:r>
              <a:rPr lang="en-US" dirty="0">
                <a:cs typeface="Arial" pitchFamily="34" charset="0"/>
              </a:rPr>
              <a:t> </a:t>
            </a:r>
            <a:r>
              <a:rPr lang="it-IT" dirty="0">
                <a:latin typeface=""/>
              </a:rPr>
              <a:t>→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Arial" pitchFamily="34" charset="0"/>
              </a:rPr>
              <a:t>meccanica</a:t>
            </a:r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Arial" pitchFamily="34" charset="0"/>
              </a:rPr>
              <a:t>quantica</a:t>
            </a:r>
            <a:endParaRPr lang="en-US" dirty="0">
              <a:solidFill>
                <a:srgbClr val="0070C0"/>
              </a:solidFill>
              <a:cs typeface="Arial" pitchFamily="34" charset="0"/>
            </a:endParaRPr>
          </a:p>
          <a:p>
            <a:r>
              <a:rPr lang="en-US" dirty="0" err="1">
                <a:cs typeface="Arial" pitchFamily="34" charset="0"/>
              </a:rPr>
              <a:t>quando</a:t>
            </a:r>
            <a:r>
              <a:rPr lang="en-US" dirty="0">
                <a:cs typeface="Arial" pitchFamily="34" charset="0"/>
              </a:rPr>
              <a:t> le </a:t>
            </a:r>
            <a:r>
              <a:rPr lang="en-US" dirty="0" err="1">
                <a:cs typeface="Arial" pitchFamily="34" charset="0"/>
              </a:rPr>
              <a:t>dimensioni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cominciano</a:t>
            </a:r>
            <a:r>
              <a:rPr lang="en-US" dirty="0">
                <a:cs typeface="Arial" pitchFamily="34" charset="0"/>
              </a:rPr>
              <a:t> a </a:t>
            </a:r>
            <a:r>
              <a:rPr lang="en-US" dirty="0" err="1">
                <a:cs typeface="Arial" pitchFamily="34" charset="0"/>
              </a:rPr>
              <a:t>diventare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comparabili</a:t>
            </a:r>
            <a:r>
              <a:rPr lang="en-US" dirty="0">
                <a:cs typeface="Arial" pitchFamily="34" charset="0"/>
              </a:rPr>
              <a:t> con </a:t>
            </a:r>
            <a:r>
              <a:rPr lang="en-US" dirty="0" err="1">
                <a:cs typeface="Arial" pitchFamily="34" charset="0"/>
              </a:rPr>
              <a:t>quelle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atomiche</a:t>
            </a:r>
            <a:r>
              <a:rPr lang="en-US" dirty="0">
                <a:cs typeface="Arial" pitchFamily="34" charset="0"/>
              </a:rPr>
              <a:t>, </a:t>
            </a:r>
            <a:r>
              <a:rPr lang="en-US" dirty="0" err="1">
                <a:cs typeface="Arial" pitchFamily="34" charset="0"/>
              </a:rPr>
              <a:t>queste</a:t>
            </a:r>
            <a:r>
              <a:rPr lang="en-US" dirty="0">
                <a:cs typeface="Arial" pitchFamily="34" charset="0"/>
              </a:rPr>
              <a:t> due </a:t>
            </a:r>
            <a:r>
              <a:rPr lang="en-US" dirty="0" err="1">
                <a:cs typeface="Arial" pitchFamily="34" charset="0"/>
              </a:rPr>
              <a:t>condizioni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possono</a:t>
            </a:r>
            <a:r>
              <a:rPr lang="en-US" dirty="0">
                <a:cs typeface="Arial" pitchFamily="34" charset="0"/>
              </a:rPr>
              <a:t> non </a:t>
            </a:r>
            <a:r>
              <a:rPr lang="en-US" dirty="0" err="1">
                <a:cs typeface="Arial" pitchFamily="34" charset="0"/>
              </a:rPr>
              <a:t>essere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più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soddisfatte</a:t>
            </a:r>
            <a:r>
              <a:rPr lang="en-US" dirty="0">
                <a:cs typeface="Arial" pitchFamily="34" charset="0"/>
              </a:rPr>
              <a:t> – qui ci </a:t>
            </a:r>
            <a:r>
              <a:rPr lang="en-US" dirty="0" err="1">
                <a:cs typeface="Arial" pitchFamily="34" charset="0"/>
              </a:rPr>
              <a:t>occuperemo</a:t>
            </a:r>
            <a:r>
              <a:rPr lang="en-US" dirty="0">
                <a:cs typeface="Arial" pitchFamily="34" charset="0"/>
              </a:rPr>
              <a:t> ~</a:t>
            </a:r>
            <a:r>
              <a:rPr lang="en-US" dirty="0" err="1">
                <a:cs typeface="Arial" pitchFamily="34" charset="0"/>
              </a:rPr>
              <a:t>sempre</a:t>
            </a:r>
            <a:r>
              <a:rPr lang="en-US" dirty="0">
                <a:cs typeface="Arial" pitchFamily="34" charset="0"/>
              </a:rPr>
              <a:t> del 2</a:t>
            </a:r>
            <a:r>
              <a:rPr lang="en-US" baseline="30000" dirty="0">
                <a:cs typeface="Arial" pitchFamily="34" charset="0"/>
              </a:rPr>
              <a:t>o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caso</a:t>
            </a:r>
            <a:r>
              <a:rPr lang="en-US" dirty="0">
                <a:cs typeface="Arial" pitchFamily="34" charset="0"/>
              </a:rPr>
              <a:t>, </a:t>
            </a:r>
            <a:r>
              <a:rPr lang="en-US" dirty="0" err="1">
                <a:cs typeface="Arial" pitchFamily="34" charset="0"/>
              </a:rPr>
              <a:t>nel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senso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che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considereremo</a:t>
            </a:r>
            <a:r>
              <a:rPr lang="en-US" dirty="0">
                <a:cs typeface="Arial" pitchFamily="34" charset="0"/>
              </a:rPr>
              <a:t> v &lt;&lt; 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EB23E-8C1A-42AF-82A4-293745E2B4CF}" type="slidenum">
              <a:rPr lang="en-US"/>
              <a:pPr/>
              <a:t>20</a:t>
            </a:fld>
            <a:endParaRPr lang="en-US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Onde di materia (2)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conseguenze dell’hp. di De Broglie</a:t>
            </a:r>
          </a:p>
          <a:p>
            <a:pPr lvl="1"/>
            <a:r>
              <a:rPr lang="it-IT" sz="2600"/>
              <a:t>diffrazione degli e</a:t>
            </a:r>
            <a:r>
              <a:rPr lang="it-IT" sz="2600" baseline="30000"/>
              <a:t>-</a:t>
            </a:r>
            <a:r>
              <a:rPr lang="it-IT" sz="2600"/>
              <a:t> , </a:t>
            </a:r>
            <a:r>
              <a:rPr lang="el-GR" sz="2600">
                <a:cs typeface="Arial" pitchFamily="34" charset="0"/>
              </a:rPr>
              <a:t>λ</a:t>
            </a:r>
            <a:r>
              <a:rPr lang="it-IT" sz="2600">
                <a:cs typeface="Arial" pitchFamily="34" charset="0"/>
              </a:rPr>
              <a:t> piccola, </a:t>
            </a:r>
          </a:p>
          <a:p>
            <a:pPr lvl="1">
              <a:buFontTx/>
              <a:buNone/>
            </a:pPr>
            <a:r>
              <a:rPr lang="it-IT" sz="2600">
                <a:cs typeface="Arial" pitchFamily="34" charset="0"/>
              </a:rPr>
              <a:t>	</a:t>
            </a:r>
            <a:r>
              <a:rPr lang="it-IT" sz="2600"/>
              <a:t>K = </a:t>
            </a:r>
            <a:r>
              <a:rPr lang="en-US" sz="2600">
                <a:cs typeface="Arial" pitchFamily="34" charset="0"/>
              </a:rPr>
              <a:t>½mv</a:t>
            </a:r>
            <a:r>
              <a:rPr lang="en-US" sz="2600" baseline="30000">
                <a:cs typeface="Arial" pitchFamily="34" charset="0"/>
              </a:rPr>
              <a:t>2</a:t>
            </a:r>
            <a:r>
              <a:rPr lang="en-US" sz="2600">
                <a:cs typeface="Arial" pitchFamily="34" charset="0"/>
              </a:rPr>
              <a:t> = q</a:t>
            </a:r>
            <a:r>
              <a:rPr lang="en-US" sz="2600" baseline="30000">
                <a:cs typeface="Arial" pitchFamily="34" charset="0"/>
              </a:rPr>
              <a:t>2</a:t>
            </a:r>
            <a:r>
              <a:rPr lang="en-US" sz="2600">
                <a:cs typeface="Arial" pitchFamily="34" charset="0"/>
              </a:rPr>
              <a:t>/(2m) = eV       →      q = √2meV</a:t>
            </a:r>
          </a:p>
          <a:p>
            <a:pPr lvl="1">
              <a:buFontTx/>
              <a:buNone/>
            </a:pPr>
            <a:r>
              <a:rPr lang="en-US" sz="2600">
                <a:cs typeface="Arial" pitchFamily="34" charset="0"/>
              </a:rPr>
              <a:t>	</a:t>
            </a:r>
            <a:r>
              <a:rPr lang="el-GR" sz="2600">
                <a:cs typeface="Arial" pitchFamily="34" charset="0"/>
              </a:rPr>
              <a:t>λ</a:t>
            </a:r>
            <a:r>
              <a:rPr lang="it-IT" sz="2600">
                <a:cs typeface="Arial" pitchFamily="34" charset="0"/>
              </a:rPr>
              <a:t> = h/q = h/</a:t>
            </a:r>
            <a:r>
              <a:rPr lang="en-US" sz="2600">
                <a:cs typeface="Arial" pitchFamily="34" charset="0"/>
              </a:rPr>
              <a:t>√2meV = 1.226 nm/√K(in eV) </a:t>
            </a:r>
            <a:endParaRPr lang="it-IT" sz="2600">
              <a:cs typeface="Arial" pitchFamily="34" charset="0"/>
            </a:endParaRPr>
          </a:p>
          <a:p>
            <a:pPr lvl="1">
              <a:buFontTx/>
              <a:buNone/>
            </a:pPr>
            <a:r>
              <a:rPr lang="it-IT" sz="2600">
                <a:cs typeface="Arial" pitchFamily="34" charset="0"/>
              </a:rPr>
              <a:t>	K =100 eV    </a:t>
            </a:r>
            <a:r>
              <a:rPr lang="el-GR" sz="2600">
                <a:cs typeface="Arial" pitchFamily="34" charset="0"/>
              </a:rPr>
              <a:t>λ</a:t>
            </a:r>
            <a:r>
              <a:rPr lang="it-IT" sz="2600">
                <a:cs typeface="Arial" pitchFamily="34" charset="0"/>
              </a:rPr>
              <a:t> = 1.2 </a:t>
            </a:r>
            <a:r>
              <a:rPr lang="en-US" sz="2600">
                <a:cs typeface="Arial" pitchFamily="34" charset="0"/>
              </a:rPr>
              <a:t>Å  →  serve un reticolo con un passo di 1-2 Å </a:t>
            </a:r>
            <a:r>
              <a:rPr lang="it-IT" sz="2600"/>
              <a:t>(cristallo di Ni, Davisson e Germer, G. P. Thomson)</a:t>
            </a:r>
          </a:p>
          <a:p>
            <a:pPr lvl="1"/>
            <a:r>
              <a:rPr lang="it-IT" sz="2600"/>
              <a:t>tutte le particelle (p,n,</a:t>
            </a:r>
            <a:r>
              <a:rPr lang="el-GR" sz="2600">
                <a:cs typeface="Arial" pitchFamily="34" charset="0"/>
              </a:rPr>
              <a:t>α</a:t>
            </a:r>
            <a:r>
              <a:rPr lang="it-IT" sz="2600">
                <a:cs typeface="Arial" pitchFamily="34" charset="0"/>
              </a:rPr>
              <a:t> etc.) hanno proprietà ondulatorie → se ne può studiare / usare la diffrazione con reticoli opportuni</a:t>
            </a:r>
          </a:p>
          <a:p>
            <a:pPr lvl="1"/>
            <a:r>
              <a:rPr lang="it-IT" sz="2600"/>
              <a:t>microscopio elettronico</a:t>
            </a:r>
          </a:p>
          <a:p>
            <a:pPr lvl="1">
              <a:buFontTx/>
              <a:buNone/>
            </a:pPr>
            <a:endParaRPr lang="el-GR" sz="2600" baseline="-25000">
              <a:cs typeface="Arial" pitchFamily="34" charset="0"/>
            </a:endParaRPr>
          </a:p>
        </p:txBody>
      </p:sp>
      <p:sp>
        <p:nvSpPr>
          <p:cNvPr id="290822" name="Line 6"/>
          <p:cNvSpPr>
            <a:spLocks noChangeShapeType="1"/>
          </p:cNvSpPr>
          <p:nvPr/>
        </p:nvSpPr>
        <p:spPr bwMode="auto">
          <a:xfrm rot="60000" flipV="1">
            <a:off x="7085013" y="2060575"/>
            <a:ext cx="871537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823" name="Line 7"/>
          <p:cNvSpPr>
            <a:spLocks noChangeShapeType="1"/>
          </p:cNvSpPr>
          <p:nvPr/>
        </p:nvSpPr>
        <p:spPr bwMode="auto">
          <a:xfrm rot="60000">
            <a:off x="5867400" y="2563813"/>
            <a:ext cx="12239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824" name="Line 8"/>
          <p:cNvSpPr>
            <a:spLocks noChangeShapeType="1"/>
          </p:cNvSpPr>
          <p:nvPr/>
        </p:nvSpPr>
        <p:spPr bwMode="auto">
          <a:xfrm rot="60000" flipV="1">
            <a:off x="2987675" y="2565400"/>
            <a:ext cx="871538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BC81-E8CA-4CA6-9405-9E543623212A}" type="slidenum">
              <a:rPr lang="en-US"/>
              <a:pPr/>
              <a:t>21</a:t>
            </a:fld>
            <a:endParaRPr 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Microscopio elettronico</a:t>
            </a:r>
          </a:p>
        </p:txBody>
      </p:sp>
      <p:pic>
        <p:nvPicPr>
          <p:cNvPr id="306180" name="Picture 4" descr="img3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443038"/>
            <a:ext cx="3792538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181" name="Picture 5" descr="img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4500563" y="1612900"/>
            <a:ext cx="4391025" cy="39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5219700" y="1101725"/>
            <a:ext cx="2609850" cy="42703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2200"/>
              <a:t>m.e. a trasmissione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7B5E-9087-4F91-80CF-9AAE0EA9A238}" type="slidenum">
              <a:rPr lang="en-US"/>
              <a:pPr/>
              <a:t>22</a:t>
            </a:fld>
            <a:endParaRPr lang="en-US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Microscopio elettronico (2)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472113"/>
          </a:xfrm>
        </p:spPr>
        <p:txBody>
          <a:bodyPr/>
          <a:lstStyle/>
          <a:p>
            <a:r>
              <a:rPr lang="en-US" sz="2400">
                <a:cs typeface="Arial" pitchFamily="34" charset="0"/>
              </a:rPr>
              <a:t>a trasmissione (attraverso il campione) oppure a scansione (il fascio di e</a:t>
            </a:r>
            <a:r>
              <a:rPr lang="en-US" sz="2400" baseline="30000">
                <a:cs typeface="Arial" pitchFamily="34" charset="0"/>
              </a:rPr>
              <a:t>-</a:t>
            </a:r>
            <a:r>
              <a:rPr lang="en-US" sz="2400">
                <a:cs typeface="Arial" pitchFamily="34" charset="0"/>
              </a:rPr>
              <a:t> è diffuso dal campione)</a:t>
            </a:r>
          </a:p>
          <a:p>
            <a:r>
              <a:rPr lang="en-US" sz="2400">
                <a:cs typeface="Arial" pitchFamily="34" charset="0"/>
              </a:rPr>
              <a:t>con K = 100 keV       </a:t>
            </a:r>
            <a:r>
              <a:rPr lang="el-GR" sz="2400">
                <a:cs typeface="Arial" pitchFamily="34" charset="0"/>
              </a:rPr>
              <a:t>λ</a:t>
            </a:r>
            <a:r>
              <a:rPr lang="it-IT" sz="2400">
                <a:cs typeface="Arial" pitchFamily="34" charset="0"/>
              </a:rPr>
              <a:t> = 0.004 nm   </a:t>
            </a:r>
            <a:r>
              <a:rPr lang="en-US" sz="2400">
                <a:cs typeface="Arial" pitchFamily="34" charset="0"/>
              </a:rPr>
              <a:t>~ 10</a:t>
            </a:r>
            <a:r>
              <a:rPr lang="en-US" sz="2400" baseline="30000">
                <a:cs typeface="Arial" pitchFamily="34" charset="0"/>
              </a:rPr>
              <a:t>-5</a:t>
            </a:r>
            <a:r>
              <a:rPr lang="en-US" sz="2400">
                <a:cs typeface="Arial" pitchFamily="34" charset="0"/>
              </a:rPr>
              <a:t> </a:t>
            </a:r>
            <a:r>
              <a:rPr lang="el-GR" sz="2400">
                <a:cs typeface="Arial" pitchFamily="34" charset="0"/>
              </a:rPr>
              <a:t>λ</a:t>
            </a:r>
            <a:r>
              <a:rPr lang="it-IT" sz="2400" baseline="-25000">
                <a:cs typeface="Arial" pitchFamily="34" charset="0"/>
              </a:rPr>
              <a:t>visibile</a:t>
            </a:r>
            <a:endParaRPr lang="el-GR" sz="2400" baseline="-25000">
              <a:cs typeface="Arial" pitchFamily="34" charset="0"/>
            </a:endParaRPr>
          </a:p>
          <a:p>
            <a:r>
              <a:rPr lang="it-IT" sz="2400"/>
              <a:t>ci si potrebbe aspettare un guadagno in ingrandimento rispetto al m. ottico ad es. di </a:t>
            </a:r>
            <a:r>
              <a:rPr lang="el-GR" sz="2400">
                <a:cs typeface="Arial" pitchFamily="34" charset="0"/>
              </a:rPr>
              <a:t>λ</a:t>
            </a:r>
            <a:r>
              <a:rPr lang="it-IT" sz="2400" baseline="-25000">
                <a:cs typeface="Arial" pitchFamily="34" charset="0"/>
              </a:rPr>
              <a:t>vis</a:t>
            </a:r>
            <a:r>
              <a:rPr lang="it-IT" sz="2400">
                <a:cs typeface="Arial" pitchFamily="34" charset="0"/>
              </a:rPr>
              <a:t>/</a:t>
            </a:r>
            <a:r>
              <a:rPr lang="el-GR" sz="2400">
                <a:cs typeface="Arial" pitchFamily="34" charset="0"/>
              </a:rPr>
              <a:t>λ</a:t>
            </a:r>
            <a:r>
              <a:rPr lang="it-IT" sz="2400" baseline="-25000">
                <a:cs typeface="Arial" pitchFamily="34" charset="0"/>
              </a:rPr>
              <a:t>e</a:t>
            </a:r>
            <a:r>
              <a:rPr lang="it-IT" sz="2400">
                <a:cs typeface="Arial" pitchFamily="34" charset="0"/>
              </a:rPr>
              <a:t> </a:t>
            </a:r>
            <a:r>
              <a:rPr lang="en-US" sz="2400">
                <a:cs typeface="Arial" pitchFamily="34" charset="0"/>
              </a:rPr>
              <a:t>~ 10</a:t>
            </a:r>
            <a:r>
              <a:rPr lang="en-US" sz="2400" baseline="30000">
                <a:cs typeface="Arial" pitchFamily="34" charset="0"/>
              </a:rPr>
              <a:t>5</a:t>
            </a:r>
            <a:r>
              <a:rPr lang="en-US" sz="2400">
                <a:cs typeface="Arial" pitchFamily="34" charset="0"/>
              </a:rPr>
              <a:t>, in effetti si guadagna molto meno, perchè l’apertura numerica [cfr     </a:t>
            </a:r>
            <a:r>
              <a:rPr lang="en-US" sz="2400"/>
              <a:t>d</a:t>
            </a:r>
            <a:r>
              <a:rPr lang="en-US" sz="2400" baseline="-25000"/>
              <a:t>min</a:t>
            </a:r>
            <a:r>
              <a:rPr lang="en-US" sz="2400"/>
              <a:t>= 0.61λ/(nsinθ)]</a:t>
            </a:r>
            <a:r>
              <a:rPr lang="en-US" sz="2400">
                <a:cs typeface="Arial" pitchFamily="34" charset="0"/>
              </a:rPr>
              <a:t> è molto più piccola </a:t>
            </a:r>
          </a:p>
          <a:p>
            <a:pPr>
              <a:buFontTx/>
              <a:buNone/>
            </a:pPr>
            <a:r>
              <a:rPr lang="en-US" sz="2400">
                <a:cs typeface="Arial" pitchFamily="34" charset="0"/>
              </a:rPr>
              <a:t>	</a:t>
            </a:r>
          </a:p>
          <a:p>
            <a:pPr>
              <a:buFontTx/>
              <a:buNone/>
            </a:pPr>
            <a:endParaRPr lang="en-US" sz="2400">
              <a:cs typeface="Arial" pitchFamily="34" charset="0"/>
            </a:endParaRPr>
          </a:p>
          <a:p>
            <a:pPr>
              <a:buFontTx/>
              <a:buNone/>
            </a:pPr>
            <a:endParaRPr lang="en-US" sz="2400"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>
                <a:cs typeface="Arial" pitchFamily="34" charset="0"/>
              </a:rPr>
              <a:t>	→ ingrand. m.e./ingrand. m.o. ~ 1000</a:t>
            </a:r>
          </a:p>
          <a:p>
            <a:r>
              <a:rPr lang="en-US" sz="2400">
                <a:cs typeface="Arial" pitchFamily="34" charset="0"/>
              </a:rPr>
              <a:t>con particolari microscopi a scansione a effetto tunnel (STM) o a forza atomica (AFM) si arriva alle dimensioni atomiche</a:t>
            </a:r>
          </a:p>
        </p:txBody>
      </p:sp>
      <p:pic>
        <p:nvPicPr>
          <p:cNvPr id="292869" name="Picture 5" descr="img3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89363"/>
            <a:ext cx="3671888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B273C-AE1B-4FF4-AA40-7A9B1DB73FEE}" type="slidenum">
              <a:rPr lang="en-US"/>
              <a:pPr/>
              <a:t>23</a:t>
            </a:fld>
            <a:endParaRPr lang="en-US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Dualismo onda-corpuscolo 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/>
              <a:t>riassumendo</a:t>
            </a:r>
          </a:p>
          <a:p>
            <a:r>
              <a:rPr lang="it-IT"/>
              <a:t>tutte le radiazioni, sia materiali [con massa a riposo m</a:t>
            </a:r>
            <a:r>
              <a:rPr lang="it-IT" baseline="-25000"/>
              <a:t>0</a:t>
            </a:r>
            <a:r>
              <a:rPr lang="it-IT"/>
              <a:t> ≠ 0, m = m</a:t>
            </a:r>
            <a:r>
              <a:rPr lang="it-IT" baseline="-25000"/>
              <a:t>0</a:t>
            </a:r>
            <a:r>
              <a:rPr lang="it-IT"/>
              <a:t>/</a:t>
            </a:r>
            <a:r>
              <a:rPr lang="it-IT">
                <a:cs typeface="Arial" pitchFamily="34" charset="0"/>
              </a:rPr>
              <a:t>√1–v</a:t>
            </a:r>
            <a:r>
              <a:rPr lang="it-IT" baseline="30000">
                <a:cs typeface="Arial" pitchFamily="34" charset="0"/>
              </a:rPr>
              <a:t>2</a:t>
            </a:r>
            <a:r>
              <a:rPr lang="it-IT">
                <a:cs typeface="Arial" pitchFamily="34" charset="0"/>
              </a:rPr>
              <a:t>/c</a:t>
            </a:r>
            <a:r>
              <a:rPr lang="it-IT" baseline="30000">
                <a:cs typeface="Arial" pitchFamily="34" charset="0"/>
              </a:rPr>
              <a:t>2</a:t>
            </a:r>
            <a:r>
              <a:rPr lang="it-IT"/>
              <a:t>] che luminose (in generale onde e.m. di </a:t>
            </a:r>
            <a:r>
              <a:rPr lang="it-IT">
                <a:ea typeface="Dotum" pitchFamily="34" charset="-127"/>
              </a:rPr>
              <a:t>V </a:t>
            </a:r>
            <a:r>
              <a:rPr lang="it-IT">
                <a:latin typeface="Dotum" pitchFamily="34" charset="-127"/>
                <a:ea typeface="Dotum" pitchFamily="34" charset="-127"/>
                <a:sym typeface="Symbol" pitchFamily="18" charset="2"/>
              </a:rPr>
              <a:t></a:t>
            </a:r>
            <a:r>
              <a:rPr lang="it-IT">
                <a:ea typeface="Dotum" pitchFamily="34" charset="-127"/>
                <a:sym typeface="Symbol" pitchFamily="18" charset="2"/>
              </a:rPr>
              <a:t>,</a:t>
            </a:r>
            <a:r>
              <a:rPr lang="it-IT">
                <a:latin typeface="Dotum" pitchFamily="34" charset="-127"/>
                <a:ea typeface="Dotum" pitchFamily="34" charset="-127"/>
                <a:sym typeface="Symbol" pitchFamily="18" charset="2"/>
              </a:rPr>
              <a:t> </a:t>
            </a:r>
            <a:r>
              <a:rPr lang="it-IT">
                <a:ea typeface="Dotum" pitchFamily="34" charset="-127"/>
                <a:sym typeface="Symbol" pitchFamily="18" charset="2"/>
              </a:rPr>
              <a:t>con massa a riposo nulla</a:t>
            </a:r>
            <a:r>
              <a:rPr lang="it-IT"/>
              <a:t>) hanno una dualità di comportamento </a:t>
            </a:r>
          </a:p>
          <a:p>
            <a:r>
              <a:rPr lang="it-IT">
                <a:solidFill>
                  <a:srgbClr val="CC0099"/>
                </a:solidFill>
              </a:rPr>
              <a:t>per la propagazione, trasporto di energia, si comportano come un’onda classica </a:t>
            </a:r>
            <a:r>
              <a:rPr lang="it-IT">
                <a:solidFill>
                  <a:srgbClr val="CC0099"/>
                </a:solidFill>
                <a:cs typeface="Arial" pitchFamily="34" charset="0"/>
              </a:rPr>
              <a:t>→ interferenza, diffrazione</a:t>
            </a:r>
          </a:p>
          <a:p>
            <a:r>
              <a:rPr lang="it-IT">
                <a:solidFill>
                  <a:srgbClr val="663300"/>
                </a:solidFill>
              </a:rPr>
              <a:t>nell’interazione fra loro, scambio di energia, si comportano come una particella classica</a:t>
            </a:r>
          </a:p>
        </p:txBody>
      </p:sp>
      <p:sp>
        <p:nvSpPr>
          <p:cNvPr id="293892" name="Line 4"/>
          <p:cNvSpPr>
            <a:spLocks noChangeShapeType="1"/>
          </p:cNvSpPr>
          <p:nvPr/>
        </p:nvSpPr>
        <p:spPr bwMode="auto">
          <a:xfrm>
            <a:off x="4389438" y="26368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3893" name="Line 5"/>
          <p:cNvSpPr>
            <a:spLocks noChangeShapeType="1"/>
          </p:cNvSpPr>
          <p:nvPr/>
        </p:nvSpPr>
        <p:spPr bwMode="auto">
          <a:xfrm rot="60000" flipV="1">
            <a:off x="4516438" y="2046288"/>
            <a:ext cx="1152525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FF6D-A34B-4230-B3F4-B4C065418D2C}" type="slidenum">
              <a:rPr lang="en-US"/>
              <a:pPr/>
              <a:t>24</a:t>
            </a:fld>
            <a:endParaRPr lang="en-US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Principio d’indeterminazione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545138"/>
          </a:xfrm>
        </p:spPr>
        <p:txBody>
          <a:bodyPr/>
          <a:lstStyle/>
          <a:p>
            <a:r>
              <a:rPr lang="it-IT" sz="2600" dirty="0"/>
              <a:t>per localizzare un e</a:t>
            </a:r>
            <a:r>
              <a:rPr lang="it-IT" sz="2600" baseline="30000" dirty="0"/>
              <a:t>-</a:t>
            </a:r>
            <a:r>
              <a:rPr lang="it-IT" sz="2600" dirty="0"/>
              <a:t> possiamo usare ad es. onde </a:t>
            </a:r>
            <a:r>
              <a:rPr lang="it-IT" sz="2600" dirty="0" err="1"/>
              <a:t>e.m</a:t>
            </a:r>
            <a:r>
              <a:rPr lang="it-IT" sz="2600" dirty="0"/>
              <a:t>. di lunghezza d’onda </a:t>
            </a:r>
            <a:r>
              <a:rPr lang="el-GR" sz="2600" dirty="0">
                <a:cs typeface="Arial" pitchFamily="34" charset="0"/>
              </a:rPr>
              <a:t>λ</a:t>
            </a:r>
            <a:endParaRPr lang="it-IT" sz="2600" dirty="0">
              <a:cs typeface="Arial" pitchFamily="34" charset="0"/>
            </a:endParaRPr>
          </a:p>
          <a:p>
            <a:r>
              <a:rPr lang="it-IT" sz="2600" dirty="0">
                <a:cs typeface="Arial" pitchFamily="34" charset="0"/>
              </a:rPr>
              <a:t>la precisione della misura sarà                                           </a:t>
            </a:r>
            <a:r>
              <a:rPr lang="el-GR" sz="2600" dirty="0">
                <a:cs typeface="Arial" pitchFamily="34" charset="0"/>
              </a:rPr>
              <a:t>Δ</a:t>
            </a:r>
            <a:r>
              <a:rPr lang="it-IT" sz="2600" dirty="0">
                <a:cs typeface="Arial" pitchFamily="34" charset="0"/>
              </a:rPr>
              <a:t>x </a:t>
            </a:r>
            <a:r>
              <a:rPr lang="en-US" sz="2600" dirty="0">
                <a:cs typeface="Arial" pitchFamily="34" charset="0"/>
              </a:rPr>
              <a:t>~ </a:t>
            </a:r>
            <a:r>
              <a:rPr lang="el-GR" sz="2600" dirty="0">
                <a:cs typeface="Arial" pitchFamily="34" charset="0"/>
              </a:rPr>
              <a:t>λ</a:t>
            </a:r>
            <a:r>
              <a:rPr lang="it-IT" sz="2600" dirty="0">
                <a:cs typeface="Arial" pitchFamily="34" charset="0"/>
              </a:rPr>
              <a:t> e se </a:t>
            </a:r>
            <a:r>
              <a:rPr lang="el-GR" sz="2600" dirty="0">
                <a:cs typeface="Arial" pitchFamily="34" charset="0"/>
              </a:rPr>
              <a:t>λ</a:t>
            </a:r>
            <a:r>
              <a:rPr lang="it-IT" sz="2600" dirty="0">
                <a:cs typeface="Arial" pitchFamily="34" charset="0"/>
              </a:rPr>
              <a:t> </a:t>
            </a:r>
            <a:r>
              <a:rPr lang="el-GR" sz="2600" dirty="0">
                <a:cs typeface="Arial" pitchFamily="34" charset="0"/>
              </a:rPr>
              <a:t>→</a:t>
            </a:r>
            <a:r>
              <a:rPr lang="it-IT" sz="2600" dirty="0">
                <a:cs typeface="Arial" pitchFamily="34" charset="0"/>
              </a:rPr>
              <a:t> 0 anche </a:t>
            </a:r>
            <a:r>
              <a:rPr lang="el-GR" sz="2600" dirty="0">
                <a:cs typeface="Arial" pitchFamily="34" charset="0"/>
              </a:rPr>
              <a:t>Δ</a:t>
            </a:r>
            <a:r>
              <a:rPr lang="it-IT" sz="2600" dirty="0">
                <a:cs typeface="Arial" pitchFamily="34" charset="0"/>
              </a:rPr>
              <a:t>x </a:t>
            </a:r>
            <a:r>
              <a:rPr lang="el-GR" sz="2600" dirty="0">
                <a:cs typeface="Arial" pitchFamily="34" charset="0"/>
              </a:rPr>
              <a:t>→</a:t>
            </a:r>
            <a:r>
              <a:rPr lang="it-IT" sz="2600" dirty="0">
                <a:cs typeface="Arial" pitchFamily="34" charset="0"/>
              </a:rPr>
              <a:t> 0</a:t>
            </a:r>
          </a:p>
          <a:p>
            <a:r>
              <a:rPr lang="it-IT" sz="2600" dirty="0" err="1">
                <a:cs typeface="Arial" pitchFamily="34" charset="0"/>
              </a:rPr>
              <a:t>classic</a:t>
            </a:r>
            <a:r>
              <a:rPr lang="it-IT" sz="2600" dirty="0">
                <a:cs typeface="Arial" pitchFamily="34" charset="0"/>
              </a:rPr>
              <a:t>.: onda </a:t>
            </a:r>
            <a:r>
              <a:rPr lang="it-IT" sz="2600" dirty="0" err="1">
                <a:cs typeface="Arial" pitchFamily="34" charset="0"/>
              </a:rPr>
              <a:t>e.m</a:t>
            </a:r>
            <a:r>
              <a:rPr lang="it-IT" sz="2600" dirty="0">
                <a:cs typeface="Arial" pitchFamily="34" charset="0"/>
              </a:rPr>
              <a:t>. (trasporta </a:t>
            </a:r>
            <a:r>
              <a:rPr lang="it-IT" sz="2600" dirty="0" err="1">
                <a:cs typeface="Arial" pitchFamily="34" charset="0"/>
              </a:rPr>
              <a:t>E,</a:t>
            </a:r>
            <a:r>
              <a:rPr lang="it-IT" sz="2600" b="1" dirty="0" err="1">
                <a:cs typeface="Arial" pitchFamily="34" charset="0"/>
              </a:rPr>
              <a:t>q</a:t>
            </a:r>
            <a:r>
              <a:rPr lang="it-IT" sz="2600" dirty="0">
                <a:cs typeface="Arial" pitchFamily="34" charset="0"/>
              </a:rPr>
              <a:t>), basta però ridurre l’intensità per non “disturbare” </a:t>
            </a:r>
            <a:r>
              <a:rPr lang="it-IT" sz="2600" dirty="0" err="1">
                <a:cs typeface="Arial" pitchFamily="34" charset="0"/>
              </a:rPr>
              <a:t>l’e</a:t>
            </a:r>
            <a:r>
              <a:rPr lang="it-IT" sz="2600" baseline="30000" dirty="0">
                <a:cs typeface="Arial" pitchFamily="34" charset="0"/>
              </a:rPr>
              <a:t>-</a:t>
            </a:r>
          </a:p>
          <a:p>
            <a:r>
              <a:rPr lang="it-IT" sz="2600" dirty="0" err="1">
                <a:cs typeface="Arial" pitchFamily="34" charset="0"/>
              </a:rPr>
              <a:t>quantistic</a:t>
            </a:r>
            <a:r>
              <a:rPr lang="it-IT" sz="2600" dirty="0">
                <a:cs typeface="Arial" pitchFamily="34" charset="0"/>
              </a:rPr>
              <a:t>.: ci vuole almeno 1 fotone con E = h</a:t>
            </a:r>
            <a:r>
              <a:rPr lang="it-IT" sz="2600" dirty="0">
                <a:cs typeface="Arial" pitchFamily="34" charset="0"/>
                <a:sym typeface="Symbol" pitchFamily="18" charset="2"/>
              </a:rPr>
              <a:t>             e q = h/</a:t>
            </a:r>
            <a:r>
              <a:rPr lang="el-GR" sz="2600" dirty="0">
                <a:cs typeface="Arial" pitchFamily="34" charset="0"/>
                <a:sym typeface="Symbol" pitchFamily="18" charset="2"/>
              </a:rPr>
              <a:t>λ</a:t>
            </a:r>
            <a:r>
              <a:rPr lang="it-IT" sz="2600" dirty="0">
                <a:cs typeface="Arial" pitchFamily="34" charset="0"/>
                <a:sym typeface="Symbol" pitchFamily="18" charset="2"/>
              </a:rPr>
              <a:t>, quindi </a:t>
            </a:r>
            <a:r>
              <a:rPr lang="el-GR" sz="2600" dirty="0">
                <a:cs typeface="Arial" pitchFamily="34" charset="0"/>
                <a:sym typeface="Symbol" pitchFamily="18" charset="2"/>
              </a:rPr>
              <a:t>Δ</a:t>
            </a:r>
            <a:r>
              <a:rPr lang="it-IT" sz="2600" dirty="0">
                <a:cs typeface="Arial" pitchFamily="34" charset="0"/>
                <a:sym typeface="Symbol" pitchFamily="18" charset="2"/>
              </a:rPr>
              <a:t>x non può essere ridotto a        piacere senza aumentare l’incertezza su </a:t>
            </a:r>
            <a:r>
              <a:rPr lang="it-IT" sz="2600" dirty="0" err="1">
                <a:cs typeface="Arial" pitchFamily="34" charset="0"/>
                <a:sym typeface="Symbol" pitchFamily="18" charset="2"/>
              </a:rPr>
              <a:t>q</a:t>
            </a:r>
            <a:r>
              <a:rPr lang="it-IT" sz="2600" baseline="-25000" dirty="0" err="1">
                <a:cs typeface="Arial" pitchFamily="34" charset="0"/>
                <a:sym typeface="Symbol" pitchFamily="18" charset="2"/>
              </a:rPr>
              <a:t>x</a:t>
            </a:r>
            <a:endParaRPr lang="it-IT" sz="2600" baseline="-25000" dirty="0">
              <a:cs typeface="Arial" pitchFamily="34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it-IT" dirty="0">
                <a:cs typeface="Arial" pitchFamily="34" charset="0"/>
                <a:sym typeface="Symbol" pitchFamily="18" charset="2"/>
              </a:rPr>
              <a:t>	</a:t>
            </a:r>
            <a:r>
              <a:rPr lang="el-GR" sz="2600" dirty="0">
                <a:cs typeface="Arial" pitchFamily="34" charset="0"/>
                <a:sym typeface="Symbol" pitchFamily="18" charset="2"/>
              </a:rPr>
              <a:t>Δ</a:t>
            </a:r>
            <a:r>
              <a:rPr lang="it-IT" sz="2600" dirty="0">
                <a:cs typeface="Arial" pitchFamily="34" charset="0"/>
                <a:sym typeface="Symbol" pitchFamily="18" charset="2"/>
              </a:rPr>
              <a:t>x</a:t>
            </a:r>
            <a:r>
              <a:rPr lang="el-GR" sz="2600" dirty="0">
                <a:cs typeface="Arial" pitchFamily="34" charset="0"/>
                <a:sym typeface="Symbol" pitchFamily="18" charset="2"/>
              </a:rPr>
              <a:t>Δ</a:t>
            </a:r>
            <a:r>
              <a:rPr lang="it-IT" sz="2600" dirty="0" err="1">
                <a:cs typeface="Arial" pitchFamily="34" charset="0"/>
                <a:sym typeface="Symbol" pitchFamily="18" charset="2"/>
              </a:rPr>
              <a:t>q</a:t>
            </a:r>
            <a:r>
              <a:rPr lang="it-IT" sz="2600" baseline="-25000" dirty="0" err="1">
                <a:cs typeface="Arial" pitchFamily="34" charset="0"/>
                <a:sym typeface="Symbol" pitchFamily="18" charset="2"/>
              </a:rPr>
              <a:t>x</a:t>
            </a:r>
            <a:r>
              <a:rPr lang="it-IT" sz="2600" baseline="-25000" dirty="0">
                <a:cs typeface="Arial" pitchFamily="34" charset="0"/>
                <a:sym typeface="Symbol" pitchFamily="18" charset="2"/>
              </a:rPr>
              <a:t> </a:t>
            </a:r>
            <a:r>
              <a:rPr lang="el-GR" sz="2600" dirty="0">
                <a:latin typeface="OpenSymbol" pitchFamily="2" charset="0"/>
                <a:cs typeface="Arial" pitchFamily="34" charset="0"/>
                <a:sym typeface="Symbol" pitchFamily="18" charset="2"/>
              </a:rPr>
              <a:t>≥</a:t>
            </a:r>
            <a:r>
              <a:rPr lang="it-IT" sz="2600" dirty="0">
                <a:latin typeface="OpenSymbol" pitchFamily="2" charset="0"/>
                <a:cs typeface="Arial" pitchFamily="34" charset="0"/>
                <a:sym typeface="Symbol" pitchFamily="18" charset="2"/>
              </a:rPr>
              <a:t> </a:t>
            </a:r>
            <a:r>
              <a:rPr lang="it-IT" sz="2600" dirty="0">
                <a:cs typeface="Arial" pitchFamily="34" charset="0"/>
                <a:sym typeface="Symbol" pitchFamily="18" charset="2"/>
              </a:rPr>
              <a:t>h/(2</a:t>
            </a:r>
            <a:r>
              <a:rPr lang="el-GR" sz="2600" dirty="0">
                <a:cs typeface="Arial" pitchFamily="34" charset="0"/>
                <a:sym typeface="Symbol" pitchFamily="18" charset="2"/>
              </a:rPr>
              <a:t>π</a:t>
            </a:r>
            <a:r>
              <a:rPr lang="it-IT" sz="2600" dirty="0">
                <a:cs typeface="Arial" pitchFamily="34" charset="0"/>
                <a:sym typeface="Symbol" pitchFamily="18" charset="2"/>
              </a:rPr>
              <a:t>)</a:t>
            </a:r>
          </a:p>
          <a:p>
            <a:pPr>
              <a:buFontTx/>
              <a:buNone/>
            </a:pPr>
            <a:r>
              <a:rPr lang="it-IT" sz="2600" dirty="0">
                <a:cs typeface="Arial" pitchFamily="34" charset="0"/>
                <a:sym typeface="Symbol" pitchFamily="18" charset="2"/>
              </a:rPr>
              <a:t>	(</a:t>
            </a:r>
            <a:r>
              <a:rPr lang="it-IT" sz="2600" dirty="0" err="1" smtClean="0">
                <a:cs typeface="Arial" pitchFamily="34" charset="0"/>
                <a:sym typeface="Symbol" pitchFamily="18" charset="2"/>
              </a:rPr>
              <a:t>Heisenberg</a:t>
            </a:r>
            <a:r>
              <a:rPr lang="it-IT" sz="2600" dirty="0" smtClean="0">
                <a:cs typeface="Arial" pitchFamily="34" charset="0"/>
                <a:sym typeface="Symbol" pitchFamily="18" charset="2"/>
              </a:rPr>
              <a:t> 1927, </a:t>
            </a:r>
            <a:r>
              <a:rPr lang="it-IT" sz="2600" b="1" dirty="0" smtClean="0">
                <a:cs typeface="Arial" pitchFamily="34" charset="0"/>
                <a:sym typeface="Symbol" pitchFamily="18" charset="2"/>
              </a:rPr>
              <a:t>PN</a:t>
            </a:r>
            <a:r>
              <a:rPr lang="it-IT" sz="2600" dirty="0" smtClean="0">
                <a:cs typeface="Arial" pitchFamily="34" charset="0"/>
                <a:sym typeface="Symbol" pitchFamily="18" charset="2"/>
              </a:rPr>
              <a:t> 1932) </a:t>
            </a:r>
            <a:r>
              <a:rPr lang="it-IT" sz="2600" dirty="0">
                <a:cs typeface="Arial" pitchFamily="34" charset="0"/>
                <a:sym typeface="Symbol" pitchFamily="18" charset="2"/>
              </a:rPr>
              <a:t>conseguenza della           definizione operativa di grandezza fisica, misura</a:t>
            </a:r>
            <a:endParaRPr lang="el-GR" sz="2600" dirty="0">
              <a:cs typeface="Arial" pitchFamily="34" charset="0"/>
              <a:sym typeface="Symbol" pitchFamily="18" charset="2"/>
            </a:endParaRPr>
          </a:p>
        </p:txBody>
      </p:sp>
      <p:pic>
        <p:nvPicPr>
          <p:cNvPr id="294916" name="Picture 4" descr="img3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00213"/>
            <a:ext cx="2441575" cy="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539750" y="4941888"/>
            <a:ext cx="2360613" cy="436562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200"/>
          </a:p>
        </p:txBody>
      </p:sp>
      <p:pic>
        <p:nvPicPr>
          <p:cNvPr id="294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3789363"/>
            <a:ext cx="1317625" cy="20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3970-3676-4132-A0A4-BADE5AFF1894}" type="slidenum">
              <a:rPr lang="en-US"/>
              <a:pPr/>
              <a:t>25</a:t>
            </a:fld>
            <a:endParaRPr 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Meccanica ondulatoria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569325" cy="5400675"/>
          </a:xfrm>
        </p:spPr>
        <p:txBody>
          <a:bodyPr/>
          <a:lstStyle/>
          <a:p>
            <a:r>
              <a:rPr lang="it-IT" sz="2500"/>
              <a:t>se uso l’hp di De Broglie la lunghezza d’onda dell’e</a:t>
            </a:r>
            <a:r>
              <a:rPr lang="it-IT" sz="2500" baseline="30000"/>
              <a:t>-</a:t>
            </a:r>
            <a:r>
              <a:rPr lang="it-IT" sz="2500"/>
              <a:t> sarà</a:t>
            </a:r>
          </a:p>
          <a:p>
            <a:pPr>
              <a:buFontTx/>
              <a:buNone/>
            </a:pPr>
            <a:r>
              <a:rPr lang="it-IT" sz="2500"/>
              <a:t>	</a:t>
            </a:r>
            <a:r>
              <a:rPr lang="el-GR" sz="2500">
                <a:cs typeface="Arial" pitchFamily="34" charset="0"/>
              </a:rPr>
              <a:t>λ</a:t>
            </a:r>
            <a:r>
              <a:rPr lang="it-IT" sz="2500">
                <a:cs typeface="Arial" pitchFamily="34" charset="0"/>
              </a:rPr>
              <a:t>(r) = h/q = h/</a:t>
            </a:r>
            <a:r>
              <a:rPr lang="el-GR" sz="2500">
                <a:cs typeface="Arial" pitchFamily="34" charset="0"/>
              </a:rPr>
              <a:t>√</a:t>
            </a:r>
            <a:r>
              <a:rPr lang="it-IT" sz="2500">
                <a:cs typeface="Arial" pitchFamily="34" charset="0"/>
              </a:rPr>
              <a:t>2mK = h/</a:t>
            </a:r>
            <a:r>
              <a:rPr lang="el-GR" sz="2500">
                <a:cs typeface="Arial" pitchFamily="34" charset="0"/>
              </a:rPr>
              <a:t>√</a:t>
            </a:r>
            <a:r>
              <a:rPr lang="it-IT" sz="2500">
                <a:cs typeface="Arial" pitchFamily="34" charset="0"/>
              </a:rPr>
              <a:t>2m(E</a:t>
            </a:r>
            <a:r>
              <a:rPr lang="it-IT" sz="2500" baseline="-25000">
                <a:cs typeface="Arial" pitchFamily="34" charset="0"/>
              </a:rPr>
              <a:t>0</a:t>
            </a:r>
            <a:r>
              <a:rPr lang="it-IT" sz="2500">
                <a:cs typeface="Arial" pitchFamily="34" charset="0"/>
              </a:rPr>
              <a:t>–W(r))</a:t>
            </a:r>
          </a:p>
          <a:p>
            <a:pPr>
              <a:buFontTx/>
              <a:buNone/>
            </a:pPr>
            <a:r>
              <a:rPr lang="it-IT" sz="2500">
                <a:cs typeface="Arial" pitchFamily="34" charset="0"/>
              </a:rPr>
              <a:t>	→ funzione d’onda  </a:t>
            </a:r>
            <a:r>
              <a:rPr lang="el-GR" sz="2500">
                <a:cs typeface="Arial" pitchFamily="34" charset="0"/>
              </a:rPr>
              <a:t>ψ</a:t>
            </a:r>
            <a:r>
              <a:rPr lang="it-IT" sz="2500">
                <a:cs typeface="Arial" pitchFamily="34" charset="0"/>
              </a:rPr>
              <a:t>(r)</a:t>
            </a:r>
          </a:p>
          <a:p>
            <a:r>
              <a:rPr lang="el-GR" sz="2500">
                <a:cs typeface="Arial" pitchFamily="34" charset="0"/>
              </a:rPr>
              <a:t>ψ</a:t>
            </a:r>
            <a:r>
              <a:rPr lang="it-IT" sz="2500">
                <a:cs typeface="Arial" pitchFamily="34" charset="0"/>
              </a:rPr>
              <a:t> è l’ampiezza di probabilità di presenza </a:t>
            </a:r>
          </a:p>
          <a:p>
            <a:r>
              <a:rPr lang="it-IT" sz="2500">
                <a:cs typeface="Arial" pitchFamily="34" charset="0"/>
              </a:rPr>
              <a:t>|</a:t>
            </a:r>
            <a:r>
              <a:rPr lang="el-GR" sz="2500">
                <a:cs typeface="Arial" pitchFamily="34" charset="0"/>
              </a:rPr>
              <a:t>ψ</a:t>
            </a:r>
            <a:r>
              <a:rPr lang="it-IT" sz="2500">
                <a:cs typeface="Arial" pitchFamily="34" charset="0"/>
              </a:rPr>
              <a:t>|</a:t>
            </a:r>
            <a:r>
              <a:rPr lang="it-IT" sz="2500" baseline="30000">
                <a:cs typeface="Arial" pitchFamily="34" charset="0"/>
              </a:rPr>
              <a:t>2</a:t>
            </a:r>
            <a:r>
              <a:rPr lang="it-IT" sz="2500">
                <a:cs typeface="Arial" pitchFamily="34" charset="0"/>
              </a:rPr>
              <a:t> è la probabilità (per unità di volume)</a:t>
            </a:r>
          </a:p>
          <a:p>
            <a:r>
              <a:rPr lang="it-IT" sz="2500">
                <a:cs typeface="Arial" pitchFamily="34" charset="0"/>
              </a:rPr>
              <a:t>la </a:t>
            </a:r>
            <a:r>
              <a:rPr lang="el-GR" sz="2500">
                <a:cs typeface="Arial" pitchFamily="34" charset="0"/>
              </a:rPr>
              <a:t>ψ</a:t>
            </a:r>
            <a:r>
              <a:rPr lang="it-IT" sz="2500">
                <a:cs typeface="Arial" pitchFamily="34" charset="0"/>
              </a:rPr>
              <a:t> può essere trovata risolvendo l’eq. di Schr</a:t>
            </a:r>
            <a:r>
              <a:rPr lang="en-US" sz="2500">
                <a:cs typeface="Arial" pitchFamily="34" charset="0"/>
              </a:rPr>
              <a:t>ödinger</a:t>
            </a:r>
          </a:p>
          <a:p>
            <a:r>
              <a:rPr lang="en-US" sz="2500">
                <a:cs typeface="Arial" pitchFamily="34" charset="0"/>
              </a:rPr>
              <a:t>non si può più dire che l’e</a:t>
            </a:r>
            <a:r>
              <a:rPr lang="en-US" sz="2500" baseline="30000">
                <a:cs typeface="Arial" pitchFamily="34" charset="0"/>
              </a:rPr>
              <a:t>-</a:t>
            </a:r>
            <a:r>
              <a:rPr lang="en-US" sz="2500">
                <a:cs typeface="Arial" pitchFamily="34" charset="0"/>
              </a:rPr>
              <a:t> gira intorno al p nell’atomo di H, vi sarà una prob. di trovarlo vicino / lontano dal p data da </a:t>
            </a:r>
            <a:r>
              <a:rPr lang="it-IT" sz="2500">
                <a:cs typeface="Arial" pitchFamily="34" charset="0"/>
              </a:rPr>
              <a:t>|</a:t>
            </a:r>
            <a:r>
              <a:rPr lang="el-GR" sz="2500">
                <a:cs typeface="Arial" pitchFamily="34" charset="0"/>
              </a:rPr>
              <a:t>ψ</a:t>
            </a:r>
            <a:r>
              <a:rPr lang="it-IT" sz="2500">
                <a:cs typeface="Arial" pitchFamily="34" charset="0"/>
              </a:rPr>
              <a:t>|</a:t>
            </a:r>
            <a:r>
              <a:rPr lang="it-IT" sz="2500" baseline="30000">
                <a:cs typeface="Arial" pitchFamily="34" charset="0"/>
              </a:rPr>
              <a:t>2</a:t>
            </a:r>
            <a:r>
              <a:rPr lang="en-US" sz="2500">
                <a:cs typeface="Arial" pitchFamily="34" charset="0"/>
              </a:rPr>
              <a:t>: per lo stato fondamentale il massimo di P(r) si ha per r = a</a:t>
            </a:r>
            <a:r>
              <a:rPr lang="en-US" sz="2500" baseline="-25000">
                <a:cs typeface="Arial" pitchFamily="34" charset="0"/>
              </a:rPr>
              <a:t>0</a:t>
            </a:r>
            <a:r>
              <a:rPr lang="en-US" sz="2500">
                <a:cs typeface="Arial" pitchFamily="34" charset="0"/>
              </a:rPr>
              <a:t> = 0.0529 nm (raggio di Bohr) </a:t>
            </a:r>
          </a:p>
          <a:p>
            <a:r>
              <a:rPr lang="en-US" sz="2500">
                <a:cs typeface="Arial" pitchFamily="34" charset="0"/>
              </a:rPr>
              <a:t>come nel modello di Bohr, n = 1,2,3 … </a:t>
            </a:r>
            <a:r>
              <a:rPr lang="en-US" sz="2500">
                <a:cs typeface="Arial" pitchFamily="34" charset="0"/>
                <a:sym typeface="Symbol" pitchFamily="18" charset="2"/>
              </a:rPr>
              <a:t></a:t>
            </a:r>
            <a:r>
              <a:rPr lang="en-US" sz="2500">
                <a:cs typeface="Arial" pitchFamily="34" charset="0"/>
              </a:rPr>
              <a:t> , numero quantico principale (radiale), etichetta i livelli energetici  </a:t>
            </a:r>
          </a:p>
        </p:txBody>
      </p:sp>
      <p:pic>
        <p:nvPicPr>
          <p:cNvPr id="295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484313"/>
            <a:ext cx="1312862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5941" name="Line 5"/>
          <p:cNvSpPr>
            <a:spLocks noChangeShapeType="1"/>
          </p:cNvSpPr>
          <p:nvPr/>
        </p:nvSpPr>
        <p:spPr bwMode="auto">
          <a:xfrm>
            <a:off x="2771775" y="14843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5942" name="Line 6"/>
          <p:cNvSpPr>
            <a:spLocks noChangeShapeType="1"/>
          </p:cNvSpPr>
          <p:nvPr/>
        </p:nvSpPr>
        <p:spPr bwMode="auto">
          <a:xfrm>
            <a:off x="4211638" y="1484313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878986" y="2060848"/>
            <a:ext cx="75533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PN</a:t>
            </a:r>
          </a:p>
          <a:p>
            <a:r>
              <a:rPr lang="en-US" dirty="0" smtClean="0"/>
              <a:t>1933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E699-E92E-4A4D-A6E4-FCA898904A7F}" type="slidenum">
              <a:rPr lang="en-US"/>
              <a:pPr/>
              <a:t>26</a:t>
            </a:fld>
            <a:endParaRPr lang="en-US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Numeri quantici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96300" cy="5184775"/>
          </a:xfrm>
        </p:spPr>
        <p:txBody>
          <a:bodyPr/>
          <a:lstStyle/>
          <a:p>
            <a:r>
              <a:rPr lang="it-IT" sz="2500"/>
              <a:t>oltre a dipendere da r, la </a:t>
            </a:r>
            <a:r>
              <a:rPr lang="el-GR" sz="2500">
                <a:cs typeface="Arial" pitchFamily="34" charset="0"/>
              </a:rPr>
              <a:t>ψ</a:t>
            </a:r>
            <a:r>
              <a:rPr lang="it-IT" sz="2500">
                <a:cs typeface="Arial" pitchFamily="34" charset="0"/>
              </a:rPr>
              <a:t> può dipendere                 dagli angoli e da variabili interne</a:t>
            </a:r>
          </a:p>
          <a:p>
            <a:r>
              <a:rPr lang="it-IT" sz="2500">
                <a:cs typeface="Arial" pitchFamily="34" charset="0"/>
              </a:rPr>
              <a:t>si trova che vi sono 4 numeri quantici che       identificano un livello energetico</a:t>
            </a:r>
          </a:p>
          <a:p>
            <a:pPr lvl="1"/>
            <a:r>
              <a:rPr lang="it-IT" sz="2200">
                <a:cs typeface="Arial" pitchFamily="34" charset="0"/>
              </a:rPr>
              <a:t>n = 1,2,3 ... </a:t>
            </a:r>
            <a:r>
              <a:rPr lang="it-IT" sz="2200">
                <a:cs typeface="Arial" pitchFamily="34" charset="0"/>
                <a:sym typeface="Symbol" pitchFamily="18" charset="2"/>
              </a:rPr>
              <a:t>         principale (radiale)</a:t>
            </a:r>
          </a:p>
          <a:p>
            <a:pPr lvl="1"/>
            <a:r>
              <a:rPr lang="en-US" sz="2200">
                <a:latin typeface="Script MT Bold" pitchFamily="66" charset="0"/>
                <a:cs typeface="Arial" pitchFamily="34" charset="0"/>
                <a:sym typeface="Symbol" pitchFamily="18" charset="2"/>
              </a:rPr>
              <a:t>l </a:t>
            </a:r>
            <a:r>
              <a:rPr lang="en-US" sz="2200">
                <a:cs typeface="Arial" pitchFamily="34" charset="0"/>
                <a:sym typeface="Symbol" pitchFamily="18" charset="2"/>
              </a:rPr>
              <a:t>= 0,1,2 … n-1      secondario o azimutale (dipend. angolare</a:t>
            </a:r>
          </a:p>
          <a:p>
            <a:pPr lvl="1">
              <a:buFontTx/>
              <a:buNone/>
            </a:pPr>
            <a:r>
              <a:rPr lang="en-US" sz="2200">
                <a:cs typeface="Arial" pitchFamily="34" charset="0"/>
                <a:sym typeface="Symbol" pitchFamily="18" charset="2"/>
              </a:rPr>
              <a:t>				     di </a:t>
            </a:r>
            <a:r>
              <a:rPr lang="el-GR" sz="2200">
                <a:cs typeface="Arial" pitchFamily="34" charset="0"/>
                <a:sym typeface="Symbol" pitchFamily="18" charset="2"/>
              </a:rPr>
              <a:t>ψ</a:t>
            </a:r>
            <a:r>
              <a:rPr lang="it-IT" sz="2200">
                <a:cs typeface="Arial" pitchFamily="34" charset="0"/>
                <a:sym typeface="Symbol" pitchFamily="18" charset="2"/>
              </a:rPr>
              <a:t>)  legato al mom. ang. orbitale mvr</a:t>
            </a:r>
          </a:p>
          <a:p>
            <a:pPr lvl="1"/>
            <a:r>
              <a:rPr lang="it-IT" sz="2200">
                <a:cs typeface="Arial" pitchFamily="34" charset="0"/>
                <a:sym typeface="Symbol" pitchFamily="18" charset="2"/>
              </a:rPr>
              <a:t>m = -</a:t>
            </a:r>
            <a:r>
              <a:rPr lang="en-US" sz="2200">
                <a:latin typeface="Script MT Bold" pitchFamily="66" charset="0"/>
                <a:cs typeface="Arial" pitchFamily="34" charset="0"/>
                <a:sym typeface="Symbol" pitchFamily="18" charset="2"/>
              </a:rPr>
              <a:t>l, -l</a:t>
            </a:r>
            <a:r>
              <a:rPr lang="en-US" sz="2200">
                <a:cs typeface="Arial" pitchFamily="34" charset="0"/>
                <a:sym typeface="Symbol" pitchFamily="18" charset="2"/>
              </a:rPr>
              <a:t>+1, … +</a:t>
            </a:r>
            <a:r>
              <a:rPr lang="en-US" sz="2200">
                <a:latin typeface="Script MT Bold" pitchFamily="66" charset="0"/>
                <a:cs typeface="Arial" pitchFamily="34" charset="0"/>
                <a:sym typeface="Symbol" pitchFamily="18" charset="2"/>
              </a:rPr>
              <a:t>l   </a:t>
            </a:r>
            <a:r>
              <a:rPr lang="en-US" sz="2200">
                <a:cs typeface="Arial" pitchFamily="34" charset="0"/>
                <a:sym typeface="Symbol" pitchFamily="18" charset="2"/>
              </a:rPr>
              <a:t>magnetico (quantizzazione spaziale,   </a:t>
            </a:r>
          </a:p>
          <a:p>
            <a:pPr lvl="1">
              <a:buFontTx/>
              <a:buNone/>
            </a:pPr>
            <a:r>
              <a:rPr lang="en-US" sz="2200">
                <a:cs typeface="Arial" pitchFamily="34" charset="0"/>
                <a:sym typeface="Symbol" pitchFamily="18" charset="2"/>
              </a:rPr>
              <a:t>                                  rispetto ad una direzione B</a:t>
            </a:r>
            <a:r>
              <a:rPr lang="en-US" sz="2200" baseline="-25000">
                <a:cs typeface="Arial" pitchFamily="34" charset="0"/>
                <a:sym typeface="Symbol" pitchFamily="18" charset="2"/>
              </a:rPr>
              <a:t>z</a:t>
            </a:r>
            <a:r>
              <a:rPr lang="en-US" sz="2200">
                <a:cs typeface="Arial" pitchFamily="34" charset="0"/>
                <a:sym typeface="Symbol" pitchFamily="18" charset="2"/>
              </a:rPr>
              <a:t>)</a:t>
            </a:r>
          </a:p>
          <a:p>
            <a:pPr lvl="1"/>
            <a:r>
              <a:rPr lang="en-US" sz="2200">
                <a:cs typeface="Arial" pitchFamily="34" charset="0"/>
                <a:sym typeface="Symbol" pitchFamily="18" charset="2"/>
              </a:rPr>
              <a:t>m</a:t>
            </a:r>
            <a:r>
              <a:rPr lang="en-US" sz="2200" baseline="-25000">
                <a:cs typeface="Arial" pitchFamily="34" charset="0"/>
                <a:sym typeface="Symbol" pitchFamily="18" charset="2"/>
              </a:rPr>
              <a:t>s</a:t>
            </a:r>
            <a:r>
              <a:rPr lang="en-US" sz="2200">
                <a:cs typeface="Arial" pitchFamily="34" charset="0"/>
                <a:sym typeface="Symbol" pitchFamily="18" charset="2"/>
              </a:rPr>
              <a:t> = -½,+½            di spin elettronico (momento angolare </a:t>
            </a:r>
          </a:p>
          <a:p>
            <a:pPr lvl="1">
              <a:buFontTx/>
              <a:buNone/>
            </a:pPr>
            <a:r>
              <a:rPr lang="en-US" sz="2200">
                <a:cs typeface="Arial" pitchFamily="34" charset="0"/>
                <a:sym typeface="Symbol" pitchFamily="18" charset="2"/>
              </a:rPr>
              <a:t>                                  intrinseco)</a:t>
            </a:r>
          </a:p>
          <a:p>
            <a:r>
              <a:rPr lang="en-US" sz="2600">
                <a:cs typeface="Arial" pitchFamily="34" charset="0"/>
                <a:sym typeface="Symbol" pitchFamily="18" charset="2"/>
              </a:rPr>
              <a:t>→ |</a:t>
            </a:r>
            <a:r>
              <a:rPr lang="el-GR" sz="2600">
                <a:cs typeface="Arial" pitchFamily="34" charset="0"/>
                <a:sym typeface="Symbol" pitchFamily="18" charset="2"/>
              </a:rPr>
              <a:t>ψ</a:t>
            </a:r>
            <a:r>
              <a:rPr lang="it-IT" sz="2600" baseline="-25000">
                <a:cs typeface="Arial" pitchFamily="34" charset="0"/>
                <a:sym typeface="Symbol" pitchFamily="18" charset="2"/>
              </a:rPr>
              <a:t>n,</a:t>
            </a:r>
            <a:r>
              <a:rPr lang="en-US" sz="2600" baseline="-25000">
                <a:latin typeface="Script MT Bold" pitchFamily="66" charset="0"/>
                <a:cs typeface="Arial" pitchFamily="34" charset="0"/>
                <a:sym typeface="Symbol" pitchFamily="18" charset="2"/>
              </a:rPr>
              <a:t>l</a:t>
            </a:r>
            <a:r>
              <a:rPr lang="en-US" sz="2600" baseline="-25000">
                <a:cs typeface="Arial" pitchFamily="34" charset="0"/>
                <a:sym typeface="Symbol" pitchFamily="18" charset="2"/>
              </a:rPr>
              <a:t>,m,ms</a:t>
            </a:r>
            <a:r>
              <a:rPr lang="en-US" sz="2600">
                <a:cs typeface="Arial" pitchFamily="34" charset="0"/>
                <a:sym typeface="Symbol" pitchFamily="18" charset="2"/>
              </a:rPr>
              <a:t>|</a:t>
            </a:r>
            <a:r>
              <a:rPr lang="en-US" sz="2600" baseline="30000">
                <a:cs typeface="Arial" pitchFamily="34" charset="0"/>
                <a:sym typeface="Symbol" pitchFamily="18" charset="2"/>
              </a:rPr>
              <a:t>2</a:t>
            </a:r>
          </a:p>
          <a:p>
            <a:pPr lvl="1">
              <a:buFontTx/>
              <a:buNone/>
            </a:pPr>
            <a:endParaRPr lang="en-US" sz="2200">
              <a:cs typeface="Arial" pitchFamily="34" charset="0"/>
              <a:sym typeface="Symbol" pitchFamily="18" charset="2"/>
            </a:endParaRP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3419475" y="5516563"/>
            <a:ext cx="5257800" cy="7112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/>
              <a:t>principio di esclusione di Pauli: non possono</a:t>
            </a:r>
          </a:p>
          <a:p>
            <a:pPr algn="l"/>
            <a:r>
              <a:rPr lang="it-IT"/>
              <a:t>esserci 2e</a:t>
            </a:r>
            <a:r>
              <a:rPr lang="it-IT" baseline="30000"/>
              <a:t>-</a:t>
            </a:r>
            <a:r>
              <a:rPr lang="it-IT"/>
              <a:t> con n. quantici uguali in un atomo</a:t>
            </a:r>
          </a:p>
        </p:txBody>
      </p:sp>
      <p:pic>
        <p:nvPicPr>
          <p:cNvPr id="297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28405" y="2286000"/>
            <a:ext cx="118333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PN</a:t>
            </a:r>
            <a:r>
              <a:rPr lang="en-US" dirty="0" smtClean="0"/>
              <a:t> 1945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826A-37EC-4E89-9221-F9ED0ABA8822}" type="slidenum">
              <a:rPr lang="en-US"/>
              <a:pPr/>
              <a:t>27</a:t>
            </a:fld>
            <a:endParaRPr lang="en-US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Livelli energetici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642350" cy="5616575"/>
          </a:xfrm>
        </p:spPr>
        <p:txBody>
          <a:bodyPr/>
          <a:lstStyle/>
          <a:p>
            <a:r>
              <a:rPr lang="it-IT" sz="2500"/>
              <a:t>atomo di H e atomi idrogenoidi: si ritrovano gli stessi livelli del modello di Bohr tenendo conto delle estensioni a orbite non circolari etc.</a:t>
            </a:r>
          </a:p>
          <a:p>
            <a:pPr>
              <a:lnSpc>
                <a:spcPct val="90000"/>
              </a:lnSpc>
            </a:pPr>
            <a:r>
              <a:rPr lang="en-US" sz="2500"/>
              <a:t>atomi con molti e</a:t>
            </a:r>
            <a:r>
              <a:rPr lang="en-US" sz="2500" baseline="30000"/>
              <a:t>-</a:t>
            </a:r>
            <a:r>
              <a:rPr lang="en-US" sz="2500"/>
              <a:t>: 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attrazione e</a:t>
            </a:r>
            <a:r>
              <a:rPr lang="en-US" sz="2200" baseline="30000"/>
              <a:t>-</a:t>
            </a:r>
            <a:r>
              <a:rPr lang="en-US" sz="2200"/>
              <a:t>-nucleo e repulsione e</a:t>
            </a:r>
            <a:r>
              <a:rPr lang="en-US" sz="2200" baseline="30000"/>
              <a:t>-</a:t>
            </a:r>
            <a:r>
              <a:rPr lang="en-US" sz="2200"/>
              <a:t>e</a:t>
            </a:r>
            <a:r>
              <a:rPr lang="en-US" sz="2200" baseline="30000"/>
              <a:t>-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i liv. en. sono arrangiati in gruppi (strati) con en. simili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nello stato fondamentale gli e</a:t>
            </a:r>
            <a:r>
              <a:rPr lang="en-US" sz="2200" baseline="30000"/>
              <a:t>-</a:t>
            </a:r>
            <a:r>
              <a:rPr lang="en-US" sz="2200"/>
              <a:t> occupano i più bassi livelli possibili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c’è una dipendenza da</a:t>
            </a:r>
            <a:r>
              <a:rPr lang="en-US" sz="2200">
                <a:latin typeface="Script MT Bold" pitchFamily="66" charset="0"/>
              </a:rPr>
              <a:t> l, </a:t>
            </a:r>
            <a:r>
              <a:rPr lang="en-US" sz="2200"/>
              <a:t>E minima per</a:t>
            </a:r>
            <a:r>
              <a:rPr lang="en-US" sz="2200">
                <a:latin typeface="Script MT Bold" pitchFamily="66" charset="0"/>
              </a:rPr>
              <a:t> l</a:t>
            </a:r>
            <a:r>
              <a:rPr lang="en-US" sz="2200"/>
              <a:t>=0 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non c’è dipendenza da m, a meno di non essere in </a:t>
            </a:r>
            <a:r>
              <a:rPr lang="en-US" sz="2200" b="1"/>
              <a:t>B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c’è una (piccola) dipendenza da m</a:t>
            </a:r>
            <a:r>
              <a:rPr lang="en-US" sz="2200" baseline="-25000"/>
              <a:t>s</a:t>
            </a:r>
            <a:r>
              <a:rPr lang="en-US" sz="2200"/>
              <a:t> (struttura fine delle righe)</a:t>
            </a:r>
          </a:p>
          <a:p>
            <a:pPr>
              <a:lnSpc>
                <a:spcPct val="90000"/>
              </a:lnSpc>
            </a:pPr>
            <a:r>
              <a:rPr lang="en-US" sz="2500"/>
              <a:t>la frequenza delle righe è la stessa del modello di Bohr</a:t>
            </a:r>
          </a:p>
          <a:p>
            <a:pPr>
              <a:lnSpc>
                <a:spcPct val="90000"/>
              </a:lnSpc>
            </a:pPr>
            <a:r>
              <a:rPr lang="en-US" sz="2500"/>
              <a:t>differenza: ad es. stato fondamentale dell’H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500"/>
              <a:t>	n=1,</a:t>
            </a:r>
            <a:r>
              <a:rPr lang="en-US" sz="2500">
                <a:latin typeface="Script MT Bold" pitchFamily="66" charset="0"/>
              </a:rPr>
              <a:t>l</a:t>
            </a:r>
            <a:r>
              <a:rPr lang="en-US" sz="2500"/>
              <a:t>=0,m=0  invece di n=1,</a:t>
            </a:r>
            <a:r>
              <a:rPr lang="en-US" sz="2500">
                <a:latin typeface="Script MT Bold" pitchFamily="66" charset="0"/>
              </a:rPr>
              <a:t>l</a:t>
            </a:r>
            <a:r>
              <a:rPr lang="en-US" sz="2500"/>
              <a:t>=1 (Bohr)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A54A-2B5B-43C2-80A1-90C9C20F2161}" type="slidenum">
              <a:rPr lang="en-US"/>
              <a:pPr/>
              <a:t>28</a:t>
            </a:fld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Notazione </a:t>
            </a:r>
            <a:r>
              <a:rPr lang="it-IT" dirty="0" smtClean="0"/>
              <a:t>spettroscopica(*)</a:t>
            </a:r>
            <a:endParaRPr lang="it-IT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496300" cy="5472112"/>
          </a:xfrm>
        </p:spPr>
        <p:txBody>
          <a:bodyPr/>
          <a:lstStyle/>
          <a:p>
            <a:r>
              <a:rPr lang="en-US" sz="2500">
                <a:latin typeface="Script MT Bold" pitchFamily="66" charset="0"/>
              </a:rPr>
              <a:t>l </a:t>
            </a:r>
            <a:r>
              <a:rPr lang="en-US" sz="2500"/>
              <a:t>= 0, 1, 2, 3, 4 </a:t>
            </a:r>
          </a:p>
          <a:p>
            <a:pPr>
              <a:buFontTx/>
              <a:buNone/>
            </a:pPr>
            <a:r>
              <a:rPr lang="en-US" sz="2500">
                <a:latin typeface="Script MT Bold" pitchFamily="66" charset="0"/>
              </a:rPr>
              <a:t>	      </a:t>
            </a:r>
            <a:r>
              <a:rPr lang="en-US" sz="2500">
                <a:solidFill>
                  <a:srgbClr val="CC0099"/>
                </a:solidFill>
              </a:rPr>
              <a:t>s  p  d  f   g</a:t>
            </a:r>
          </a:p>
          <a:p>
            <a:pPr>
              <a:buFontTx/>
              <a:buNone/>
            </a:pPr>
            <a:r>
              <a:rPr lang="en-US" sz="2500"/>
              <a:t>	</a:t>
            </a:r>
            <a:r>
              <a:rPr lang="en-US" sz="2500">
                <a:solidFill>
                  <a:srgbClr val="CC0099"/>
                </a:solidFill>
              </a:rPr>
              <a:t>s</a:t>
            </a:r>
            <a:r>
              <a:rPr lang="en-US" sz="2500"/>
              <a:t>harp, </a:t>
            </a:r>
            <a:r>
              <a:rPr lang="en-US" sz="2500">
                <a:solidFill>
                  <a:srgbClr val="CC0099"/>
                </a:solidFill>
              </a:rPr>
              <a:t>p</a:t>
            </a:r>
            <a:r>
              <a:rPr lang="en-US" sz="2500"/>
              <a:t>rincipal, </a:t>
            </a:r>
            <a:r>
              <a:rPr lang="en-US" sz="2500">
                <a:solidFill>
                  <a:srgbClr val="CC0099"/>
                </a:solidFill>
              </a:rPr>
              <a:t>d</a:t>
            </a:r>
            <a:r>
              <a:rPr lang="en-US" sz="2500"/>
              <a:t>iffuse, </a:t>
            </a:r>
            <a:r>
              <a:rPr lang="en-US" sz="2500">
                <a:solidFill>
                  <a:srgbClr val="CC0099"/>
                </a:solidFill>
              </a:rPr>
              <a:t>f</a:t>
            </a:r>
            <a:r>
              <a:rPr lang="en-US" sz="2500"/>
              <a:t>undamental e poi in ordine alfabetico!</a:t>
            </a:r>
          </a:p>
          <a:p>
            <a:r>
              <a:rPr lang="en-US" sz="2500"/>
              <a:t>strati elettronici</a:t>
            </a:r>
          </a:p>
          <a:p>
            <a:pPr>
              <a:buFontTx/>
              <a:buNone/>
            </a:pPr>
            <a:r>
              <a:rPr lang="en-US" sz="2500"/>
              <a:t>	n = 1, 2, 3, 4, 5</a:t>
            </a:r>
          </a:p>
          <a:p>
            <a:pPr>
              <a:buFontTx/>
              <a:buNone/>
            </a:pPr>
            <a:r>
              <a:rPr lang="en-US" sz="2500"/>
              <a:t>	     </a:t>
            </a:r>
            <a:r>
              <a:rPr lang="en-US" sz="2500">
                <a:solidFill>
                  <a:schemeClr val="accent2"/>
                </a:solidFill>
              </a:rPr>
              <a:t>K  L  M  N O</a:t>
            </a:r>
            <a:r>
              <a:rPr lang="en-US" sz="2500"/>
              <a:t>  in ordine alfabetico </a:t>
            </a:r>
          </a:p>
          <a:p>
            <a:r>
              <a:rPr lang="en-US" sz="2500">
                <a:solidFill>
                  <a:srgbClr val="CC3300"/>
                </a:solidFill>
              </a:rPr>
              <a:t>K</a:t>
            </a:r>
            <a:r>
              <a:rPr lang="el-GR" sz="2500" baseline="-25000">
                <a:solidFill>
                  <a:srgbClr val="CC3300"/>
                </a:solidFill>
                <a:cs typeface="Arial" pitchFamily="34" charset="0"/>
              </a:rPr>
              <a:t>α</a:t>
            </a:r>
            <a:r>
              <a:rPr lang="it-IT" sz="2500">
                <a:cs typeface="Arial" pitchFamily="34" charset="0"/>
              </a:rPr>
              <a:t>, </a:t>
            </a:r>
            <a:r>
              <a:rPr lang="it-IT" sz="2500">
                <a:solidFill>
                  <a:schemeClr val="hlink"/>
                </a:solidFill>
                <a:cs typeface="Arial" pitchFamily="34" charset="0"/>
              </a:rPr>
              <a:t>K</a:t>
            </a:r>
            <a:r>
              <a:rPr lang="el-GR" sz="2500" baseline="-25000">
                <a:solidFill>
                  <a:schemeClr val="hlink"/>
                </a:solidFill>
                <a:cs typeface="Arial" pitchFamily="34" charset="0"/>
              </a:rPr>
              <a:t>β</a:t>
            </a:r>
            <a:r>
              <a:rPr lang="it-IT" sz="2500">
                <a:cs typeface="Arial" pitchFamily="34" charset="0"/>
              </a:rPr>
              <a:t> etc. indica le righe prodotte da transizioni         </a:t>
            </a:r>
            <a:r>
              <a:rPr lang="it-IT" sz="2500">
                <a:solidFill>
                  <a:srgbClr val="CC3300"/>
                </a:solidFill>
                <a:cs typeface="Arial" pitchFamily="34" charset="0"/>
              </a:rPr>
              <a:t>n=2 → n=1 (L→K)</a:t>
            </a:r>
            <a:r>
              <a:rPr lang="it-IT" sz="2500">
                <a:cs typeface="Arial" pitchFamily="34" charset="0"/>
              </a:rPr>
              <a:t>, </a:t>
            </a:r>
            <a:r>
              <a:rPr lang="it-IT" sz="2500">
                <a:solidFill>
                  <a:schemeClr val="hlink"/>
                </a:solidFill>
                <a:cs typeface="Arial" pitchFamily="34" charset="0"/>
              </a:rPr>
              <a:t>n=3→n=1 (M→K)</a:t>
            </a:r>
            <a:r>
              <a:rPr lang="en-US" sz="2500"/>
              <a:t>  etc. notazione usata per le righe dei raggi X, Z grande </a:t>
            </a:r>
          </a:p>
          <a:p>
            <a:r>
              <a:rPr lang="en-US" sz="2500"/>
              <a:t>es.   n=1, </a:t>
            </a:r>
            <a:r>
              <a:rPr lang="en-US" sz="2500">
                <a:latin typeface="Script MT Bold" pitchFamily="66" charset="0"/>
              </a:rPr>
              <a:t>l</a:t>
            </a:r>
            <a:r>
              <a:rPr lang="en-US" sz="2500"/>
              <a:t>=0      elettrone 1s  </a:t>
            </a:r>
          </a:p>
          <a:p>
            <a:pPr>
              <a:buFontTx/>
              <a:buNone/>
            </a:pPr>
            <a:r>
              <a:rPr lang="en-US" sz="2500"/>
              <a:t>	        n=3, </a:t>
            </a:r>
            <a:r>
              <a:rPr lang="en-US" sz="2500">
                <a:latin typeface="Script MT Bold" pitchFamily="66" charset="0"/>
              </a:rPr>
              <a:t>l</a:t>
            </a:r>
            <a:r>
              <a:rPr lang="en-US" sz="2500"/>
              <a:t>=2      elettrone 3d        etc.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621" y="6346546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(*) </a:t>
            </a:r>
            <a:r>
              <a:rPr lang="en-US" dirty="0" err="1" smtClean="0"/>
              <a:t>facoltativo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8B11-6EE4-4C8F-9ABB-C37F3C35F4DD}" type="slidenum">
              <a:rPr lang="en-US"/>
              <a:pPr/>
              <a:t>29</a:t>
            </a:fld>
            <a:endParaRPr lang="en-US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Transizioni allo strato </a:t>
            </a:r>
            <a:r>
              <a:rPr lang="it-IT" dirty="0" smtClean="0"/>
              <a:t>K(n=1)</a:t>
            </a:r>
            <a:endParaRPr lang="it-IT" dirty="0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generale (n</a:t>
            </a:r>
            <a:r>
              <a:rPr lang="it-IT" baseline="-25000" dirty="0"/>
              <a:t>1</a:t>
            </a:r>
            <a:r>
              <a:rPr lang="it-IT" dirty="0"/>
              <a:t> = 1, n</a:t>
            </a:r>
            <a:r>
              <a:rPr lang="it-IT" baseline="-25000" dirty="0"/>
              <a:t>2</a:t>
            </a:r>
            <a:r>
              <a:rPr lang="it-IT" dirty="0"/>
              <a:t> = n)</a:t>
            </a:r>
          </a:p>
          <a:p>
            <a:pPr>
              <a:buFontTx/>
              <a:buNone/>
            </a:pPr>
            <a:r>
              <a:rPr lang="it-IT" dirty="0"/>
              <a:t>	h</a:t>
            </a:r>
            <a:r>
              <a:rPr lang="it-IT" dirty="0">
                <a:sym typeface="Symbol" pitchFamily="18" charset="2"/>
              </a:rPr>
              <a:t> = E</a:t>
            </a:r>
            <a:r>
              <a:rPr lang="it-IT" baseline="-25000" dirty="0">
                <a:sym typeface="Symbol" pitchFamily="18" charset="2"/>
              </a:rPr>
              <a:t>i</a:t>
            </a:r>
            <a:r>
              <a:rPr lang="it-IT" dirty="0">
                <a:cs typeface="Arial" pitchFamily="34" charset="0"/>
                <a:sym typeface="Symbol" pitchFamily="18" charset="2"/>
              </a:rPr>
              <a:t>–</a:t>
            </a:r>
            <a:r>
              <a:rPr lang="it-IT" dirty="0" err="1">
                <a:cs typeface="Arial" pitchFamily="34" charset="0"/>
                <a:sym typeface="Symbol" pitchFamily="18" charset="2"/>
              </a:rPr>
              <a:t>E</a:t>
            </a:r>
            <a:r>
              <a:rPr lang="it-IT" baseline="-25000" dirty="0" err="1">
                <a:cs typeface="Arial" pitchFamily="34" charset="0"/>
                <a:sym typeface="Symbol" pitchFamily="18" charset="2"/>
              </a:rPr>
              <a:t>f</a:t>
            </a:r>
            <a:r>
              <a:rPr lang="it-IT" dirty="0">
                <a:cs typeface="Arial" pitchFamily="34" charset="0"/>
                <a:sym typeface="Symbol" pitchFamily="18" charset="2"/>
              </a:rPr>
              <a:t> = E</a:t>
            </a:r>
            <a:r>
              <a:rPr lang="it-IT" baseline="-25000" dirty="0">
                <a:cs typeface="Arial" pitchFamily="34" charset="0"/>
                <a:sym typeface="Symbol" pitchFamily="18" charset="2"/>
              </a:rPr>
              <a:t>1</a:t>
            </a:r>
            <a:r>
              <a:rPr lang="it-IT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Z</a:t>
            </a:r>
            <a:r>
              <a:rPr lang="it-IT" baseline="30000" dirty="0">
                <a:solidFill>
                  <a:schemeClr val="hlink"/>
                </a:solidFill>
                <a:cs typeface="Arial" pitchFamily="34" charset="0"/>
                <a:sym typeface="Symbol" pitchFamily="18" charset="2"/>
              </a:rPr>
              <a:t>2</a:t>
            </a:r>
            <a:r>
              <a:rPr lang="it-IT" dirty="0">
                <a:cs typeface="Arial" pitchFamily="34" charset="0"/>
                <a:sym typeface="Symbol" pitchFamily="18" charset="2"/>
              </a:rPr>
              <a:t>(1/1</a:t>
            </a:r>
            <a:r>
              <a:rPr lang="it-IT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dirty="0">
                <a:cs typeface="Arial" pitchFamily="34" charset="0"/>
                <a:sym typeface="Symbol" pitchFamily="18" charset="2"/>
              </a:rPr>
              <a:t>–1/n</a:t>
            </a:r>
            <a:r>
              <a:rPr lang="it-IT" baseline="30000" dirty="0">
                <a:cs typeface="Arial" pitchFamily="34" charset="0"/>
                <a:sym typeface="Symbol" pitchFamily="18" charset="2"/>
              </a:rPr>
              <a:t>2</a:t>
            </a:r>
            <a:r>
              <a:rPr lang="it-IT" dirty="0">
                <a:cs typeface="Arial" pitchFamily="34" charset="0"/>
                <a:sym typeface="Symbol" pitchFamily="18" charset="2"/>
              </a:rPr>
              <a:t>)</a:t>
            </a:r>
          </a:p>
          <a:p>
            <a:pPr>
              <a:buFontTx/>
              <a:buNone/>
            </a:pPr>
            <a:r>
              <a:rPr lang="it-IT" dirty="0">
                <a:cs typeface="Arial" pitchFamily="34" charset="0"/>
                <a:sym typeface="Symbol" pitchFamily="18" charset="2"/>
              </a:rPr>
              <a:t>	</a:t>
            </a:r>
            <a:r>
              <a:rPr lang="el-GR" dirty="0">
                <a:cs typeface="Arial" pitchFamily="34" charset="0"/>
                <a:sym typeface="Symbol" pitchFamily="18" charset="2"/>
              </a:rPr>
              <a:t>λ</a:t>
            </a:r>
            <a:r>
              <a:rPr lang="it-IT" dirty="0">
                <a:cs typeface="Arial" pitchFamily="34" charset="0"/>
                <a:sym typeface="Symbol" pitchFamily="18" charset="2"/>
              </a:rPr>
              <a:t> = </a:t>
            </a:r>
            <a:r>
              <a:rPr lang="it-IT" dirty="0" err="1">
                <a:cs typeface="Arial" pitchFamily="34" charset="0"/>
                <a:sym typeface="Symbol" pitchFamily="18" charset="2"/>
              </a:rPr>
              <a:t>hc</a:t>
            </a:r>
            <a:r>
              <a:rPr lang="it-IT" dirty="0">
                <a:cs typeface="Arial" pitchFamily="34" charset="0"/>
                <a:sym typeface="Symbol" pitchFamily="18" charset="2"/>
              </a:rPr>
              <a:t>/(h</a:t>
            </a:r>
            <a:r>
              <a:rPr lang="el-GR" dirty="0">
                <a:cs typeface="Arial" pitchFamily="34" charset="0"/>
                <a:sym typeface="Symbol" pitchFamily="18" charset="2"/>
              </a:rPr>
              <a:t></a:t>
            </a:r>
            <a:r>
              <a:rPr lang="it-IT" dirty="0">
                <a:cs typeface="Arial" pitchFamily="34" charset="0"/>
                <a:sym typeface="Symbol" pitchFamily="18" charset="2"/>
              </a:rPr>
              <a:t>)</a:t>
            </a:r>
          </a:p>
          <a:p>
            <a:r>
              <a:rPr lang="it-IT" dirty="0">
                <a:cs typeface="Arial" pitchFamily="34" charset="0"/>
                <a:sym typeface="Symbol" pitchFamily="18" charset="2"/>
              </a:rPr>
              <a:t>                     </a:t>
            </a:r>
            <a:r>
              <a:rPr lang="it-IT" dirty="0" smtClean="0">
                <a:cs typeface="Arial" pitchFamily="34" charset="0"/>
                <a:sym typeface="Symbol" pitchFamily="18" charset="2"/>
              </a:rPr>
              <a:t> </a:t>
            </a:r>
            <a:r>
              <a:rPr lang="it-IT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K</a:t>
            </a:r>
            <a:r>
              <a:rPr lang="el-GR" baseline="-25000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α</a:t>
            </a:r>
            <a:r>
              <a:rPr lang="it-IT" dirty="0" smtClean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(da n=2</a:t>
            </a:r>
            <a:r>
              <a:rPr lang="it-IT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)</a:t>
            </a:r>
            <a:r>
              <a:rPr lang="it-IT" dirty="0">
                <a:cs typeface="Arial" pitchFamily="34" charset="0"/>
                <a:sym typeface="Symbol" pitchFamily="18" charset="2"/>
              </a:rPr>
              <a:t>          </a:t>
            </a:r>
            <a:r>
              <a:rPr lang="it-IT" dirty="0" smtClean="0">
                <a:cs typeface="Arial" pitchFamily="34" charset="0"/>
                <a:sym typeface="Symbol" pitchFamily="18" charset="2"/>
              </a:rPr>
              <a:t> </a:t>
            </a:r>
            <a:r>
              <a:rPr lang="it-IT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n grande</a:t>
            </a:r>
          </a:p>
          <a:p>
            <a:pPr>
              <a:buFontTx/>
              <a:buNone/>
            </a:pPr>
            <a:r>
              <a:rPr lang="it-IT" dirty="0">
                <a:cs typeface="Arial" pitchFamily="34" charset="0"/>
                <a:sym typeface="Symbol" pitchFamily="18" charset="2"/>
              </a:rPr>
              <a:t>H(Z=1)       </a:t>
            </a:r>
            <a:r>
              <a:rPr lang="el-GR" dirty="0">
                <a:cs typeface="Arial" pitchFamily="34" charset="0"/>
                <a:sym typeface="Symbol" pitchFamily="18" charset="2"/>
              </a:rPr>
              <a:t>λ</a:t>
            </a:r>
            <a:r>
              <a:rPr lang="it-IT" dirty="0">
                <a:cs typeface="Arial" pitchFamily="34" charset="0"/>
                <a:sym typeface="Symbol" pitchFamily="18" charset="2"/>
              </a:rPr>
              <a:t>         </a:t>
            </a:r>
            <a:r>
              <a:rPr lang="it-IT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 122  </a:t>
            </a:r>
            <a:r>
              <a:rPr lang="it-IT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                91.1 nm</a:t>
            </a:r>
          </a:p>
          <a:p>
            <a:pPr>
              <a:buFontTx/>
              <a:buNone/>
            </a:pPr>
            <a:r>
              <a:rPr lang="it-IT" dirty="0">
                <a:cs typeface="Arial" pitchFamily="34" charset="0"/>
                <a:sym typeface="Symbol" pitchFamily="18" charset="2"/>
              </a:rPr>
              <a:t>			h       </a:t>
            </a:r>
            <a:r>
              <a:rPr lang="it-IT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10.2 </a:t>
            </a:r>
            <a:r>
              <a:rPr lang="it-IT" dirty="0">
                <a:cs typeface="Arial" pitchFamily="34" charset="0"/>
                <a:sym typeface="Symbol" pitchFamily="18" charset="2"/>
              </a:rPr>
              <a:t>                </a:t>
            </a:r>
            <a:r>
              <a:rPr lang="it-IT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13.6 </a:t>
            </a:r>
            <a:r>
              <a:rPr lang="it-IT" dirty="0" err="1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eV</a:t>
            </a:r>
            <a:endParaRPr lang="it-IT" dirty="0">
              <a:solidFill>
                <a:srgbClr val="CC0099"/>
              </a:solidFill>
              <a:cs typeface="Arial" pitchFamily="34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it-IT" dirty="0">
                <a:cs typeface="Arial" pitchFamily="34" charset="0"/>
                <a:sym typeface="Symbol" pitchFamily="18" charset="2"/>
              </a:rPr>
              <a:t>Cu(Z=29)   </a:t>
            </a:r>
            <a:r>
              <a:rPr lang="el-GR" dirty="0">
                <a:cs typeface="Arial" pitchFamily="34" charset="0"/>
                <a:sym typeface="Symbol" pitchFamily="18" charset="2"/>
              </a:rPr>
              <a:t>λ</a:t>
            </a:r>
            <a:r>
              <a:rPr lang="it-IT" dirty="0">
                <a:cs typeface="Arial" pitchFamily="34" charset="0"/>
                <a:sym typeface="Symbol" pitchFamily="18" charset="2"/>
              </a:rPr>
              <a:t>          </a:t>
            </a:r>
            <a:r>
              <a:rPr lang="it-IT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0.145</a:t>
            </a:r>
            <a:r>
              <a:rPr lang="it-IT" dirty="0">
                <a:cs typeface="Arial" pitchFamily="34" charset="0"/>
                <a:sym typeface="Symbol" pitchFamily="18" charset="2"/>
              </a:rPr>
              <a:t>               </a:t>
            </a:r>
            <a:r>
              <a:rPr lang="it-IT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0.109 nm</a:t>
            </a:r>
          </a:p>
          <a:p>
            <a:pPr>
              <a:buFontTx/>
              <a:buNone/>
            </a:pPr>
            <a:r>
              <a:rPr lang="it-IT" dirty="0">
                <a:cs typeface="Arial" pitchFamily="34" charset="0"/>
                <a:sym typeface="Symbol" pitchFamily="18" charset="2"/>
              </a:rPr>
              <a:t>			h        </a:t>
            </a:r>
            <a:r>
              <a:rPr lang="it-IT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8.58</a:t>
            </a:r>
            <a:r>
              <a:rPr lang="it-IT" dirty="0">
                <a:cs typeface="Arial" pitchFamily="34" charset="0"/>
                <a:sym typeface="Symbol" pitchFamily="18" charset="2"/>
              </a:rPr>
              <a:t> 	        </a:t>
            </a:r>
            <a:r>
              <a:rPr lang="it-IT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11.4 </a:t>
            </a:r>
            <a:r>
              <a:rPr lang="it-IT" dirty="0" err="1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keV</a:t>
            </a:r>
            <a:endParaRPr lang="it-IT" dirty="0">
              <a:solidFill>
                <a:srgbClr val="CC0099"/>
              </a:solidFill>
              <a:cs typeface="Arial" pitchFamily="34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it-IT" dirty="0">
                <a:cs typeface="Arial" pitchFamily="34" charset="0"/>
                <a:sym typeface="Symbol" pitchFamily="18" charset="2"/>
              </a:rPr>
              <a:t>U(Z=92)     </a:t>
            </a:r>
            <a:r>
              <a:rPr lang="el-GR" dirty="0">
                <a:cs typeface="Arial" pitchFamily="34" charset="0"/>
                <a:sym typeface="Symbol" pitchFamily="18" charset="2"/>
              </a:rPr>
              <a:t>λ</a:t>
            </a:r>
            <a:r>
              <a:rPr lang="it-IT" dirty="0">
                <a:cs typeface="Arial" pitchFamily="34" charset="0"/>
                <a:sym typeface="Symbol" pitchFamily="18" charset="2"/>
              </a:rPr>
              <a:t>          </a:t>
            </a:r>
            <a:r>
              <a:rPr lang="it-IT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0.0144</a:t>
            </a:r>
            <a:r>
              <a:rPr lang="it-IT" dirty="0">
                <a:cs typeface="Arial" pitchFamily="34" charset="0"/>
                <a:sym typeface="Symbol" pitchFamily="18" charset="2"/>
              </a:rPr>
              <a:t>             </a:t>
            </a:r>
            <a:r>
              <a:rPr lang="it-IT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0.0108 nm</a:t>
            </a:r>
          </a:p>
          <a:p>
            <a:pPr>
              <a:buFontTx/>
              <a:buNone/>
            </a:pPr>
            <a:r>
              <a:rPr lang="it-IT" dirty="0">
                <a:cs typeface="Arial" pitchFamily="34" charset="0"/>
                <a:sym typeface="Symbol" pitchFamily="18" charset="2"/>
              </a:rPr>
              <a:t>			h        </a:t>
            </a:r>
            <a:r>
              <a:rPr lang="it-IT" dirty="0">
                <a:solidFill>
                  <a:srgbClr val="FF3300"/>
                </a:solidFill>
                <a:cs typeface="Arial" pitchFamily="34" charset="0"/>
                <a:sym typeface="Symbol" pitchFamily="18" charset="2"/>
              </a:rPr>
              <a:t>86.3</a:t>
            </a:r>
            <a:r>
              <a:rPr lang="it-IT" dirty="0">
                <a:cs typeface="Arial" pitchFamily="34" charset="0"/>
                <a:sym typeface="Symbol" pitchFamily="18" charset="2"/>
              </a:rPr>
              <a:t>                 </a:t>
            </a:r>
            <a:r>
              <a:rPr lang="it-IT" dirty="0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115 </a:t>
            </a:r>
            <a:r>
              <a:rPr lang="it-IT" dirty="0" err="1">
                <a:solidFill>
                  <a:srgbClr val="CC0099"/>
                </a:solidFill>
                <a:cs typeface="Arial" pitchFamily="34" charset="0"/>
                <a:sym typeface="Symbol" pitchFamily="18" charset="2"/>
              </a:rPr>
              <a:t>keV</a:t>
            </a:r>
            <a:endParaRPr lang="el-GR" dirty="0">
              <a:solidFill>
                <a:srgbClr val="CC0099"/>
              </a:solidFill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888C-0F06-4CC4-8337-6A93E69C400B}" type="slidenum">
              <a:rPr lang="en-US"/>
              <a:pPr/>
              <a:t>3</a:t>
            </a:fld>
            <a:endParaRPr lang="en-US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CC00CC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500"/>
              <a:t>Fenomeni non spiegabili dalla meccanica ed e.m. classici </a:t>
            </a:r>
            <a:r>
              <a:rPr lang="it-IT" sz="2100">
                <a:solidFill>
                  <a:srgbClr val="FF0066"/>
                </a:solidFill>
              </a:rPr>
              <a:t>(fine ‘800, inizi ‘900)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5184775"/>
          </a:xfrm>
        </p:spPr>
        <p:txBody>
          <a:bodyPr/>
          <a:lstStyle/>
          <a:p>
            <a:r>
              <a:rPr lang="it-IT" sz="2500"/>
              <a:t>relatività dei sistemi di riferimento inerziali per v</a:t>
            </a:r>
            <a:r>
              <a:rPr lang="it-IT" sz="2500" baseline="-25000"/>
              <a:t>relativa   </a:t>
            </a:r>
            <a:r>
              <a:rPr lang="it-IT" sz="2500"/>
              <a:t>grande; v</a:t>
            </a:r>
            <a:r>
              <a:rPr lang="it-IT" sz="2500" baseline="-25000"/>
              <a:t>segnale</a:t>
            </a:r>
            <a:r>
              <a:rPr lang="it-IT" sz="2500"/>
              <a:t> </a:t>
            </a:r>
            <a:r>
              <a:rPr lang="it-IT" sz="2500">
                <a:cs typeface="Arial" pitchFamily="34" charset="0"/>
              </a:rPr>
              <a:t>≤ c </a:t>
            </a:r>
            <a:r>
              <a:rPr lang="it-IT" sz="2400">
                <a:latin typeface=""/>
              </a:rPr>
              <a:t>→</a:t>
            </a:r>
            <a:r>
              <a:rPr lang="it-IT" sz="2500">
                <a:cs typeface="Arial" pitchFamily="34" charset="0"/>
              </a:rPr>
              <a:t> </a:t>
            </a:r>
            <a:r>
              <a:rPr lang="it-IT" sz="2500">
                <a:solidFill>
                  <a:srgbClr val="008000"/>
                </a:solidFill>
                <a:cs typeface="Arial" pitchFamily="34" charset="0"/>
              </a:rPr>
              <a:t>meccanica relativistica</a:t>
            </a:r>
          </a:p>
          <a:p>
            <a:r>
              <a:rPr lang="it-IT" sz="2500">
                <a:cs typeface="Arial" pitchFamily="34" charset="0"/>
              </a:rPr>
              <a:t>comportamento a piccole distanze (dimensioni atomiche)</a:t>
            </a:r>
          </a:p>
          <a:p>
            <a:pPr lvl="1"/>
            <a:r>
              <a:rPr lang="it-IT" sz="2100">
                <a:cs typeface="Arial" pitchFamily="34" charset="0"/>
              </a:rPr>
              <a:t>stabilità degli atomi </a:t>
            </a:r>
          </a:p>
          <a:p>
            <a:pPr lvl="1"/>
            <a:r>
              <a:rPr lang="it-IT" sz="2100">
                <a:cs typeface="Arial" pitchFamily="34" charset="0"/>
              </a:rPr>
              <a:t>uguaglianza delle configurazioni per atomi della stessa specie</a:t>
            </a:r>
          </a:p>
          <a:p>
            <a:pPr lvl="1"/>
            <a:r>
              <a:rPr lang="it-IT" sz="2100">
                <a:cs typeface="Arial" pitchFamily="34" charset="0"/>
              </a:rPr>
              <a:t>emissione ed assorbimento della radiazione e.m. (in particolare, spettri di righe)</a:t>
            </a:r>
          </a:p>
          <a:p>
            <a:pPr lvl="1"/>
            <a:r>
              <a:rPr lang="it-IT" sz="2100">
                <a:cs typeface="Arial" pitchFamily="34" charset="0"/>
              </a:rPr>
              <a:t>spettro del corpo nero</a:t>
            </a:r>
          </a:p>
          <a:p>
            <a:pPr lvl="1"/>
            <a:r>
              <a:rPr lang="it-IT" sz="2100">
                <a:cs typeface="Arial" pitchFamily="34" charset="0"/>
              </a:rPr>
              <a:t>calori specifici di gas e solidi</a:t>
            </a:r>
          </a:p>
          <a:p>
            <a:pPr lvl="1"/>
            <a:r>
              <a:rPr lang="it-IT" sz="2100">
                <a:cs typeface="Arial" pitchFamily="34" charset="0"/>
              </a:rPr>
              <a:t>effetto fotoelettrico ed effetto Compton</a:t>
            </a:r>
          </a:p>
          <a:p>
            <a:pPr lvl="1"/>
            <a:r>
              <a:rPr lang="it-IT" sz="2100">
                <a:cs typeface="Arial" pitchFamily="34" charset="0"/>
              </a:rPr>
              <a:t>radioattività</a:t>
            </a:r>
          </a:p>
          <a:p>
            <a:pPr>
              <a:buFontTx/>
              <a:buNone/>
            </a:pPr>
            <a:r>
              <a:rPr lang="it-IT" sz="2500">
                <a:cs typeface="Arial" pitchFamily="34" charset="0"/>
              </a:rPr>
              <a:t>	 </a:t>
            </a:r>
            <a:r>
              <a:rPr lang="it-IT" sz="2400">
                <a:latin typeface=""/>
              </a:rPr>
              <a:t>→</a:t>
            </a:r>
            <a:r>
              <a:rPr lang="it-IT" sz="2500">
                <a:cs typeface="Arial" pitchFamily="34" charset="0"/>
              </a:rPr>
              <a:t> </a:t>
            </a:r>
            <a:r>
              <a:rPr lang="it-IT" sz="2500">
                <a:solidFill>
                  <a:srgbClr val="996633"/>
                </a:solidFill>
                <a:cs typeface="Arial" pitchFamily="34" charset="0"/>
              </a:rPr>
              <a:t>meccanica quantistica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0017E-07A3-4FEB-8C4A-7325ACBA0778}" type="slidenum">
              <a:rPr lang="en-US"/>
              <a:pPr/>
              <a:t>30</a:t>
            </a:fld>
            <a:endParaRPr 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Energia di legame degli elettroni interni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consideriamo lo strato K, per il principio di Pauli (n=1,</a:t>
            </a:r>
            <a:r>
              <a:rPr lang="en-US">
                <a:latin typeface="Script MT Bold" pitchFamily="66" charset="0"/>
              </a:rPr>
              <a:t>l</a:t>
            </a:r>
            <a:r>
              <a:rPr lang="en-US"/>
              <a:t>=0) ci sono solo 2e</a:t>
            </a:r>
            <a:r>
              <a:rPr lang="en-US" baseline="30000"/>
              <a:t>-</a:t>
            </a:r>
            <a:r>
              <a:rPr lang="en-US"/>
              <a:t>: possiamo ignorare gli e</a:t>
            </a:r>
            <a:r>
              <a:rPr lang="en-US" baseline="30000"/>
              <a:t>-</a:t>
            </a:r>
            <a:r>
              <a:rPr lang="en-US"/>
              <a:t> più esterni (teorema di Gauss), un e</a:t>
            </a:r>
            <a:r>
              <a:rPr lang="en-US" baseline="30000"/>
              <a:t>-</a:t>
            </a:r>
            <a:r>
              <a:rPr lang="en-US"/>
              <a:t> vedrà la carica +Ze del nucleo schermata dall’altro (sempre per il teorema                                          di Gauss e per simmetria)</a:t>
            </a:r>
          </a:p>
          <a:p>
            <a:pPr>
              <a:buFontTx/>
              <a:buNone/>
            </a:pPr>
            <a:r>
              <a:rPr lang="en-US"/>
              <a:t>	Z</a:t>
            </a:r>
            <a:r>
              <a:rPr lang="en-US" baseline="-25000"/>
              <a:t>eff</a:t>
            </a:r>
            <a:r>
              <a:rPr lang="en-US"/>
              <a:t> </a:t>
            </a:r>
            <a:r>
              <a:rPr lang="en-US">
                <a:cs typeface="Arial" pitchFamily="34" charset="0"/>
              </a:rPr>
              <a:t>~ Z – 0.5      </a:t>
            </a:r>
            <a:r>
              <a:rPr lang="en-US" sz="2400">
                <a:solidFill>
                  <a:srgbClr val="CC3300"/>
                </a:solidFill>
                <a:cs typeface="Arial" pitchFamily="34" charset="0"/>
              </a:rPr>
              <a:t>(stati 1s)</a:t>
            </a:r>
          </a:p>
          <a:p>
            <a:pPr>
              <a:buFontTx/>
              <a:buNone/>
            </a:pPr>
            <a:r>
              <a:rPr lang="en-US">
                <a:cs typeface="Arial" pitchFamily="34" charset="0"/>
              </a:rPr>
              <a:t>	un effetto quasi trascurabile</a:t>
            </a:r>
          </a:p>
          <a:p>
            <a:pPr>
              <a:buFontTx/>
              <a:buNone/>
            </a:pPr>
            <a:endParaRPr lang="en-US">
              <a:cs typeface="Arial" pitchFamily="34" charset="0"/>
            </a:endParaRPr>
          </a:p>
          <a:p>
            <a:r>
              <a:rPr lang="en-US">
                <a:cs typeface="Arial" pitchFamily="34" charset="0"/>
              </a:rPr>
              <a:t>Cu(Z=29)    Zeff = 28.5     E</a:t>
            </a:r>
            <a:r>
              <a:rPr lang="en-US" baseline="-25000">
                <a:cs typeface="Arial" pitchFamily="34" charset="0"/>
              </a:rPr>
              <a:t>1</a:t>
            </a:r>
            <a:r>
              <a:rPr lang="en-US">
                <a:cs typeface="Arial" pitchFamily="34" charset="0"/>
              </a:rPr>
              <a:t> =  11 keV</a:t>
            </a:r>
          </a:p>
          <a:p>
            <a:r>
              <a:rPr lang="en-US">
                <a:cs typeface="Arial" pitchFamily="34" charset="0"/>
              </a:rPr>
              <a:t>U(Z=92)                91.5              114 keV   </a:t>
            </a:r>
            <a:r>
              <a:rPr lang="en-US" sz="2000">
                <a:solidFill>
                  <a:srgbClr val="CC0099"/>
                </a:solidFill>
                <a:cs typeface="Arial" pitchFamily="34" charset="0"/>
              </a:rPr>
              <a:t>grande</a:t>
            </a:r>
          </a:p>
        </p:txBody>
      </p:sp>
      <p:pic>
        <p:nvPicPr>
          <p:cNvPr id="302084" name="Picture 4" descr="img4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924175"/>
            <a:ext cx="2763838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5249-6957-471D-B39F-2515D759805E}" type="slidenum">
              <a:rPr lang="en-US"/>
              <a:pPr/>
              <a:t>31</a:t>
            </a:fld>
            <a:endParaRPr lang="en-US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Raggi </a:t>
            </a:r>
            <a:r>
              <a:rPr lang="it-IT" dirty="0" smtClean="0"/>
              <a:t>X</a:t>
            </a:r>
            <a:endParaRPr lang="it-IT" dirty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96300" cy="5472112"/>
          </a:xfrm>
        </p:spPr>
        <p:txBody>
          <a:bodyPr/>
          <a:lstStyle/>
          <a:p>
            <a:r>
              <a:rPr lang="it-IT" sz="2500" dirty="0"/>
              <a:t>scoperta (R</a:t>
            </a:r>
            <a:r>
              <a:rPr lang="en-US" sz="2500" dirty="0">
                <a:cs typeface="Arial" pitchFamily="34" charset="0"/>
              </a:rPr>
              <a:t>öntgen,1895-6), </a:t>
            </a:r>
            <a:r>
              <a:rPr lang="en-US" sz="2500" dirty="0" err="1">
                <a:cs typeface="Arial" pitchFamily="34" charset="0"/>
              </a:rPr>
              <a:t>radiazione</a:t>
            </a:r>
            <a:r>
              <a:rPr lang="en-US" sz="2500" dirty="0">
                <a:cs typeface="Arial" pitchFamily="34" charset="0"/>
              </a:rPr>
              <a:t> </a:t>
            </a:r>
            <a:r>
              <a:rPr lang="en-US" sz="2500" dirty="0" err="1">
                <a:cs typeface="Arial" pitchFamily="34" charset="0"/>
              </a:rPr>
              <a:t>uscente</a:t>
            </a:r>
            <a:r>
              <a:rPr lang="en-US" sz="2500" dirty="0">
                <a:cs typeface="Arial" pitchFamily="34" charset="0"/>
              </a:rPr>
              <a:t> dal </a:t>
            </a:r>
            <a:r>
              <a:rPr lang="en-US" sz="2500" dirty="0" err="1">
                <a:cs typeface="Arial" pitchFamily="34" charset="0"/>
              </a:rPr>
              <a:t>tubo</a:t>
            </a:r>
            <a:r>
              <a:rPr lang="en-US" sz="2500" dirty="0">
                <a:cs typeface="Arial" pitchFamily="34" charset="0"/>
              </a:rPr>
              <a:t>   a </a:t>
            </a:r>
            <a:r>
              <a:rPr lang="en-US" sz="2500" dirty="0" err="1">
                <a:cs typeface="Arial" pitchFamily="34" charset="0"/>
              </a:rPr>
              <a:t>raggi</a:t>
            </a:r>
            <a:r>
              <a:rPr lang="en-US" sz="2500" dirty="0">
                <a:cs typeface="Arial" pitchFamily="34" charset="0"/>
              </a:rPr>
              <a:t> </a:t>
            </a:r>
            <a:r>
              <a:rPr lang="en-US" sz="2500" dirty="0" err="1">
                <a:cs typeface="Arial" pitchFamily="34" charset="0"/>
              </a:rPr>
              <a:t>catodici</a:t>
            </a:r>
            <a:r>
              <a:rPr lang="en-US" sz="2500" dirty="0">
                <a:cs typeface="Arial" pitchFamily="34" charset="0"/>
              </a:rPr>
              <a:t>; </a:t>
            </a:r>
            <a:r>
              <a:rPr lang="en-US" sz="2500" dirty="0" err="1">
                <a:cs typeface="Arial" pitchFamily="34" charset="0"/>
              </a:rPr>
              <a:t>diffrazione</a:t>
            </a:r>
            <a:r>
              <a:rPr lang="en-US" sz="2500" dirty="0">
                <a:cs typeface="Arial" pitchFamily="34" charset="0"/>
              </a:rPr>
              <a:t> da </a:t>
            </a:r>
            <a:r>
              <a:rPr lang="en-US" sz="2500" dirty="0" err="1">
                <a:cs typeface="Arial" pitchFamily="34" charset="0"/>
              </a:rPr>
              <a:t>cristalli</a:t>
            </a:r>
            <a:r>
              <a:rPr lang="en-US" sz="2500" dirty="0">
                <a:cs typeface="Arial" pitchFamily="34" charset="0"/>
              </a:rPr>
              <a:t>, von Laue (</a:t>
            </a:r>
            <a:r>
              <a:rPr lang="en-US" sz="2500" dirty="0" err="1" smtClean="0">
                <a:cs typeface="Arial" pitchFamily="34" charset="0"/>
              </a:rPr>
              <a:t>teor</a:t>
            </a:r>
            <a:r>
              <a:rPr lang="en-US" sz="2500" dirty="0" smtClean="0">
                <a:cs typeface="Arial" pitchFamily="34" charset="0"/>
              </a:rPr>
              <a:t>.), </a:t>
            </a:r>
            <a:r>
              <a:rPr lang="en-US" sz="2500" dirty="0">
                <a:cs typeface="Arial" pitchFamily="34" charset="0"/>
              </a:rPr>
              <a:t>Friedrich e </a:t>
            </a:r>
            <a:r>
              <a:rPr lang="en-US" sz="2500" dirty="0" err="1">
                <a:cs typeface="Arial" pitchFamily="34" charset="0"/>
              </a:rPr>
              <a:t>Knipping</a:t>
            </a:r>
            <a:r>
              <a:rPr lang="en-US" sz="2500" dirty="0">
                <a:cs typeface="Arial" pitchFamily="34" charset="0"/>
              </a:rPr>
              <a:t> (</a:t>
            </a:r>
            <a:r>
              <a:rPr lang="en-US" sz="2500" dirty="0" err="1">
                <a:cs typeface="Arial" pitchFamily="34" charset="0"/>
              </a:rPr>
              <a:t>sper</a:t>
            </a:r>
            <a:r>
              <a:rPr lang="en-US" sz="2500" dirty="0">
                <a:cs typeface="Arial" pitchFamily="34" charset="0"/>
              </a:rPr>
              <a:t>.)</a:t>
            </a:r>
          </a:p>
          <a:p>
            <a:r>
              <a:rPr lang="en-US" sz="2500" dirty="0" err="1">
                <a:cs typeface="Arial" pitchFamily="34" charset="0"/>
              </a:rPr>
              <a:t>si</a:t>
            </a:r>
            <a:r>
              <a:rPr lang="en-US" sz="2500" dirty="0">
                <a:cs typeface="Arial" pitchFamily="34" charset="0"/>
              </a:rPr>
              <a:t> </a:t>
            </a:r>
            <a:r>
              <a:rPr lang="en-US" sz="2500" dirty="0" err="1">
                <a:cs typeface="Arial" pitchFamily="34" charset="0"/>
              </a:rPr>
              <a:t>tratta</a:t>
            </a:r>
            <a:r>
              <a:rPr lang="en-US" sz="2500" dirty="0">
                <a:cs typeface="Arial" pitchFamily="34" charset="0"/>
              </a:rPr>
              <a:t> di </a:t>
            </a:r>
            <a:r>
              <a:rPr lang="en-US" sz="2500" dirty="0" err="1">
                <a:cs typeface="Arial" pitchFamily="34" charset="0"/>
              </a:rPr>
              <a:t>fotoni</a:t>
            </a:r>
            <a:r>
              <a:rPr lang="en-US" sz="2500" dirty="0">
                <a:cs typeface="Arial" pitchFamily="34" charset="0"/>
              </a:rPr>
              <a:t> con </a:t>
            </a:r>
            <a:r>
              <a:rPr lang="en-US" sz="2500" dirty="0" err="1">
                <a:cs typeface="Arial" pitchFamily="34" charset="0"/>
              </a:rPr>
              <a:t>grande</a:t>
            </a:r>
            <a:r>
              <a:rPr lang="en-US" sz="2500" dirty="0">
                <a:cs typeface="Arial" pitchFamily="34" charset="0"/>
              </a:rPr>
              <a:t>                                  </a:t>
            </a:r>
            <a:r>
              <a:rPr lang="en-US" sz="2500" dirty="0" err="1">
                <a:cs typeface="Arial" pitchFamily="34" charset="0"/>
              </a:rPr>
              <a:t>frequenza</a:t>
            </a:r>
            <a:r>
              <a:rPr lang="en-US" sz="2500" dirty="0">
                <a:cs typeface="Arial" pitchFamily="34" charset="0"/>
              </a:rPr>
              <a:t> (</a:t>
            </a:r>
            <a:r>
              <a:rPr lang="en-US" sz="2500" dirty="0" err="1">
                <a:cs typeface="Arial" pitchFamily="34" charset="0"/>
              </a:rPr>
              <a:t>energia</a:t>
            </a:r>
            <a:r>
              <a:rPr lang="en-US" sz="2500" dirty="0">
                <a:cs typeface="Arial" pitchFamily="34" charset="0"/>
              </a:rPr>
              <a:t>) e </a:t>
            </a:r>
            <a:r>
              <a:rPr lang="el-GR" sz="2500" dirty="0">
                <a:cs typeface="Arial" pitchFamily="34" charset="0"/>
              </a:rPr>
              <a:t>λ</a:t>
            </a:r>
            <a:r>
              <a:rPr lang="it-IT" sz="2500" baseline="-25000" dirty="0">
                <a:cs typeface="Arial" pitchFamily="34" charset="0"/>
              </a:rPr>
              <a:t>X</a:t>
            </a:r>
            <a:endParaRPr lang="el-GR" sz="2500" baseline="-25000" dirty="0"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500" dirty="0">
                <a:cs typeface="Arial" pitchFamily="34" charset="0"/>
              </a:rPr>
              <a:t>	</a:t>
            </a:r>
            <a:r>
              <a:rPr lang="en-US" sz="2500" dirty="0" err="1">
                <a:cs typeface="Arial" pitchFamily="34" charset="0"/>
              </a:rPr>
              <a:t>paragonabile</a:t>
            </a:r>
            <a:r>
              <a:rPr lang="en-US" sz="2500" dirty="0">
                <a:cs typeface="Arial" pitchFamily="34" charset="0"/>
              </a:rPr>
              <a:t> a </a:t>
            </a:r>
            <a:r>
              <a:rPr lang="en-US" sz="2500" dirty="0" err="1">
                <a:cs typeface="Arial" pitchFamily="34" charset="0"/>
              </a:rPr>
              <a:t>quella</a:t>
            </a:r>
            <a:r>
              <a:rPr lang="en-US" sz="2500" dirty="0">
                <a:cs typeface="Arial" pitchFamily="34" charset="0"/>
              </a:rPr>
              <a:t> </a:t>
            </a:r>
            <a:r>
              <a:rPr lang="en-US" sz="2500" dirty="0" err="1">
                <a:cs typeface="Arial" pitchFamily="34" charset="0"/>
              </a:rPr>
              <a:t>degli</a:t>
            </a:r>
            <a:r>
              <a:rPr lang="en-US" sz="2500" dirty="0">
                <a:cs typeface="Arial" pitchFamily="34" charset="0"/>
              </a:rPr>
              <a:t> e</a:t>
            </a:r>
            <a:r>
              <a:rPr lang="en-US" sz="2500" baseline="30000" dirty="0">
                <a:cs typeface="Arial" pitchFamily="34" charset="0"/>
              </a:rPr>
              <a:t>-</a:t>
            </a:r>
          </a:p>
          <a:p>
            <a:endParaRPr lang="en-US" sz="2500" dirty="0">
              <a:cs typeface="Arial" pitchFamily="34" charset="0"/>
            </a:endParaRPr>
          </a:p>
          <a:p>
            <a:pPr>
              <a:spcBef>
                <a:spcPct val="69000"/>
              </a:spcBef>
            </a:pPr>
            <a:r>
              <a:rPr lang="en-US" sz="2500" dirty="0" err="1">
                <a:cs typeface="Arial" pitchFamily="34" charset="0"/>
              </a:rPr>
              <a:t>tipicamente</a:t>
            </a:r>
            <a:r>
              <a:rPr lang="en-US" sz="2500" dirty="0">
                <a:cs typeface="Arial" pitchFamily="34" charset="0"/>
              </a:rPr>
              <a:t> </a:t>
            </a:r>
            <a:r>
              <a:rPr lang="el-GR" sz="2500" dirty="0">
                <a:cs typeface="Arial" pitchFamily="34" charset="0"/>
              </a:rPr>
              <a:t>Δ</a:t>
            </a:r>
            <a:r>
              <a:rPr lang="it-IT" sz="2500" dirty="0">
                <a:cs typeface="Arial" pitchFamily="34" charset="0"/>
              </a:rPr>
              <a:t>V = 50(200) </a:t>
            </a:r>
            <a:r>
              <a:rPr lang="it-IT" sz="2500" dirty="0" err="1">
                <a:cs typeface="Arial" pitchFamily="34" charset="0"/>
              </a:rPr>
              <a:t>kV</a:t>
            </a:r>
            <a:r>
              <a:rPr lang="it-IT" sz="2500" dirty="0">
                <a:cs typeface="Arial" pitchFamily="34" charset="0"/>
              </a:rPr>
              <a:t> fino a 4 MV, i = 20 </a:t>
            </a:r>
            <a:r>
              <a:rPr lang="it-IT" sz="2500" dirty="0" err="1">
                <a:cs typeface="Arial" pitchFamily="34" charset="0"/>
              </a:rPr>
              <a:t>mA</a:t>
            </a:r>
            <a:endParaRPr lang="it-IT" sz="2500" dirty="0">
              <a:cs typeface="Arial" pitchFamily="34" charset="0"/>
            </a:endParaRPr>
          </a:p>
          <a:p>
            <a:r>
              <a:rPr lang="it-IT" sz="2500" dirty="0">
                <a:cs typeface="Arial" pitchFamily="34" charset="0"/>
              </a:rPr>
              <a:t>globalmente E</a:t>
            </a:r>
            <a:r>
              <a:rPr lang="it-IT" sz="2500" baseline="-25000" dirty="0">
                <a:cs typeface="Arial" pitchFamily="34" charset="0"/>
              </a:rPr>
              <a:t>X</a:t>
            </a:r>
            <a:r>
              <a:rPr lang="it-IT" sz="2500" dirty="0">
                <a:cs typeface="Arial" pitchFamily="34" charset="0"/>
              </a:rPr>
              <a:t> </a:t>
            </a:r>
            <a:r>
              <a:rPr lang="en-US" sz="2500" dirty="0">
                <a:cs typeface="Arial" pitchFamily="34" charset="0"/>
              </a:rPr>
              <a:t>~ 1% (99% </a:t>
            </a:r>
            <a:r>
              <a:rPr lang="en-US" sz="2500" dirty="0" err="1">
                <a:cs typeface="Arial" pitchFamily="34" charset="0"/>
              </a:rPr>
              <a:t>va</a:t>
            </a:r>
            <a:r>
              <a:rPr lang="en-US" sz="2500" dirty="0">
                <a:cs typeface="Arial" pitchFamily="34" charset="0"/>
              </a:rPr>
              <a:t> a </a:t>
            </a:r>
            <a:r>
              <a:rPr lang="en-US" sz="2500" dirty="0" err="1">
                <a:cs typeface="Arial" pitchFamily="34" charset="0"/>
              </a:rPr>
              <a:t>riscaldare</a:t>
            </a:r>
            <a:r>
              <a:rPr lang="en-US" sz="2500" dirty="0">
                <a:cs typeface="Arial" pitchFamily="34" charset="0"/>
              </a:rPr>
              <a:t> </a:t>
            </a:r>
            <a:r>
              <a:rPr lang="en-US" sz="2500" dirty="0" err="1">
                <a:cs typeface="Arial" pitchFamily="34" charset="0"/>
              </a:rPr>
              <a:t>l’anodo</a:t>
            </a:r>
            <a:r>
              <a:rPr lang="en-US" sz="2500" dirty="0">
                <a:cs typeface="Arial" pitchFamily="34" charset="0"/>
              </a:rPr>
              <a:t>)</a:t>
            </a:r>
          </a:p>
          <a:p>
            <a:r>
              <a:rPr lang="en-US" sz="2500" dirty="0">
                <a:cs typeface="Arial" pitchFamily="34" charset="0"/>
              </a:rPr>
              <a:t>lo </a:t>
            </a:r>
            <a:r>
              <a:rPr lang="en-US" sz="2500" dirty="0" err="1">
                <a:cs typeface="Arial" pitchFamily="34" charset="0"/>
              </a:rPr>
              <a:t>spettro</a:t>
            </a:r>
            <a:r>
              <a:rPr lang="en-US" sz="2500" dirty="0">
                <a:cs typeface="Arial" pitchFamily="34" charset="0"/>
              </a:rPr>
              <a:t> </a:t>
            </a:r>
            <a:r>
              <a:rPr lang="en-US" sz="2500" dirty="0" err="1">
                <a:cs typeface="Arial" pitchFamily="34" charset="0"/>
              </a:rPr>
              <a:t>mostra</a:t>
            </a:r>
            <a:r>
              <a:rPr lang="en-US" sz="2500" dirty="0">
                <a:cs typeface="Arial" pitchFamily="34" charset="0"/>
              </a:rPr>
              <a:t> un continuo (bremsstrahlung o </a:t>
            </a:r>
            <a:r>
              <a:rPr lang="en-US" sz="2500" dirty="0" err="1">
                <a:cs typeface="Arial" pitchFamily="34" charset="0"/>
              </a:rPr>
              <a:t>radiazione</a:t>
            </a:r>
            <a:r>
              <a:rPr lang="en-US" sz="2500" dirty="0">
                <a:cs typeface="Arial" pitchFamily="34" charset="0"/>
              </a:rPr>
              <a:t> di </a:t>
            </a:r>
            <a:r>
              <a:rPr lang="en-US" sz="2500" dirty="0" err="1">
                <a:cs typeface="Arial" pitchFamily="34" charset="0"/>
              </a:rPr>
              <a:t>frenamento</a:t>
            </a:r>
            <a:r>
              <a:rPr lang="en-US" sz="2500" dirty="0">
                <a:cs typeface="Arial" pitchFamily="34" charset="0"/>
              </a:rPr>
              <a:t>) </a:t>
            </a:r>
            <a:r>
              <a:rPr lang="en-US" sz="2500" dirty="0" err="1">
                <a:cs typeface="Arial" pitchFamily="34" charset="0"/>
              </a:rPr>
              <a:t>ed</a:t>
            </a:r>
            <a:r>
              <a:rPr lang="en-US" sz="2500" dirty="0">
                <a:cs typeface="Arial" pitchFamily="34" charset="0"/>
              </a:rPr>
              <a:t> </a:t>
            </a:r>
            <a:r>
              <a:rPr lang="en-US" sz="2500" dirty="0" err="1">
                <a:cs typeface="Arial" pitchFamily="34" charset="0"/>
              </a:rPr>
              <a:t>alcune</a:t>
            </a:r>
            <a:r>
              <a:rPr lang="en-US" sz="2500" dirty="0">
                <a:cs typeface="Arial" pitchFamily="34" charset="0"/>
              </a:rPr>
              <a:t> </a:t>
            </a:r>
            <a:r>
              <a:rPr lang="en-US" sz="2500" dirty="0" err="1">
                <a:cs typeface="Arial" pitchFamily="34" charset="0"/>
              </a:rPr>
              <a:t>righe</a:t>
            </a:r>
            <a:r>
              <a:rPr lang="en-US" sz="2500" dirty="0">
                <a:cs typeface="Arial" pitchFamily="34" charset="0"/>
              </a:rPr>
              <a:t> (K</a:t>
            </a:r>
            <a:r>
              <a:rPr lang="el-GR" sz="2500" baseline="-25000" dirty="0">
                <a:cs typeface="Arial" pitchFamily="34" charset="0"/>
              </a:rPr>
              <a:t>α</a:t>
            </a:r>
            <a:r>
              <a:rPr lang="it-IT" sz="2500" dirty="0">
                <a:cs typeface="Arial" pitchFamily="34" charset="0"/>
              </a:rPr>
              <a:t> e K</a:t>
            </a:r>
            <a:r>
              <a:rPr lang="el-GR" sz="2500" baseline="-25000" dirty="0">
                <a:cs typeface="Arial" pitchFamily="34" charset="0"/>
              </a:rPr>
              <a:t>β</a:t>
            </a:r>
            <a:r>
              <a:rPr lang="en-US" sz="2500" dirty="0">
                <a:cs typeface="Arial" pitchFamily="34" charset="0"/>
              </a:rPr>
              <a:t>)</a:t>
            </a:r>
          </a:p>
          <a:p>
            <a:r>
              <a:rPr lang="el-GR" sz="2500" dirty="0">
                <a:cs typeface="Arial" pitchFamily="34" charset="0"/>
              </a:rPr>
              <a:t>λ</a:t>
            </a:r>
            <a:r>
              <a:rPr lang="it-IT" sz="2500" baseline="-25000" dirty="0">
                <a:cs typeface="Arial" pitchFamily="34" charset="0"/>
              </a:rPr>
              <a:t>X</a:t>
            </a:r>
            <a:r>
              <a:rPr lang="it-IT" sz="2500" dirty="0">
                <a:cs typeface="Arial" pitchFamily="34" charset="0"/>
              </a:rPr>
              <a:t> = </a:t>
            </a:r>
            <a:r>
              <a:rPr lang="el-GR" sz="2500" dirty="0">
                <a:cs typeface="Arial" pitchFamily="34" charset="0"/>
              </a:rPr>
              <a:t>λ</a:t>
            </a:r>
            <a:r>
              <a:rPr lang="it-IT" sz="2500" baseline="-25000" dirty="0">
                <a:cs typeface="Arial" pitchFamily="34" charset="0"/>
              </a:rPr>
              <a:t>X</a:t>
            </a:r>
            <a:r>
              <a:rPr lang="it-IT" sz="2500" dirty="0">
                <a:cs typeface="Arial" pitchFamily="34" charset="0"/>
              </a:rPr>
              <a:t>(</a:t>
            </a:r>
            <a:r>
              <a:rPr lang="el-GR" sz="2500" dirty="0">
                <a:cs typeface="Arial" pitchFamily="34" charset="0"/>
              </a:rPr>
              <a:t>Δ</a:t>
            </a:r>
            <a:r>
              <a:rPr lang="it-IT" sz="2500" dirty="0">
                <a:cs typeface="Arial" pitchFamily="34" charset="0"/>
              </a:rPr>
              <a:t>V, materiale anodo)</a:t>
            </a:r>
            <a:endParaRPr lang="el-GR" sz="2500" dirty="0">
              <a:cs typeface="Arial" pitchFamily="34" charset="0"/>
            </a:endParaRPr>
          </a:p>
        </p:txBody>
      </p:sp>
      <p:pic>
        <p:nvPicPr>
          <p:cNvPr id="303108" name="Picture 4" descr="img4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16865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0D1C3-AA9C-4BDA-8602-3BF19CFF52DC}" type="slidenum">
              <a:rPr lang="en-US"/>
              <a:pPr/>
              <a:t>32</a:t>
            </a:fld>
            <a:endParaRPr 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Raggi X (2)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213100"/>
            <a:ext cx="8496300" cy="3024188"/>
          </a:xfrm>
        </p:spPr>
        <p:txBody>
          <a:bodyPr/>
          <a:lstStyle/>
          <a:p>
            <a:endParaRPr lang="it-IT"/>
          </a:p>
        </p:txBody>
      </p:sp>
      <p:pic>
        <p:nvPicPr>
          <p:cNvPr id="307206" name="Picture 6" descr="img4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6711950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07" name="Picture 7" descr="img4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476375" y="3357563"/>
            <a:ext cx="6119813" cy="30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173038" y="3429000"/>
            <a:ext cx="1263650" cy="192087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anodo </a:t>
            </a:r>
          </a:p>
          <a:p>
            <a:r>
              <a:rPr lang="it-IT"/>
              <a:t>di W</a:t>
            </a:r>
          </a:p>
          <a:p>
            <a:r>
              <a:rPr lang="it-IT"/>
              <a:t>E(K</a:t>
            </a:r>
            <a:r>
              <a:rPr lang="el-GR" baseline="-25000">
                <a:cs typeface="Arial" pitchFamily="34" charset="0"/>
              </a:rPr>
              <a:t>α</a:t>
            </a:r>
            <a:r>
              <a:rPr lang="it-IT">
                <a:cs typeface="Arial" pitchFamily="34" charset="0"/>
              </a:rPr>
              <a:t>)=</a:t>
            </a:r>
          </a:p>
          <a:p>
            <a:r>
              <a:rPr lang="it-IT">
                <a:cs typeface="Arial" pitchFamily="34" charset="0"/>
              </a:rPr>
              <a:t>=55.9keV</a:t>
            </a:r>
          </a:p>
          <a:p>
            <a:r>
              <a:rPr lang="it-IT"/>
              <a:t>E(K</a:t>
            </a:r>
            <a:r>
              <a:rPr lang="el-GR" baseline="-25000">
                <a:cs typeface="Arial" pitchFamily="34" charset="0"/>
              </a:rPr>
              <a:t>β</a:t>
            </a:r>
            <a:r>
              <a:rPr lang="it-IT"/>
              <a:t>)=</a:t>
            </a:r>
          </a:p>
          <a:p>
            <a:r>
              <a:rPr lang="it-IT"/>
              <a:t>=66.2keV</a:t>
            </a:r>
            <a:endParaRPr lang="el-GR"/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6516688" y="1196975"/>
            <a:ext cx="1428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 i="1" dirty="0">
                <a:solidFill>
                  <a:schemeClr val="accent2"/>
                </a:solidFill>
              </a:rPr>
              <a:t>del materiale</a:t>
            </a:r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5430838" y="2565400"/>
            <a:ext cx="3009900" cy="376238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800" b="1" i="1">
                <a:solidFill>
                  <a:srgbClr val="CC0099"/>
                </a:solidFill>
                <a:cs typeface="Arial" pitchFamily="34" charset="0"/>
              </a:rPr>
              <a:t>λ</a:t>
            </a:r>
            <a:r>
              <a:rPr lang="it-IT" sz="1800" b="1" i="1" baseline="-25000">
                <a:solidFill>
                  <a:srgbClr val="CC0099"/>
                </a:solidFill>
                <a:cs typeface="Arial" pitchFamily="34" charset="0"/>
              </a:rPr>
              <a:t>min</a:t>
            </a:r>
            <a:r>
              <a:rPr lang="it-IT" sz="1800" b="1" i="1">
                <a:solidFill>
                  <a:srgbClr val="CC0099"/>
                </a:solidFill>
              </a:rPr>
              <a:t>= hc/(h</a:t>
            </a:r>
            <a:r>
              <a:rPr lang="it-IT" sz="1800" b="1" i="1">
                <a:solidFill>
                  <a:srgbClr val="CC0099"/>
                </a:solidFill>
                <a:sym typeface="Symbol" pitchFamily="18" charset="2"/>
              </a:rPr>
              <a:t></a:t>
            </a:r>
            <a:r>
              <a:rPr lang="it-IT" sz="1800" b="1" i="1" baseline="-25000">
                <a:solidFill>
                  <a:srgbClr val="CC0099"/>
                </a:solidFill>
              </a:rPr>
              <a:t>max</a:t>
            </a:r>
            <a:r>
              <a:rPr lang="it-IT" sz="1800" b="1" i="1">
                <a:solidFill>
                  <a:srgbClr val="CC0099"/>
                </a:solidFill>
              </a:rPr>
              <a:t>) = hc/(e</a:t>
            </a:r>
            <a:r>
              <a:rPr lang="el-GR" sz="1800" b="1" i="1">
                <a:solidFill>
                  <a:srgbClr val="CC0099"/>
                </a:solidFill>
                <a:cs typeface="Arial" pitchFamily="34" charset="0"/>
              </a:rPr>
              <a:t>Δ</a:t>
            </a:r>
            <a:r>
              <a:rPr lang="it-IT" sz="1800" b="1" i="1">
                <a:solidFill>
                  <a:srgbClr val="CC0099"/>
                </a:solidFill>
                <a:cs typeface="Arial" pitchFamily="34" charset="0"/>
              </a:rPr>
              <a:t>V)</a:t>
            </a:r>
            <a:endParaRPr lang="el-GR" sz="1800" b="1" i="1">
              <a:solidFill>
                <a:srgbClr val="CC0099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657E-A7B0-4BC1-8511-AF13D729D50F}" type="slidenum">
              <a:rPr lang="en-US"/>
              <a:pPr/>
              <a:t>33</a:t>
            </a:fld>
            <a:endParaRPr lang="en-US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Raggi X (3)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13787" cy="5472113"/>
          </a:xfrm>
        </p:spPr>
        <p:txBody>
          <a:bodyPr/>
          <a:lstStyle/>
          <a:p>
            <a:r>
              <a:rPr lang="it-IT"/>
              <a:t>problemi</a:t>
            </a:r>
          </a:p>
          <a:p>
            <a:pPr lvl="1"/>
            <a:r>
              <a:rPr lang="it-IT"/>
              <a:t>non si possono usare lenti (n</a:t>
            </a:r>
            <a:r>
              <a:rPr lang="en-US">
                <a:cs typeface="Arial" pitchFamily="34" charset="0"/>
              </a:rPr>
              <a:t>~1 per tutti i materiali)</a:t>
            </a:r>
            <a:r>
              <a:rPr lang="it-IT"/>
              <a:t>, è possibile usare specchi fino a una certa energia e cristalli piegati; ci sono rischi da radiazioni ionizzanti</a:t>
            </a:r>
          </a:p>
          <a:p>
            <a:r>
              <a:rPr lang="it-IT"/>
              <a:t>applicazioni</a:t>
            </a:r>
          </a:p>
          <a:p>
            <a:pPr lvl="1"/>
            <a:r>
              <a:rPr lang="it-IT"/>
              <a:t>utilizzando la K</a:t>
            </a:r>
            <a:r>
              <a:rPr lang="el-GR" baseline="-25000">
                <a:cs typeface="Arial" pitchFamily="34" charset="0"/>
              </a:rPr>
              <a:t>α</a:t>
            </a:r>
            <a:r>
              <a:rPr lang="it-IT">
                <a:cs typeface="Arial" pitchFamily="34" charset="0"/>
              </a:rPr>
              <a:t> di diversi elementi, Moseley 1913, stabilì una relazione lineare fra √(1/</a:t>
            </a:r>
            <a:r>
              <a:rPr lang="el-GR">
                <a:cs typeface="Arial" pitchFamily="34" charset="0"/>
              </a:rPr>
              <a:t>λ</a:t>
            </a:r>
            <a:r>
              <a:rPr lang="it-IT">
                <a:cs typeface="Arial" pitchFamily="34" charset="0"/>
              </a:rPr>
              <a:t>) e Z che permise di individuare gli elementi mancanti della tavola periodica [Tc(Z=43), Pm(Z=61), Hf(Z=72), Re(Z=75)]</a:t>
            </a:r>
          </a:p>
          <a:p>
            <a:pPr lvl="1"/>
            <a:r>
              <a:rPr lang="it-IT">
                <a:cs typeface="Arial" pitchFamily="34" charset="0"/>
              </a:rPr>
              <a:t>radiografie e immagini per diagnostica ed altro, mezzi di contrasto: ossa Ca(Z=20), arterie (I, Z=53 iniettato), apparato digerente Ba (Z=56); TAC; distruzione di tessuti tumorali; diffr.: struttura di molecole organiche complesse </a:t>
            </a:r>
            <a:endParaRPr lang="el-GR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4FBE-4A9A-4B19-A4E0-2DFA326670AD}" type="slidenum">
              <a:rPr lang="en-US"/>
              <a:pPr/>
              <a:t>34</a:t>
            </a:fld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Assorbimento dei raggi X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13788" cy="5184775"/>
          </a:xfrm>
        </p:spPr>
        <p:txBody>
          <a:bodyPr/>
          <a:lstStyle/>
          <a:p>
            <a:r>
              <a:rPr lang="it-IT" sz="2400"/>
              <a:t>i raggi X sono assorbiti nella materia per effetto fotoelettrico, effetto Compton e, per E&gt;1.02 MeV, produzione di coppie e+e-</a:t>
            </a:r>
          </a:p>
          <a:p>
            <a:r>
              <a:rPr lang="it-IT" sz="2400"/>
              <a:t>la legge dell’assorbimento è esponenziale </a:t>
            </a:r>
          </a:p>
          <a:p>
            <a:pPr>
              <a:buFontTx/>
              <a:buNone/>
            </a:pPr>
            <a:r>
              <a:rPr lang="it-IT" sz="2400"/>
              <a:t>	I(x) = I</a:t>
            </a:r>
            <a:r>
              <a:rPr lang="it-IT" sz="2400" baseline="-25000"/>
              <a:t>0</a:t>
            </a:r>
            <a:r>
              <a:rPr lang="it-IT" sz="2400"/>
              <a:t>exp(</a:t>
            </a:r>
            <a:r>
              <a:rPr lang="it-IT" sz="2400">
                <a:cs typeface="Arial" pitchFamily="34" charset="0"/>
              </a:rPr>
              <a:t>–</a:t>
            </a:r>
            <a:r>
              <a:rPr lang="el-GR" sz="2400">
                <a:cs typeface="Arial" pitchFamily="34" charset="0"/>
              </a:rPr>
              <a:t>μ</a:t>
            </a:r>
            <a:r>
              <a:rPr lang="it-IT" sz="2400">
                <a:cs typeface="Arial" pitchFamily="34" charset="0"/>
              </a:rPr>
              <a:t>x)</a:t>
            </a:r>
          </a:p>
          <a:p>
            <a:pPr>
              <a:buFontTx/>
              <a:buNone/>
            </a:pPr>
            <a:r>
              <a:rPr lang="it-IT" sz="2400">
                <a:cs typeface="Arial" pitchFamily="34" charset="0"/>
              </a:rPr>
              <a:t>	</a:t>
            </a:r>
            <a:r>
              <a:rPr lang="it-IT" sz="2400"/>
              <a:t>con </a:t>
            </a:r>
            <a:r>
              <a:rPr lang="el-GR" sz="2400">
                <a:cs typeface="Arial" pitchFamily="34" charset="0"/>
              </a:rPr>
              <a:t>μ</a:t>
            </a:r>
            <a:r>
              <a:rPr lang="it-IT" sz="2400"/>
              <a:t> coefficiente di                                                  assorbimento che                                                                        dipende dal materiale                                                               e dall’en. degli X</a:t>
            </a:r>
          </a:p>
          <a:p>
            <a:r>
              <a:rPr lang="el-GR" sz="2400">
                <a:cs typeface="Arial" pitchFamily="34" charset="0"/>
              </a:rPr>
              <a:t>μ</a:t>
            </a:r>
            <a:r>
              <a:rPr lang="it-IT" sz="2400" baseline="-25000">
                <a:cs typeface="Arial" pitchFamily="34" charset="0"/>
              </a:rPr>
              <a:t>H2O</a:t>
            </a:r>
            <a:r>
              <a:rPr lang="it-IT" sz="2400">
                <a:cs typeface="Arial" pitchFamily="34" charset="0"/>
              </a:rPr>
              <a:t> </a:t>
            </a:r>
            <a:r>
              <a:rPr lang="en-US" sz="2400">
                <a:cs typeface="Arial" pitchFamily="34" charset="0"/>
              </a:rPr>
              <a:t>~ 1 cm</a:t>
            </a:r>
            <a:r>
              <a:rPr lang="en-US" sz="2400" baseline="30000">
                <a:cs typeface="Arial" pitchFamily="34" charset="0"/>
              </a:rPr>
              <a:t>-1 </a:t>
            </a:r>
            <a:r>
              <a:rPr lang="en-US" sz="2400">
                <a:cs typeface="Arial" pitchFamily="34" charset="0"/>
              </a:rPr>
              <a:t>per X da 10 keV (dopo 1 cm di H</a:t>
            </a:r>
            <a:r>
              <a:rPr lang="en-US" sz="2400" baseline="-25000">
                <a:cs typeface="Arial" pitchFamily="34" charset="0"/>
              </a:rPr>
              <a:t>2</a:t>
            </a:r>
            <a:r>
              <a:rPr lang="en-US" sz="2400">
                <a:cs typeface="Arial" pitchFamily="34" charset="0"/>
              </a:rPr>
              <a:t>O l’intensità si riduce ad 1/e = 1/2.72 = 37%; dopo 2 a 1/e</a:t>
            </a:r>
            <a:r>
              <a:rPr lang="en-US" sz="2400" baseline="30000">
                <a:cs typeface="Arial" pitchFamily="34" charset="0"/>
              </a:rPr>
              <a:t>2</a:t>
            </a:r>
            <a:r>
              <a:rPr lang="en-US" sz="2400">
                <a:cs typeface="Arial" pitchFamily="34" charset="0"/>
              </a:rPr>
              <a:t> = 13.5% etc. )                                                      </a:t>
            </a:r>
            <a:r>
              <a:rPr lang="el-GR" sz="2400">
                <a:cs typeface="Arial" pitchFamily="34" charset="0"/>
              </a:rPr>
              <a:t>μ</a:t>
            </a:r>
            <a:r>
              <a:rPr lang="it-IT" sz="2400" baseline="-25000">
                <a:cs typeface="Arial" pitchFamily="34" charset="0"/>
              </a:rPr>
              <a:t>Cu</a:t>
            </a:r>
            <a:r>
              <a:rPr lang="it-IT" sz="2400">
                <a:cs typeface="Arial" pitchFamily="34" charset="0"/>
              </a:rPr>
              <a:t> </a:t>
            </a:r>
            <a:r>
              <a:rPr lang="en-US" sz="2400">
                <a:cs typeface="Arial" pitchFamily="34" charset="0"/>
              </a:rPr>
              <a:t>~ 1.9 10</a:t>
            </a:r>
            <a:r>
              <a:rPr lang="en-US" sz="2400" baseline="30000">
                <a:cs typeface="Arial" pitchFamily="34" charset="0"/>
              </a:rPr>
              <a:t>3</a:t>
            </a:r>
            <a:r>
              <a:rPr lang="en-US" sz="2400">
                <a:cs typeface="Arial" pitchFamily="34" charset="0"/>
              </a:rPr>
              <a:t> cm</a:t>
            </a:r>
            <a:r>
              <a:rPr lang="en-US" sz="2400" baseline="30000">
                <a:cs typeface="Arial" pitchFamily="34" charset="0"/>
              </a:rPr>
              <a:t>-1</a:t>
            </a:r>
            <a:r>
              <a:rPr lang="en-US" sz="2400">
                <a:cs typeface="Arial" pitchFamily="34" charset="0"/>
              </a:rPr>
              <a:t>                                                                        </a:t>
            </a:r>
            <a:r>
              <a:rPr lang="el-GR" sz="2400">
                <a:cs typeface="Arial" pitchFamily="34" charset="0"/>
              </a:rPr>
              <a:t>μ</a:t>
            </a:r>
            <a:r>
              <a:rPr lang="it-IT" sz="2400" baseline="-25000">
                <a:cs typeface="Arial" pitchFamily="34" charset="0"/>
              </a:rPr>
              <a:t>O,gas</a:t>
            </a:r>
            <a:r>
              <a:rPr lang="it-IT" sz="2400">
                <a:cs typeface="Arial" pitchFamily="34" charset="0"/>
              </a:rPr>
              <a:t> </a:t>
            </a:r>
            <a:r>
              <a:rPr lang="en-US" sz="2400">
                <a:cs typeface="Arial" pitchFamily="34" charset="0"/>
              </a:rPr>
              <a:t>~ 7.5 10</a:t>
            </a:r>
            <a:r>
              <a:rPr lang="en-US" sz="2400" baseline="30000">
                <a:cs typeface="Arial" pitchFamily="34" charset="0"/>
              </a:rPr>
              <a:t>-3</a:t>
            </a:r>
            <a:r>
              <a:rPr lang="en-US" sz="2400">
                <a:cs typeface="Arial" pitchFamily="34" charset="0"/>
              </a:rPr>
              <a:t> cm</a:t>
            </a:r>
            <a:r>
              <a:rPr lang="en-US" sz="2400" baseline="30000">
                <a:cs typeface="Arial" pitchFamily="34" charset="0"/>
              </a:rPr>
              <a:t>-1</a:t>
            </a:r>
          </a:p>
        </p:txBody>
      </p:sp>
      <p:pic>
        <p:nvPicPr>
          <p:cNvPr id="305156" name="Picture 4" descr="img4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55888"/>
            <a:ext cx="4248150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611188" y="2636838"/>
            <a:ext cx="2397125" cy="436562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sz="2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529C0-BA26-4A78-A7A4-79EB51B2CBF8}" type="slidenum">
              <a:rPr lang="en-US"/>
              <a:pPr/>
              <a:t>35</a:t>
            </a:fld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Assorbimento dei raggi X (2)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400"/>
              <a:t>la differenza di assorbimento è usata per ottenere l’immagine: </a:t>
            </a:r>
            <a:r>
              <a:rPr lang="el-GR" sz="2400">
                <a:cs typeface="Arial" pitchFamily="34" charset="0"/>
              </a:rPr>
              <a:t>μ</a:t>
            </a:r>
            <a:r>
              <a:rPr lang="it-IT" sz="2400">
                <a:cs typeface="Arial" pitchFamily="34" charset="0"/>
              </a:rPr>
              <a:t> dipende da Z del materiale (oltre ad E</a:t>
            </a:r>
            <a:r>
              <a:rPr lang="it-IT" sz="2400" baseline="-25000">
                <a:cs typeface="Arial" pitchFamily="34" charset="0"/>
              </a:rPr>
              <a:t>X</a:t>
            </a:r>
            <a:r>
              <a:rPr lang="it-IT" sz="2400">
                <a:cs typeface="Arial" pitchFamily="34" charset="0"/>
              </a:rPr>
              <a:t>)</a:t>
            </a:r>
            <a:endParaRPr lang="el-GR" sz="2400">
              <a:cs typeface="Arial" pitchFamily="34" charset="0"/>
            </a:endParaRPr>
          </a:p>
        </p:txBody>
      </p:sp>
      <p:pic>
        <p:nvPicPr>
          <p:cNvPr id="308228" name="Picture 4" descr="img4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44675"/>
            <a:ext cx="5084762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7596188" y="4941888"/>
            <a:ext cx="1235075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b="1" i="1">
                <a:solidFill>
                  <a:schemeClr val="accent2"/>
                </a:solidFill>
              </a:rPr>
              <a:t>lastra</a:t>
            </a:r>
          </a:p>
          <a:p>
            <a:r>
              <a:rPr lang="it-IT" sz="1600" b="1" i="1">
                <a:solidFill>
                  <a:schemeClr val="accent2"/>
                </a:solidFill>
              </a:rPr>
              <a:t>fotografica</a:t>
            </a:r>
          </a:p>
        </p:txBody>
      </p:sp>
      <p:pic>
        <p:nvPicPr>
          <p:cNvPr id="3082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219710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31" name="Text Box 7"/>
          <p:cNvSpPr txBox="1">
            <a:spLocks noChangeArrowheads="1"/>
          </p:cNvSpPr>
          <p:nvPr/>
        </p:nvSpPr>
        <p:spPr bwMode="auto">
          <a:xfrm>
            <a:off x="250825" y="5373688"/>
            <a:ext cx="23526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/>
              <a:t>una delle prime</a:t>
            </a:r>
          </a:p>
          <a:p>
            <a:r>
              <a:rPr lang="it-IT"/>
              <a:t>immagini ottenute</a:t>
            </a:r>
          </a:p>
          <a:p>
            <a:r>
              <a:rPr lang="it-IT"/>
              <a:t>da R</a:t>
            </a:r>
            <a:r>
              <a:rPr lang="en-US"/>
              <a:t>öntgen </a:t>
            </a:r>
          </a:p>
          <a:p>
            <a:r>
              <a:rPr lang="en-US"/>
              <a:t>22 dicembre 1895</a:t>
            </a:r>
            <a:endParaRPr lang="it-IT"/>
          </a:p>
        </p:txBody>
      </p:sp>
      <p:sp>
        <p:nvSpPr>
          <p:cNvPr id="308232" name="Text Box 8"/>
          <p:cNvSpPr txBox="1">
            <a:spLocks noChangeArrowheads="1"/>
          </p:cNvSpPr>
          <p:nvPr/>
        </p:nvSpPr>
        <p:spPr bwMode="auto">
          <a:xfrm>
            <a:off x="2771775" y="5013325"/>
            <a:ext cx="475615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/>
              <a:t>l’immagine fu pubblicata sul NYTimes</a:t>
            </a:r>
          </a:p>
          <a:p>
            <a:pPr algn="l"/>
            <a:r>
              <a:rPr lang="it-IT"/>
              <a:t>del 16 gennaio 1896 </a:t>
            </a:r>
            <a:r>
              <a:rPr lang="it-IT">
                <a:cs typeface="Arial" pitchFamily="34" charset="0"/>
              </a:rPr>
              <a:t>→ </a:t>
            </a:r>
            <a:r>
              <a:rPr lang="it-IT"/>
              <a:t>agli inizi di </a:t>
            </a:r>
          </a:p>
          <a:p>
            <a:pPr algn="l"/>
            <a:r>
              <a:rPr lang="it-IT"/>
              <a:t>febbraio 1896 le prime immagini a scopo</a:t>
            </a:r>
          </a:p>
          <a:p>
            <a:pPr algn="l"/>
            <a:r>
              <a:rPr lang="it-IT"/>
              <a:t>diagnostico sono registrate negli USA</a:t>
            </a:r>
            <a:endParaRPr lang="it-IT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F22F-5289-4BF8-A6B3-5AA4E86C65A8}" type="slidenum">
              <a:rPr lang="en-US"/>
              <a:pPr/>
              <a:t>36</a:t>
            </a:fld>
            <a:endParaRPr lang="en-US"/>
          </a:p>
        </p:txBody>
      </p:sp>
      <p:pic>
        <p:nvPicPr>
          <p:cNvPr id="3123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284538"/>
            <a:ext cx="5203825" cy="325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scoperta dei raggi X: 1° </a:t>
            </a:r>
            <a:r>
              <a:rPr lang="it-IT" b="1" dirty="0"/>
              <a:t>PN</a:t>
            </a:r>
            <a:r>
              <a:rPr lang="it-IT" dirty="0"/>
              <a:t> per la Fisica</a:t>
            </a:r>
          </a:p>
        </p:txBody>
      </p:sp>
      <p:pic>
        <p:nvPicPr>
          <p:cNvPr id="3123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1676400" cy="26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395288" y="4365625"/>
            <a:ext cx="21859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 dirty="0"/>
              <a:t>Wilhelm Conrad </a:t>
            </a:r>
          </a:p>
          <a:p>
            <a:r>
              <a:rPr lang="it-IT" b="1" dirty="0" err="1"/>
              <a:t>Röntgen</a:t>
            </a:r>
            <a:endParaRPr lang="it-IT" b="1" dirty="0"/>
          </a:p>
          <a:p>
            <a:r>
              <a:rPr lang="it-IT" dirty="0"/>
              <a:t>1845-1923 </a:t>
            </a:r>
          </a:p>
          <a:p>
            <a:r>
              <a:rPr lang="it-IT" b="1" dirty="0"/>
              <a:t>PN</a:t>
            </a:r>
            <a:r>
              <a:rPr lang="it-IT" dirty="0"/>
              <a:t> per la Fisica </a:t>
            </a:r>
          </a:p>
          <a:p>
            <a:r>
              <a:rPr lang="it-IT" dirty="0"/>
              <a:t>1901</a:t>
            </a:r>
          </a:p>
        </p:txBody>
      </p:sp>
      <p:pic>
        <p:nvPicPr>
          <p:cNvPr id="3123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981075"/>
            <a:ext cx="1687512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08050"/>
            <a:ext cx="1676400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328" name="Text Box 8"/>
          <p:cNvSpPr txBox="1">
            <a:spLocks noChangeArrowheads="1"/>
          </p:cNvSpPr>
          <p:nvPr/>
        </p:nvSpPr>
        <p:spPr bwMode="auto">
          <a:xfrm>
            <a:off x="2916238" y="1268413"/>
            <a:ext cx="11874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Augusto</a:t>
            </a:r>
          </a:p>
          <a:p>
            <a:r>
              <a:rPr lang="it-IT"/>
              <a:t>Righi,</a:t>
            </a:r>
          </a:p>
          <a:p>
            <a:r>
              <a:rPr lang="it-IT"/>
              <a:t>Bologna,</a:t>
            </a:r>
          </a:p>
          <a:p>
            <a:r>
              <a:rPr lang="it-IT"/>
              <a:t>1850-</a:t>
            </a:r>
          </a:p>
          <a:p>
            <a:r>
              <a:rPr lang="it-IT"/>
              <a:t>-1920</a:t>
            </a:r>
          </a:p>
        </p:txBody>
      </p:sp>
      <p:sp>
        <p:nvSpPr>
          <p:cNvPr id="312329" name="Text Box 9"/>
          <p:cNvSpPr txBox="1">
            <a:spLocks noChangeArrowheads="1"/>
          </p:cNvSpPr>
          <p:nvPr/>
        </p:nvSpPr>
        <p:spPr bwMode="auto">
          <a:xfrm>
            <a:off x="2987675" y="3141663"/>
            <a:ext cx="576103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/>
              <a:t>... e la mano del suo meccanico (Museo di Fisica)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3638-45A0-4B11-B238-D408B0ABFD5D}" type="slidenum">
              <a:rPr lang="en-US"/>
              <a:pPr/>
              <a:t>37</a:t>
            </a:fld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3500438"/>
            <a:ext cx="6481762" cy="792162"/>
          </a:xfrm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it-IT" sz="3600"/>
              <a:t>Fine della microfisica</a:t>
            </a: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2843213" y="1196975"/>
            <a:ext cx="3468687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/>
              <a:t>you don’t really understand </a:t>
            </a:r>
          </a:p>
          <a:p>
            <a:pPr>
              <a:spcBef>
                <a:spcPct val="30000"/>
              </a:spcBef>
            </a:pPr>
            <a:r>
              <a:rPr lang="it-IT"/>
              <a:t>something unless you can </a:t>
            </a:r>
          </a:p>
          <a:p>
            <a:pPr>
              <a:spcBef>
                <a:spcPct val="30000"/>
              </a:spcBef>
            </a:pPr>
            <a:r>
              <a:rPr lang="it-IT"/>
              <a:t>explain it to your gradmother </a:t>
            </a:r>
          </a:p>
          <a:p>
            <a:pPr>
              <a:spcBef>
                <a:spcPct val="30000"/>
              </a:spcBef>
            </a:pPr>
            <a:r>
              <a:rPr lang="it-IT" i="1"/>
              <a:t>Albert Einstein</a:t>
            </a:r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629A5-B468-46C2-B3CB-E8FEDC89F1E4}" type="slidenum">
              <a:rPr lang="en-US"/>
              <a:pPr/>
              <a:t>4</a:t>
            </a:fld>
            <a:endParaRPr lang="en-US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Dimensioni atomiche (*)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96300" cy="5327650"/>
          </a:xfrm>
        </p:spPr>
        <p:txBody>
          <a:bodyPr/>
          <a:lstStyle/>
          <a:p>
            <a:r>
              <a:rPr lang="it-IT" sz="2600"/>
              <a:t>vari metodi per stimarle, ad es. </a:t>
            </a:r>
          </a:p>
          <a:p>
            <a:pPr lvl="1"/>
            <a:r>
              <a:rPr lang="it-IT"/>
              <a:t>olio (C</a:t>
            </a:r>
            <a:r>
              <a:rPr lang="it-IT" baseline="-25000"/>
              <a:t>57</a:t>
            </a:r>
            <a:r>
              <a:rPr lang="it-IT"/>
              <a:t>H</a:t>
            </a:r>
            <a:r>
              <a:rPr lang="it-IT" baseline="-25000"/>
              <a:t>104</a:t>
            </a:r>
            <a:r>
              <a:rPr lang="it-IT"/>
              <a:t>O</a:t>
            </a:r>
            <a:r>
              <a:rPr lang="it-IT" baseline="-25000"/>
              <a:t>8</a:t>
            </a:r>
            <a:r>
              <a:rPr lang="it-IT"/>
              <a:t>) su acqua </a:t>
            </a:r>
            <a:r>
              <a:rPr lang="it-IT">
                <a:cs typeface="Arial" pitchFamily="34" charset="0"/>
              </a:rPr>
              <a:t>→ strato monomolecolare per via della tensione superficiale – pur senza arrivarci si può  comunque ottenere: dimensioni molecolari &lt; 10 </a:t>
            </a:r>
            <a:r>
              <a:rPr lang="en-US">
                <a:cs typeface="Arial" pitchFamily="34" charset="0"/>
              </a:rPr>
              <a:t>Å</a:t>
            </a:r>
          </a:p>
          <a:p>
            <a:pPr lvl="1"/>
            <a:r>
              <a:rPr lang="it-IT">
                <a:cs typeface="Arial" pitchFamily="34" charset="0"/>
              </a:rPr>
              <a:t>teoria cinetica dei gas </a:t>
            </a:r>
          </a:p>
          <a:p>
            <a:pPr lvl="2"/>
            <a:r>
              <a:rPr lang="it-IT">
                <a:cs typeface="Arial" pitchFamily="34" charset="0"/>
              </a:rPr>
              <a:t>diffusione</a:t>
            </a:r>
          </a:p>
          <a:p>
            <a:pPr lvl="2"/>
            <a:r>
              <a:rPr lang="it-IT">
                <a:cs typeface="Arial" pitchFamily="34" charset="0"/>
              </a:rPr>
              <a:t>covolume b, eq. di Van der Waals (p+a/V</a:t>
            </a:r>
            <a:r>
              <a:rPr lang="it-IT" baseline="30000">
                <a:cs typeface="Arial" pitchFamily="34" charset="0"/>
              </a:rPr>
              <a:t>2</a:t>
            </a:r>
            <a:r>
              <a:rPr lang="it-IT">
                <a:cs typeface="Arial" pitchFamily="34" charset="0"/>
              </a:rPr>
              <a:t>)(V-b) = nRT </a:t>
            </a:r>
          </a:p>
          <a:p>
            <a:pPr lvl="1">
              <a:buFontTx/>
              <a:buNone/>
            </a:pPr>
            <a:r>
              <a:rPr lang="it-IT">
                <a:cs typeface="Arial" pitchFamily="34" charset="0"/>
              </a:rPr>
              <a:t>	dimensioni atomiche ≈ 1 </a:t>
            </a:r>
            <a:r>
              <a:rPr lang="en-US">
                <a:cs typeface="Arial" pitchFamily="34" charset="0"/>
              </a:rPr>
              <a:t>Å</a:t>
            </a:r>
          </a:p>
          <a:p>
            <a:pPr lvl="1"/>
            <a:r>
              <a:rPr lang="en-US">
                <a:cs typeface="Arial" pitchFamily="34" charset="0"/>
              </a:rPr>
              <a:t>solido cristallino o microcristallino: pensiamo gli atomi come sferette o cubetti attaccati</a:t>
            </a:r>
          </a:p>
          <a:p>
            <a:pPr lvl="1">
              <a:buFontTx/>
              <a:buNone/>
            </a:pPr>
            <a:r>
              <a:rPr lang="en-US">
                <a:cs typeface="Arial" pitchFamily="34" charset="0"/>
              </a:rPr>
              <a:t>	N</a:t>
            </a:r>
            <a:r>
              <a:rPr lang="en-US" baseline="-25000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V</a:t>
            </a:r>
            <a:r>
              <a:rPr lang="en-US" baseline="-25000">
                <a:cs typeface="Arial" pitchFamily="34" charset="0"/>
              </a:rPr>
              <a:t>atom.</a:t>
            </a:r>
            <a:r>
              <a:rPr lang="en-US">
                <a:cs typeface="Arial" pitchFamily="34" charset="0"/>
              </a:rPr>
              <a:t> = M/</a:t>
            </a:r>
            <a:r>
              <a:rPr lang="el-GR">
                <a:cs typeface="Arial" pitchFamily="34" charset="0"/>
              </a:rPr>
              <a:t>ρ</a:t>
            </a:r>
            <a:r>
              <a:rPr lang="it-IT">
                <a:cs typeface="Arial" pitchFamily="34" charset="0"/>
              </a:rPr>
              <a:t> = MV/m                    V</a:t>
            </a:r>
            <a:r>
              <a:rPr lang="it-IT" baseline="-25000">
                <a:cs typeface="Arial" pitchFamily="34" charset="0"/>
              </a:rPr>
              <a:t>atom.</a:t>
            </a:r>
            <a:r>
              <a:rPr lang="it-IT">
                <a:cs typeface="Arial" pitchFamily="34" charset="0"/>
              </a:rPr>
              <a:t> = 4</a:t>
            </a:r>
            <a:r>
              <a:rPr lang="el-GR">
                <a:cs typeface="Arial" pitchFamily="34" charset="0"/>
              </a:rPr>
              <a:t>π</a:t>
            </a:r>
            <a:r>
              <a:rPr lang="it-IT">
                <a:cs typeface="Arial" pitchFamily="34" charset="0"/>
              </a:rPr>
              <a:t>r</a:t>
            </a:r>
            <a:r>
              <a:rPr lang="it-IT" baseline="30000">
                <a:cs typeface="Arial" pitchFamily="34" charset="0"/>
              </a:rPr>
              <a:t>3</a:t>
            </a:r>
            <a:r>
              <a:rPr lang="it-IT">
                <a:cs typeface="Arial" pitchFamily="34" charset="0"/>
              </a:rPr>
              <a:t>/3</a:t>
            </a:r>
            <a:endParaRPr lang="el-GR">
              <a:cs typeface="Arial" pitchFamily="34" charset="0"/>
            </a:endParaRPr>
          </a:p>
          <a:p>
            <a:pPr lvl="1">
              <a:buFontTx/>
              <a:buNone/>
            </a:pPr>
            <a:r>
              <a:rPr lang="it-IT">
                <a:cs typeface="Arial" pitchFamily="34" charset="0"/>
              </a:rPr>
              <a:t>	con M mole; r ≈ 1.6 </a:t>
            </a:r>
            <a:r>
              <a:rPr lang="en-US">
                <a:cs typeface="Arial" pitchFamily="34" charset="0"/>
              </a:rPr>
              <a:t>Å (Ag), 1.4 Å (Fe) dipende poco dalla massa atomica per elementi diversi</a:t>
            </a: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6659563" y="6237288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(*) facoltativo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DD31-56DB-445E-982C-769D632F72D1}" type="slidenum">
              <a:rPr lang="en-US"/>
              <a:pPr/>
              <a:t>5</a:t>
            </a:fld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Dimensioni atomiche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149725"/>
            <a:ext cx="8496300" cy="2016125"/>
          </a:xfrm>
        </p:spPr>
        <p:txBody>
          <a:bodyPr/>
          <a:lstStyle/>
          <a:p>
            <a:pPr lvl="1"/>
            <a:r>
              <a:rPr lang="it-IT"/>
              <a:t>tutti gli elementi esistono in forme di massa diversa, separabili ad es. con uno spettrometro di massa, gli isotopi (con uguali proprietà chimiche e uguale r, che non dipende dalla massa atomica per uno stesso elemento)</a:t>
            </a:r>
          </a:p>
        </p:txBody>
      </p:sp>
      <p:pic>
        <p:nvPicPr>
          <p:cNvPr id="276484" name="Picture 4" descr="img3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81075"/>
            <a:ext cx="47180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9C13-FF0A-4000-96B0-6ACB6BE856D8}" type="slidenum">
              <a:rPr lang="en-US"/>
              <a:pPr/>
              <a:t>6</a:t>
            </a:fld>
            <a:endParaRPr lang="en-US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500"/>
              <a:t>Stabilità  e uguaglianza degli atomi, spettri di righe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13787" cy="5184775"/>
          </a:xfrm>
        </p:spPr>
        <p:txBody>
          <a:bodyPr/>
          <a:lstStyle/>
          <a:p>
            <a:r>
              <a:rPr lang="it-IT" sz="2500">
                <a:solidFill>
                  <a:schemeClr val="accent2"/>
                </a:solidFill>
              </a:rPr>
              <a:t>classicamente: una carica accelerata emette onde e.m. perdendo energia</a:t>
            </a:r>
            <a:r>
              <a:rPr lang="it-IT" sz="2500"/>
              <a:t>: se si considera un e</a:t>
            </a:r>
            <a:r>
              <a:rPr lang="it-IT" sz="2500" baseline="30000"/>
              <a:t>-</a:t>
            </a:r>
            <a:r>
              <a:rPr lang="it-IT" sz="2500"/>
              <a:t> che gira intorno ad un p, esso è soggetto ad a</a:t>
            </a:r>
            <a:r>
              <a:rPr lang="it-IT" sz="2500" baseline="-25000"/>
              <a:t>c</a:t>
            </a:r>
            <a:r>
              <a:rPr lang="it-IT" sz="2500"/>
              <a:t> = v</a:t>
            </a:r>
            <a:r>
              <a:rPr lang="it-IT" sz="2500" baseline="30000"/>
              <a:t>2</a:t>
            </a:r>
            <a:r>
              <a:rPr lang="it-IT" sz="2500"/>
              <a:t>/r e si può stimare che dovrebbe ‘cadere’ sul p entro 10</a:t>
            </a:r>
            <a:r>
              <a:rPr lang="it-IT" sz="2500" baseline="30000"/>
              <a:t>-10</a:t>
            </a:r>
            <a:r>
              <a:rPr lang="it-IT" sz="2500"/>
              <a:t> s – </a:t>
            </a:r>
            <a:r>
              <a:rPr lang="it-IT" sz="2500">
                <a:solidFill>
                  <a:srgbClr val="CC0099"/>
                </a:solidFill>
              </a:rPr>
              <a:t>invece gli atomi sono stabili</a:t>
            </a:r>
          </a:p>
          <a:p>
            <a:r>
              <a:rPr lang="it-IT" sz="2500"/>
              <a:t>classicamente: e</a:t>
            </a:r>
            <a:r>
              <a:rPr lang="it-IT" sz="2500" baseline="30000"/>
              <a:t>-</a:t>
            </a:r>
            <a:r>
              <a:rPr lang="it-IT" sz="2500"/>
              <a:t> e p sono tenuti insieme dalla forza di Coulomb, r ed energia del sistema sono arbitrari – invece alla stessa T gli atomi mostrano r ed energie simili</a:t>
            </a:r>
          </a:p>
          <a:p>
            <a:r>
              <a:rPr lang="it-IT" sz="2500"/>
              <a:t>se si fa passare la luce per es. attraverso un gas si osservano righe discrete di assorbimento, in corrispondenza di certe lunghezze d’onda, sempre le stesse per un stesso gas</a:t>
            </a:r>
          </a:p>
        </p:txBody>
      </p:sp>
      <p:pic>
        <p:nvPicPr>
          <p:cNvPr id="277508" name="Picture 4" descr="img4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373688"/>
            <a:ext cx="453548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509" name="Line 5"/>
          <p:cNvSpPr>
            <a:spLocks noChangeShapeType="1"/>
          </p:cNvSpPr>
          <p:nvPr/>
        </p:nvSpPr>
        <p:spPr bwMode="auto">
          <a:xfrm>
            <a:off x="6084888" y="6381750"/>
            <a:ext cx="1223962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7380288" y="6165850"/>
            <a:ext cx="3238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200">
                <a:solidFill>
                  <a:srgbClr val="CC0099"/>
                </a:solidFill>
                <a:cs typeface="Arial" pitchFamily="34" charset="0"/>
              </a:rPr>
              <a:t>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7E79-9106-4FB6-8D5B-0BFFA31D1E86}" type="slidenum">
              <a:rPr lang="en-US"/>
              <a:pPr/>
              <a:t>7</a:t>
            </a:fld>
            <a:endParaRPr lang="en-US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Spettro del corpo nero e quanti di energia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616575"/>
          </a:xfrm>
        </p:spPr>
        <p:txBody>
          <a:bodyPr/>
          <a:lstStyle/>
          <a:p>
            <a:r>
              <a:rPr lang="it-IT" sz="2500" dirty="0"/>
              <a:t>V corpo emette onde </a:t>
            </a:r>
            <a:r>
              <a:rPr lang="it-IT" sz="2500" dirty="0" err="1"/>
              <a:t>e.m</a:t>
            </a:r>
            <a:r>
              <a:rPr lang="it-IT" sz="2500" dirty="0"/>
              <a:t>. (alla sua </a:t>
            </a:r>
            <a:r>
              <a:rPr lang="it-IT" sz="2500" dirty="0" err="1"/>
              <a:t>temp</a:t>
            </a:r>
            <a:r>
              <a:rPr lang="it-IT" sz="2500" dirty="0"/>
              <a:t>. T) – </a:t>
            </a:r>
            <a:r>
              <a:rPr lang="it-IT" sz="2500" dirty="0" err="1"/>
              <a:t>classic</a:t>
            </a:r>
            <a:r>
              <a:rPr lang="it-IT" sz="2500" dirty="0"/>
              <a:t>.: ciò origina dalle vibrazioni di cariche dovute all’agitazione termica; non si riesce però a spiegare lo spettro e la potenza irraggiata (leggi di </a:t>
            </a:r>
            <a:r>
              <a:rPr lang="it-IT" sz="2500" dirty="0" err="1"/>
              <a:t>Wien</a:t>
            </a:r>
            <a:r>
              <a:rPr lang="it-IT" sz="2500" dirty="0"/>
              <a:t> e di Stefan-</a:t>
            </a:r>
            <a:r>
              <a:rPr lang="it-IT" sz="2500" dirty="0" err="1"/>
              <a:t>Boltzmann</a:t>
            </a:r>
            <a:r>
              <a:rPr lang="it-IT" sz="2500" dirty="0"/>
              <a:t>, v. Termodinamica)</a:t>
            </a:r>
          </a:p>
          <a:p>
            <a:r>
              <a:rPr lang="it-IT" sz="2500" dirty="0" err="1"/>
              <a:t>Planck</a:t>
            </a:r>
            <a:r>
              <a:rPr lang="it-IT" sz="2500" dirty="0"/>
              <a:t> (1900) avanza un’</a:t>
            </a:r>
            <a:r>
              <a:rPr lang="it-IT" sz="2500" dirty="0" err="1"/>
              <a:t>hp</a:t>
            </a:r>
            <a:r>
              <a:rPr lang="it-IT" sz="2500" dirty="0"/>
              <a:t> ad hoc per spiegare            lo spettro del corpo nero: gli oscillatori </a:t>
            </a:r>
            <a:r>
              <a:rPr lang="it-IT" sz="2500" dirty="0">
                <a:sym typeface="Symbol" pitchFamily="18" charset="2"/>
              </a:rPr>
              <a:t>emettono              o assorbono solo quantità discrete di energia</a:t>
            </a:r>
          </a:p>
          <a:p>
            <a:pPr>
              <a:buFontTx/>
              <a:buNone/>
            </a:pPr>
            <a:r>
              <a:rPr lang="it-IT" sz="2500" dirty="0">
                <a:sym typeface="Symbol" pitchFamily="18" charset="2"/>
              </a:rPr>
              <a:t>	E = h</a:t>
            </a:r>
          </a:p>
          <a:p>
            <a:pPr>
              <a:buFontTx/>
              <a:buNone/>
            </a:pPr>
            <a:r>
              <a:rPr lang="it-IT" sz="2500" dirty="0">
                <a:sym typeface="Symbol" pitchFamily="18" charset="2"/>
              </a:rPr>
              <a:t>	</a:t>
            </a:r>
            <a:r>
              <a:rPr lang="it-IT" sz="2500" dirty="0">
                <a:solidFill>
                  <a:srgbClr val="FF0066"/>
                </a:solidFill>
                <a:sym typeface="Symbol" pitchFamily="18" charset="2"/>
              </a:rPr>
              <a:t>quanti di energia </a:t>
            </a:r>
            <a:r>
              <a:rPr lang="it-IT" sz="2500" dirty="0">
                <a:sym typeface="Symbol" pitchFamily="18" charset="2"/>
              </a:rPr>
              <a:t>o </a:t>
            </a:r>
            <a:r>
              <a:rPr lang="it-IT" sz="2500" dirty="0">
                <a:solidFill>
                  <a:srgbClr val="FF0066"/>
                </a:solidFill>
                <a:sym typeface="Symbol" pitchFamily="18" charset="2"/>
              </a:rPr>
              <a:t>fotoni</a:t>
            </a:r>
            <a:r>
              <a:rPr lang="it-IT" sz="2500" dirty="0">
                <a:sym typeface="Symbol" pitchFamily="18" charset="2"/>
              </a:rPr>
              <a:t>, con h = 6.626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·10</a:t>
            </a:r>
            <a:r>
              <a:rPr lang="en-US" sz="2500" baseline="30000" dirty="0">
                <a:cs typeface="Arial" pitchFamily="34" charset="0"/>
                <a:sym typeface="Symbol" pitchFamily="18" charset="2"/>
              </a:rPr>
              <a:t>-34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cs typeface="Arial" pitchFamily="34" charset="0"/>
                <a:sym typeface="Symbol" pitchFamily="18" charset="2"/>
              </a:rPr>
              <a:t>Js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, </a:t>
            </a:r>
            <a:r>
              <a:rPr lang="en-US" sz="2500" dirty="0" err="1">
                <a:cs typeface="Arial" pitchFamily="34" charset="0"/>
                <a:sym typeface="Symbol" pitchFamily="18" charset="2"/>
              </a:rPr>
              <a:t>costante</a:t>
            </a:r>
            <a:r>
              <a:rPr lang="en-US" sz="2500" dirty="0">
                <a:cs typeface="Arial" pitchFamily="34" charset="0"/>
                <a:sym typeface="Symbol" pitchFamily="18" charset="2"/>
              </a:rPr>
              <a:t> di Planck</a:t>
            </a:r>
            <a:r>
              <a:rPr lang="en-US" sz="2600" dirty="0">
                <a:cs typeface="Arial" pitchFamily="34" charset="0"/>
                <a:sym typeface="Symbol" pitchFamily="18" charset="2"/>
              </a:rPr>
              <a:t>   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(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ricavabile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 ad 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es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. 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dalla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 forma 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dello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 </a:t>
            </a:r>
            <a:r>
              <a:rPr lang="en-US" sz="2000" dirty="0" err="1">
                <a:cs typeface="Arial" pitchFamily="34" charset="0"/>
                <a:sym typeface="Symbol" pitchFamily="18" charset="2"/>
              </a:rPr>
              <a:t>spettro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)</a:t>
            </a:r>
            <a:r>
              <a:rPr lang="en-US" sz="2600" dirty="0">
                <a:cs typeface="Arial" pitchFamily="34" charset="0"/>
                <a:sym typeface="Symbol" pitchFamily="18" charset="2"/>
              </a:rPr>
              <a:t> </a:t>
            </a:r>
          </a:p>
          <a:p>
            <a:r>
              <a:rPr lang="it-IT" sz="2500" dirty="0">
                <a:latin typeface="OpenSymbol" pitchFamily="2" charset="0"/>
                <a:sym typeface="Symbol" pitchFamily="18" charset="2"/>
              </a:rPr>
              <a:t>⇒ </a:t>
            </a:r>
            <a:r>
              <a:rPr lang="it-IT" sz="2500" dirty="0">
                <a:sym typeface="Symbol" pitchFamily="18" charset="2"/>
              </a:rPr>
              <a:t>la luce sembra comportarsi come una particella </a:t>
            </a:r>
            <a:r>
              <a:rPr lang="it-IT" sz="2500" dirty="0">
                <a:solidFill>
                  <a:srgbClr val="CC0099"/>
                </a:solidFill>
                <a:sym typeface="Symbol" pitchFamily="18" charset="2"/>
              </a:rPr>
              <a:t>(</a:t>
            </a:r>
            <a:r>
              <a:rPr lang="it-IT" sz="2000" dirty="0">
                <a:solidFill>
                  <a:srgbClr val="CC0099"/>
                </a:solidFill>
                <a:sym typeface="Symbol" pitchFamily="18" charset="2"/>
              </a:rPr>
              <a:t>quando interagisce con la materia)   </a:t>
            </a:r>
            <a:endParaRPr lang="it-IT" sz="2000" dirty="0">
              <a:solidFill>
                <a:srgbClr val="CC0099"/>
              </a:solidFill>
            </a:endParaRP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539750" y="4149725"/>
            <a:ext cx="1249363" cy="4254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78534" name="Line 6"/>
          <p:cNvSpPr>
            <a:spLocks noChangeAspect="1" noChangeShapeType="1"/>
          </p:cNvSpPr>
          <p:nvPr/>
        </p:nvSpPr>
        <p:spPr bwMode="auto">
          <a:xfrm>
            <a:off x="719138" y="1108075"/>
            <a:ext cx="1666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785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1312863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22855" y="4575175"/>
            <a:ext cx="118333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PN</a:t>
            </a:r>
            <a:r>
              <a:rPr lang="en-US" dirty="0" smtClean="0"/>
              <a:t> 1918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86FF-ACEE-40B4-8B2A-172AA97A9DE7}" type="slidenum">
              <a:rPr lang="en-US"/>
              <a:pPr/>
              <a:t>8</a:t>
            </a:fld>
            <a:endParaRPr lang="en-US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221538" cy="574675"/>
          </a:xfrm>
        </p:spPr>
        <p:txBody>
          <a:bodyPr/>
          <a:lstStyle/>
          <a:p>
            <a:r>
              <a:rPr lang="it-IT"/>
              <a:t>Effetto fotoelettrico (H.R. Hertz)  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13788" cy="5256213"/>
          </a:xfrm>
        </p:spPr>
        <p:txBody>
          <a:bodyPr/>
          <a:lstStyle/>
          <a:p>
            <a:pPr marL="533400" indent="-533400"/>
            <a:r>
              <a:rPr lang="it-IT" sz="2600"/>
              <a:t>fatti sperimentali:</a:t>
            </a:r>
          </a:p>
          <a:p>
            <a:pPr marL="914400" lvl="1" indent="-457200">
              <a:buFontTx/>
              <a:buAutoNum type="arabicPeriod"/>
            </a:pPr>
            <a:r>
              <a:rPr lang="it-IT" sz="2200"/>
              <a:t>in alcuni materiali, ad es. metalli, la luce visibile                 può strappare e</a:t>
            </a:r>
            <a:r>
              <a:rPr lang="it-IT" sz="2200" baseline="30000"/>
              <a:t>-</a:t>
            </a:r>
            <a:r>
              <a:rPr lang="it-IT" sz="2200"/>
              <a:t>;  </a:t>
            </a:r>
            <a:r>
              <a:rPr lang="it-IT" sz="2200">
                <a:ea typeface="Dotum" pitchFamily="34" charset="-127"/>
                <a:sym typeface="Symbol" pitchFamily="18" charset="2"/>
              </a:rPr>
              <a:t></a:t>
            </a:r>
            <a:r>
              <a:rPr lang="it-IT" sz="2200">
                <a:latin typeface="Dotum" pitchFamily="34" charset="-127"/>
                <a:ea typeface="Dotum" pitchFamily="34" charset="-127"/>
                <a:sym typeface="Symbol" pitchFamily="18" charset="2"/>
              </a:rPr>
              <a:t> </a:t>
            </a:r>
            <a:r>
              <a:rPr lang="it-IT" sz="2200">
                <a:ea typeface="Dotum" pitchFamily="34" charset="-127"/>
                <a:sym typeface="Symbol" pitchFamily="18" charset="2"/>
              </a:rPr>
              <a:t>una  di soglia,  &gt; </a:t>
            </a:r>
            <a:r>
              <a:rPr lang="it-IT" sz="2200" baseline="-25000">
                <a:ea typeface="Dotum" pitchFamily="34" charset="-127"/>
                <a:sym typeface="Symbol" pitchFamily="18" charset="2"/>
              </a:rPr>
              <a:t>0</a:t>
            </a:r>
            <a:r>
              <a:rPr lang="it-IT" sz="2200">
                <a:ea typeface="Dotum" pitchFamily="34" charset="-127"/>
                <a:sym typeface="Symbol" pitchFamily="18" charset="2"/>
              </a:rPr>
              <a:t>       </a:t>
            </a:r>
            <a:r>
              <a:rPr lang="it-IT" sz="2200">
                <a:solidFill>
                  <a:srgbClr val="FF0000"/>
                </a:solidFill>
                <a:ea typeface="Dotum" pitchFamily="34" charset="-127"/>
                <a:sym typeface="Symbol" pitchFamily="18" charset="2"/>
              </a:rPr>
              <a:t>(</a:t>
            </a:r>
            <a:r>
              <a:rPr lang="it-IT" sz="2200">
                <a:solidFill>
                  <a:srgbClr val="FF0000"/>
                </a:solidFill>
                <a:ea typeface="Dotum" pitchFamily="34" charset="-127"/>
              </a:rPr>
              <a:t>V</a:t>
            </a:r>
            <a:r>
              <a:rPr lang="it-IT" sz="2200">
                <a:solidFill>
                  <a:srgbClr val="FF0000"/>
                </a:solidFill>
                <a:latin typeface="Dotum" pitchFamily="34" charset="-127"/>
                <a:ea typeface="Dotum" pitchFamily="34" charset="-127"/>
              </a:rPr>
              <a:t> </a:t>
            </a:r>
            <a:r>
              <a:rPr lang="it-IT" sz="2200">
                <a:solidFill>
                  <a:srgbClr val="FF0000"/>
                </a:solidFill>
                <a:ea typeface="Dotum" pitchFamily="34" charset="-127"/>
              </a:rPr>
              <a:t>Intensità)</a:t>
            </a:r>
            <a:r>
              <a:rPr lang="it-IT" sz="2200"/>
              <a:t> </a:t>
            </a:r>
          </a:p>
          <a:p>
            <a:pPr marL="914400" lvl="1" indent="-457200">
              <a:buFontTx/>
              <a:buAutoNum type="arabicPeriod"/>
            </a:pPr>
            <a:r>
              <a:rPr lang="it-IT" sz="2200"/>
              <a:t>controcampo: blocca il passaggio degli e</a:t>
            </a:r>
            <a:r>
              <a:rPr lang="it-IT" sz="2200" baseline="30000"/>
              <a:t>-</a:t>
            </a:r>
            <a:r>
              <a:rPr lang="it-IT" sz="2200"/>
              <a:t> nel circuito esterno (potenziale d’arresto </a:t>
            </a:r>
            <a:r>
              <a:rPr lang="it-IT" sz="2200">
                <a:cs typeface="Arial" pitchFamily="34" charset="0"/>
              </a:rPr>
              <a:t>≈ 1 V) → K</a:t>
            </a:r>
            <a:r>
              <a:rPr lang="it-IT" sz="2200" baseline="-25000">
                <a:cs typeface="Arial" pitchFamily="34" charset="0"/>
              </a:rPr>
              <a:t>max</a:t>
            </a:r>
            <a:r>
              <a:rPr lang="it-IT" sz="2200">
                <a:cs typeface="Arial" pitchFamily="34" charset="0"/>
              </a:rPr>
              <a:t>≈ 1 eV        </a:t>
            </a:r>
            <a:r>
              <a:rPr lang="it-IT" sz="2100">
                <a:solidFill>
                  <a:srgbClr val="FF0000"/>
                </a:solidFill>
                <a:ea typeface="Dotum" pitchFamily="34" charset="-127"/>
                <a:sym typeface="Symbol" pitchFamily="18" charset="2"/>
              </a:rPr>
              <a:t>(</a:t>
            </a:r>
            <a:r>
              <a:rPr lang="it-IT" sz="2100">
                <a:solidFill>
                  <a:srgbClr val="FF0000"/>
                </a:solidFill>
                <a:ea typeface="Dotum" pitchFamily="34" charset="-127"/>
              </a:rPr>
              <a:t>V</a:t>
            </a:r>
            <a:r>
              <a:rPr lang="it-IT" sz="2100">
                <a:solidFill>
                  <a:srgbClr val="FF0000"/>
                </a:solidFill>
                <a:latin typeface="Dotum" pitchFamily="34" charset="-127"/>
                <a:ea typeface="Dotum" pitchFamily="34" charset="-127"/>
              </a:rPr>
              <a:t> </a:t>
            </a:r>
            <a:r>
              <a:rPr lang="it-IT" sz="2100">
                <a:solidFill>
                  <a:srgbClr val="FF0000"/>
                </a:solidFill>
                <a:ea typeface="Dotum" pitchFamily="34" charset="-127"/>
              </a:rPr>
              <a:t>Intensità)</a:t>
            </a:r>
            <a:r>
              <a:rPr lang="it-IT" sz="2100"/>
              <a:t> </a:t>
            </a:r>
            <a:endParaRPr lang="it-IT" sz="2200">
              <a:cs typeface="Arial" pitchFamily="34" charset="0"/>
            </a:endParaRPr>
          </a:p>
          <a:p>
            <a:pPr marL="914400" lvl="1" indent="-457200">
              <a:buFontTx/>
              <a:buAutoNum type="arabicPeriod"/>
            </a:pPr>
            <a:r>
              <a:rPr lang="it-IT" sz="2200">
                <a:cs typeface="Arial" pitchFamily="34" charset="0"/>
              </a:rPr>
              <a:t>l’emissione è immediata</a:t>
            </a:r>
          </a:p>
          <a:p>
            <a:pPr marL="914400" lvl="1" indent="-457200">
              <a:buFontTx/>
              <a:buAutoNum type="arabicPeriod"/>
            </a:pPr>
            <a:r>
              <a:rPr lang="it-IT" sz="2200">
                <a:cs typeface="Arial" pitchFamily="34" charset="0"/>
                <a:sym typeface="Symbol" pitchFamily="18" charset="2"/>
              </a:rPr>
              <a:t>per  (</a:t>
            </a:r>
            <a:r>
              <a:rPr lang="it-IT" sz="2200">
                <a:ea typeface="Dotum" pitchFamily="34" charset="-127"/>
                <a:sym typeface="Symbol" pitchFamily="18" charset="2"/>
              </a:rPr>
              <a:t>&gt; </a:t>
            </a:r>
            <a:r>
              <a:rPr lang="it-IT" sz="2200" baseline="-25000">
                <a:ea typeface="Dotum" pitchFamily="34" charset="-127"/>
                <a:sym typeface="Symbol" pitchFamily="18" charset="2"/>
              </a:rPr>
              <a:t>0</a:t>
            </a:r>
            <a:r>
              <a:rPr lang="it-IT" sz="2200">
                <a:ea typeface="Dotum" pitchFamily="34" charset="-127"/>
                <a:sym typeface="Symbol" pitchFamily="18" charset="2"/>
              </a:rPr>
              <a:t>)</a:t>
            </a:r>
            <a:r>
              <a:rPr lang="it-IT" sz="2200">
                <a:cs typeface="Arial" pitchFamily="34" charset="0"/>
                <a:sym typeface="Symbol" pitchFamily="18" charset="2"/>
              </a:rPr>
              <a:t> fissa, N</a:t>
            </a:r>
            <a:r>
              <a:rPr lang="it-IT" sz="2200" baseline="-25000">
                <a:cs typeface="Arial" pitchFamily="34" charset="0"/>
                <a:sym typeface="Symbol" pitchFamily="18" charset="2"/>
              </a:rPr>
              <a:t>e</a:t>
            </a:r>
            <a:r>
              <a:rPr lang="it-IT" sz="2200">
                <a:cs typeface="Arial" pitchFamily="34" charset="0"/>
                <a:sym typeface="Symbol" pitchFamily="18" charset="2"/>
              </a:rPr>
              <a:t> emessi  Intensità della luce</a:t>
            </a:r>
          </a:p>
        </p:txBody>
      </p:sp>
      <p:pic>
        <p:nvPicPr>
          <p:cNvPr id="279556" name="Picture 4" descr="img3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789363"/>
            <a:ext cx="679450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6084888" y="6315075"/>
            <a:ext cx="1887537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>
                <a:solidFill>
                  <a:srgbClr val="CC3300"/>
                </a:solidFill>
              </a:rPr>
              <a:t>i = 0 per V ≥ V</a:t>
            </a:r>
            <a:r>
              <a:rPr lang="it-IT" baseline="-25000">
                <a:solidFill>
                  <a:srgbClr val="CC3300"/>
                </a:solidFill>
              </a:rPr>
              <a:t>a</a:t>
            </a:r>
            <a:endParaRPr lang="it-IT">
              <a:solidFill>
                <a:srgbClr val="CC3300"/>
              </a:solidFill>
            </a:endParaRPr>
          </a:p>
        </p:txBody>
      </p:sp>
      <p:sp>
        <p:nvSpPr>
          <p:cNvPr id="279558" name="Line 6"/>
          <p:cNvSpPr>
            <a:spLocks noChangeAspect="1" noChangeShapeType="1"/>
          </p:cNvSpPr>
          <p:nvPr/>
        </p:nvSpPr>
        <p:spPr bwMode="auto">
          <a:xfrm rot="21540000">
            <a:off x="7056438" y="1952625"/>
            <a:ext cx="166687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559" name="Line 7"/>
          <p:cNvSpPr>
            <a:spLocks noChangeAspect="1" noChangeShapeType="1"/>
          </p:cNvSpPr>
          <p:nvPr/>
        </p:nvSpPr>
        <p:spPr bwMode="auto">
          <a:xfrm rot="21540000">
            <a:off x="7092950" y="2708275"/>
            <a:ext cx="166688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7956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479550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fln mag 14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31484-887F-4259-BA14-C21E14D9E241}" type="slidenum">
              <a:rPr lang="en-US"/>
              <a:pPr/>
              <a:t>9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Effetto fotoelettrico (2)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6165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500" dirty="0"/>
              <a:t>misurando il </a:t>
            </a:r>
            <a:r>
              <a:rPr lang="it-IT" sz="2500" dirty="0" err="1"/>
              <a:t>pot</a:t>
            </a:r>
            <a:r>
              <a:rPr lang="it-IT" sz="2500" dirty="0"/>
              <a:t>. d’arresto con luce di varia </a:t>
            </a:r>
            <a:r>
              <a:rPr lang="it-IT" sz="2500" dirty="0">
                <a:sym typeface="Symbol" pitchFamily="18" charset="2"/>
              </a:rPr>
              <a:t> si ha</a:t>
            </a:r>
          </a:p>
          <a:p>
            <a:endParaRPr lang="it-IT" sz="2500" dirty="0">
              <a:sym typeface="Symbol" pitchFamily="18" charset="2"/>
            </a:endParaRPr>
          </a:p>
          <a:p>
            <a:endParaRPr lang="it-IT" sz="2500" dirty="0">
              <a:sym typeface="Symbol" pitchFamily="18" charset="2"/>
            </a:endParaRPr>
          </a:p>
          <a:p>
            <a:endParaRPr lang="it-IT" sz="2500" dirty="0">
              <a:sym typeface="Symbol" pitchFamily="18" charset="2"/>
            </a:endParaRPr>
          </a:p>
          <a:p>
            <a:endParaRPr lang="it-IT" sz="2500" dirty="0">
              <a:sym typeface="Symbol" pitchFamily="18" charset="2"/>
            </a:endParaRPr>
          </a:p>
          <a:p>
            <a:r>
              <a:rPr lang="it-IT" sz="2500" dirty="0">
                <a:latin typeface="OpenSymbol" pitchFamily="2" charset="0"/>
              </a:rPr>
              <a:t>⇒</a:t>
            </a:r>
            <a:r>
              <a:rPr lang="it-IT" sz="2500" dirty="0">
                <a:sym typeface="Symbol" pitchFamily="18" charset="2"/>
              </a:rPr>
              <a:t> </a:t>
            </a:r>
            <a:r>
              <a:rPr lang="it-IT" sz="2500" dirty="0">
                <a:cs typeface="Arial" pitchFamily="34" charset="0"/>
                <a:sym typeface="Symbol" pitchFamily="18" charset="2"/>
              </a:rPr>
              <a:t> </a:t>
            </a:r>
            <a:r>
              <a:rPr lang="it-IT" sz="2500" dirty="0" err="1">
                <a:cs typeface="Arial" pitchFamily="34" charset="0"/>
                <a:sym typeface="Symbol" pitchFamily="18" charset="2"/>
              </a:rPr>
              <a:t>E</a:t>
            </a:r>
            <a:r>
              <a:rPr lang="it-IT" sz="2500" baseline="-25000" dirty="0" err="1">
                <a:cs typeface="Arial" pitchFamily="34" charset="0"/>
                <a:sym typeface="Symbol" pitchFamily="18" charset="2"/>
              </a:rPr>
              <a:t>e</a:t>
            </a:r>
            <a:r>
              <a:rPr lang="it-IT" sz="2500" baseline="-25000" dirty="0">
                <a:cs typeface="Arial" pitchFamily="34" charset="0"/>
                <a:sym typeface="Symbol" pitchFamily="18" charset="2"/>
              </a:rPr>
              <a:t>  </a:t>
            </a:r>
            <a:r>
              <a:rPr lang="it-IT" sz="2500" dirty="0">
                <a:latin typeface="Castellar" pitchFamily="18" charset="0"/>
                <a:cs typeface="Arial" pitchFamily="34" charset="0"/>
                <a:sym typeface="Symbol" pitchFamily="18" charset="2"/>
              </a:rPr>
              <a:t>C </a:t>
            </a:r>
            <a:r>
              <a:rPr lang="it-IT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(0, </a:t>
            </a:r>
            <a:r>
              <a:rPr lang="it-IT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K</a:t>
            </a:r>
            <a:r>
              <a:rPr lang="it-IT" sz="2500" baseline="-250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max</a:t>
            </a:r>
            <a:r>
              <a:rPr lang="it-IT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=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½mv</a:t>
            </a:r>
            <a:r>
              <a:rPr lang="en-US" sz="2500" baseline="-25000" dirty="0">
                <a:ea typeface="Batang" pitchFamily="18" charset="-127"/>
                <a:cs typeface="Arial" pitchFamily="34" charset="0"/>
                <a:sym typeface="Symbol" pitchFamily="18" charset="2"/>
              </a:rPr>
              <a:t>max</a:t>
            </a:r>
            <a:r>
              <a:rPr lang="en-US" sz="2500" baseline="30000" dirty="0">
                <a:ea typeface="Batang" pitchFamily="18" charset="-127"/>
                <a:cs typeface="Arial" pitchFamily="34" charset="0"/>
                <a:sym typeface="Symbol" pitchFamily="18" charset="2"/>
              </a:rPr>
              <a:t>2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) con</a:t>
            </a:r>
          </a:p>
          <a:p>
            <a:pPr>
              <a:buFontTx/>
              <a:buNone/>
            </a:pP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	½mv</a:t>
            </a:r>
            <a:r>
              <a:rPr lang="en-US" sz="2500" baseline="-25000" dirty="0">
                <a:ea typeface="Batang" pitchFamily="18" charset="-127"/>
                <a:cs typeface="Arial" pitchFamily="34" charset="0"/>
                <a:sym typeface="Symbol" pitchFamily="18" charset="2"/>
              </a:rPr>
              <a:t>max</a:t>
            </a:r>
            <a:r>
              <a:rPr lang="en-US" sz="2500" baseline="30000" dirty="0">
                <a:ea typeface="Batang" pitchFamily="18" charset="-127"/>
                <a:cs typeface="Arial" pitchFamily="34" charset="0"/>
                <a:sym typeface="Symbol" pitchFamily="18" charset="2"/>
              </a:rPr>
              <a:t>2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=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eV</a:t>
            </a:r>
            <a:r>
              <a:rPr lang="en-US" sz="2500" baseline="-250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a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= cost(-</a:t>
            </a:r>
            <a:r>
              <a:rPr lang="en-US" sz="2500" baseline="-25000" dirty="0">
                <a:ea typeface="Batang" pitchFamily="18" charset="-127"/>
                <a:cs typeface="Arial" pitchFamily="34" charset="0"/>
                <a:sym typeface="Symbol" pitchFamily="18" charset="2"/>
              </a:rPr>
              <a:t>0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) = h(-</a:t>
            </a:r>
            <a:r>
              <a:rPr lang="en-US" sz="2500" baseline="-25000" dirty="0">
                <a:ea typeface="Batang" pitchFamily="18" charset="-127"/>
                <a:cs typeface="Arial" pitchFamily="34" charset="0"/>
                <a:sym typeface="Symbol" pitchFamily="18" charset="2"/>
              </a:rPr>
              <a:t>0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) </a:t>
            </a:r>
          </a:p>
          <a:p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introducendo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i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fotoni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(E = h, Einstein, </a:t>
            </a:r>
            <a:r>
              <a:rPr lang="en-US" sz="2500" dirty="0" smtClean="0">
                <a:ea typeface="Batang" pitchFamily="18" charset="-127"/>
                <a:cs typeface="Arial" pitchFamily="34" charset="0"/>
                <a:sym typeface="Symbol" pitchFamily="18" charset="2"/>
              </a:rPr>
              <a:t>1905, </a:t>
            </a:r>
            <a:r>
              <a:rPr lang="en-US" sz="2500" b="1" dirty="0" smtClean="0">
                <a:ea typeface="Batang" pitchFamily="18" charset="-127"/>
                <a:cs typeface="Arial" pitchFamily="34" charset="0"/>
                <a:sym typeface="Symbol" pitchFamily="18" charset="2"/>
              </a:rPr>
              <a:t>PN</a:t>
            </a:r>
            <a:r>
              <a:rPr lang="en-US" sz="2500" dirty="0" smtClean="0">
                <a:ea typeface="Batang" pitchFamily="18" charset="-127"/>
                <a:cs typeface="Arial" pitchFamily="34" charset="0"/>
                <a:sym typeface="Symbol" pitchFamily="18" charset="2"/>
              </a:rPr>
              <a:t> 1921)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si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spiegano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i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fatti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sperimentali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: </a:t>
            </a:r>
            <a:r>
              <a:rPr lang="en-US" sz="2500" dirty="0">
                <a:solidFill>
                  <a:srgbClr val="FF0000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un e</a:t>
            </a:r>
            <a:r>
              <a:rPr lang="en-US" sz="2500" baseline="30000" dirty="0">
                <a:solidFill>
                  <a:srgbClr val="FF0000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-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solidFill>
                  <a:schemeClr val="accent2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interagisce</a:t>
            </a:r>
            <a:r>
              <a:rPr lang="en-US" sz="2500" dirty="0">
                <a:solidFill>
                  <a:schemeClr val="accent2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 con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>
                <a:solidFill>
                  <a:srgbClr val="FF0000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un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solidFill>
                  <a:srgbClr val="FF0000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fotone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,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nessun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ritardo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, h è la max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energia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che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l’e</a:t>
            </a:r>
            <a:r>
              <a:rPr lang="en-US" sz="2500" baseline="30000" dirty="0">
                <a:ea typeface="Batang" pitchFamily="18" charset="-127"/>
                <a:cs typeface="Arial" pitchFamily="34" charset="0"/>
                <a:sym typeface="Symbol" pitchFamily="18" charset="2"/>
              </a:rPr>
              <a:t>-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può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avere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,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dedotto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il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lavoro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di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estrazione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 </a:t>
            </a:r>
            <a:r>
              <a:rPr lang="en-US" sz="2500" b="1" dirty="0">
                <a:solidFill>
                  <a:srgbClr val="FF3300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=&gt;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altra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evidenza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che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la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luce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si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comporta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come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una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500" dirty="0" err="1">
                <a:ea typeface="Batang" pitchFamily="18" charset="-127"/>
                <a:cs typeface="Arial" pitchFamily="34" charset="0"/>
                <a:sym typeface="Symbol" pitchFamily="18" charset="2"/>
              </a:rPr>
              <a:t>particella</a:t>
            </a:r>
            <a:r>
              <a:rPr lang="en-US" sz="25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000" dirty="0">
                <a:solidFill>
                  <a:srgbClr val="CC0099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(</a:t>
            </a:r>
            <a:r>
              <a:rPr lang="en-US" sz="2000" dirty="0" err="1">
                <a:solidFill>
                  <a:srgbClr val="CC0099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quando</a:t>
            </a:r>
            <a:r>
              <a:rPr lang="en-US" sz="2000" dirty="0">
                <a:solidFill>
                  <a:srgbClr val="CC0099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CC0099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interagisce</a:t>
            </a:r>
            <a:r>
              <a:rPr lang="en-US" sz="2000" dirty="0">
                <a:solidFill>
                  <a:srgbClr val="CC0099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 con</a:t>
            </a:r>
            <a:r>
              <a:rPr lang="en-US" sz="2600" dirty="0">
                <a:solidFill>
                  <a:srgbClr val="CC0099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  <a:r>
              <a:rPr lang="en-US" sz="2000" dirty="0">
                <a:solidFill>
                  <a:srgbClr val="CC0099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la </a:t>
            </a:r>
            <a:r>
              <a:rPr lang="en-US" sz="2000" dirty="0" err="1">
                <a:solidFill>
                  <a:srgbClr val="CC0099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materia</a:t>
            </a:r>
            <a:r>
              <a:rPr lang="en-US" sz="2000" dirty="0">
                <a:solidFill>
                  <a:srgbClr val="CC0099"/>
                </a:solidFill>
                <a:ea typeface="Batang" pitchFamily="18" charset="-127"/>
                <a:cs typeface="Arial" pitchFamily="34" charset="0"/>
                <a:sym typeface="Symbol" pitchFamily="18" charset="2"/>
              </a:rPr>
              <a:t>)</a:t>
            </a:r>
            <a:r>
              <a:rPr lang="en-US" sz="2000" dirty="0">
                <a:ea typeface="Batang" pitchFamily="18" charset="-127"/>
                <a:cs typeface="Arial" pitchFamily="34" charset="0"/>
                <a:sym typeface="Symbol" pitchFamily="18" charset="2"/>
              </a:rPr>
              <a:t> </a:t>
            </a:r>
          </a:p>
        </p:txBody>
      </p:sp>
      <p:pic>
        <p:nvPicPr>
          <p:cNvPr id="280580" name="Picture 4" descr="img3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12875"/>
            <a:ext cx="3743325" cy="17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6084888" y="2349500"/>
            <a:ext cx="1939925" cy="396875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>
                <a:solidFill>
                  <a:srgbClr val="CC3300"/>
                </a:solidFill>
              </a:rPr>
              <a:t>pendenza = h/e</a:t>
            </a:r>
          </a:p>
        </p:txBody>
      </p:sp>
      <p:pic>
        <p:nvPicPr>
          <p:cNvPr id="280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0"/>
            <a:ext cx="14795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583" name="Line 7"/>
          <p:cNvSpPr>
            <a:spLocks noChangeShapeType="1"/>
          </p:cNvSpPr>
          <p:nvPr/>
        </p:nvSpPr>
        <p:spPr bwMode="auto">
          <a:xfrm>
            <a:off x="1547813" y="348615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zioni">
  <a:themeElements>
    <a:clrScheme name="lezio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zio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zio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32707</TotalTime>
  <Words>3038</Words>
  <Application>Microsoft Office PowerPoint</Application>
  <PresentationFormat>On-screen Show (4:3)</PresentationFormat>
  <Paragraphs>414</Paragraphs>
  <Slides>37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lezioni</vt:lpstr>
      <vt:lpstr>PowerPoint Presentation</vt:lpstr>
      <vt:lpstr>I limiti della fisica classica</vt:lpstr>
      <vt:lpstr>Fenomeni non spiegabili dalla meccanica ed e.m. classici (fine ‘800, inizi ‘900)</vt:lpstr>
      <vt:lpstr>Dimensioni atomiche (*)</vt:lpstr>
      <vt:lpstr>Dimensioni atomiche</vt:lpstr>
      <vt:lpstr>Stabilità  e uguaglianza degli atomi, spettri di righe</vt:lpstr>
      <vt:lpstr>Spettro del corpo nero e quanti di energia</vt:lpstr>
      <vt:lpstr>Effetto fotoelettrico (H.R. Hertz)  </vt:lpstr>
      <vt:lpstr>Effetto fotoelettrico (2)</vt:lpstr>
      <vt:lpstr>Effetto fotoelettrico (3)</vt:lpstr>
      <vt:lpstr>Radioattività</vt:lpstr>
      <vt:lpstr>Modelli atomici</vt:lpstr>
      <vt:lpstr>L’atomo di Rutherford-Bohr</vt:lpstr>
      <vt:lpstr>I postulati di Bohr</vt:lpstr>
      <vt:lpstr>Modello di Bohr</vt:lpstr>
      <vt:lpstr>La matematica del modello di Bohr (*)</vt:lpstr>
      <vt:lpstr>Modello di Bohr (2)</vt:lpstr>
      <vt:lpstr>Livelli energetici</vt:lpstr>
      <vt:lpstr>Onde di materia</vt:lpstr>
      <vt:lpstr>Onde di materia (2)</vt:lpstr>
      <vt:lpstr>Microscopio elettronico</vt:lpstr>
      <vt:lpstr>Microscopio elettronico (2)</vt:lpstr>
      <vt:lpstr>Dualismo onda-corpuscolo </vt:lpstr>
      <vt:lpstr>Principio d’indeterminazione</vt:lpstr>
      <vt:lpstr>Meccanica ondulatoria</vt:lpstr>
      <vt:lpstr>Numeri quantici</vt:lpstr>
      <vt:lpstr>Livelli energetici</vt:lpstr>
      <vt:lpstr>Notazione spettroscopica(*)</vt:lpstr>
      <vt:lpstr>Transizioni allo strato K(n=1)</vt:lpstr>
      <vt:lpstr>Energia di legame degli elettroni interni</vt:lpstr>
      <vt:lpstr>Raggi X</vt:lpstr>
      <vt:lpstr>Raggi X (2)</vt:lpstr>
      <vt:lpstr>Raggi X (3)</vt:lpstr>
      <vt:lpstr>Assorbimento dei raggi X</vt:lpstr>
      <vt:lpstr>Assorbimento dei raggi X (2)</vt:lpstr>
      <vt:lpstr>La scoperta dei raggi X: 1° PN per la Fisica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navarria</dc:creator>
  <cp:lastModifiedBy>francesco navarria</cp:lastModifiedBy>
  <cp:revision>161</cp:revision>
  <dcterms:created xsi:type="dcterms:W3CDTF">2006-02-28T22:04:22Z</dcterms:created>
  <dcterms:modified xsi:type="dcterms:W3CDTF">2014-06-02T10:09:57Z</dcterms:modified>
</cp:coreProperties>
</file>