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57" r:id="rId4"/>
    <p:sldId id="267" r:id="rId5"/>
    <p:sldId id="269" r:id="rId6"/>
    <p:sldId id="270" r:id="rId7"/>
    <p:sldId id="258" r:id="rId8"/>
    <p:sldId id="264" r:id="rId9"/>
    <p:sldId id="259" r:id="rId10"/>
    <p:sldId id="260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8" autoAdjust="0"/>
    <p:restoredTop sz="94660"/>
  </p:normalViewPr>
  <p:slideViewPr>
    <p:cSldViewPr>
      <p:cViewPr varScale="1">
        <p:scale>
          <a:sx n="94" d="100"/>
          <a:sy n="94" d="100"/>
        </p:scale>
        <p:origin x="193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26" Type="http://schemas.openxmlformats.org/officeDocument/2006/relationships/image" Target="../media/image26.wmf"/><Relationship Id="rId3" Type="http://schemas.openxmlformats.org/officeDocument/2006/relationships/image" Target="../media/image3.wmf"/><Relationship Id="rId21" Type="http://schemas.openxmlformats.org/officeDocument/2006/relationships/image" Target="../media/image21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5" Type="http://schemas.openxmlformats.org/officeDocument/2006/relationships/image" Target="../media/image25.wmf"/><Relationship Id="rId33" Type="http://schemas.openxmlformats.org/officeDocument/2006/relationships/image" Target="../media/image33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20" Type="http://schemas.openxmlformats.org/officeDocument/2006/relationships/image" Target="../media/image20.wmf"/><Relationship Id="rId29" Type="http://schemas.openxmlformats.org/officeDocument/2006/relationships/image" Target="../media/image29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24" Type="http://schemas.openxmlformats.org/officeDocument/2006/relationships/image" Target="../media/image24.wmf"/><Relationship Id="rId32" Type="http://schemas.openxmlformats.org/officeDocument/2006/relationships/image" Target="../media/image32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23" Type="http://schemas.openxmlformats.org/officeDocument/2006/relationships/image" Target="../media/image23.wmf"/><Relationship Id="rId28" Type="http://schemas.openxmlformats.org/officeDocument/2006/relationships/image" Target="../media/image28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31" Type="http://schemas.openxmlformats.org/officeDocument/2006/relationships/image" Target="../media/image31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Relationship Id="rId22" Type="http://schemas.openxmlformats.org/officeDocument/2006/relationships/image" Target="../media/image22.wmf"/><Relationship Id="rId27" Type="http://schemas.openxmlformats.org/officeDocument/2006/relationships/image" Target="../media/image27.wmf"/><Relationship Id="rId30" Type="http://schemas.openxmlformats.org/officeDocument/2006/relationships/image" Target="../media/image30.wmf"/><Relationship Id="rId8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image" Target="../media/image46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12" Type="http://schemas.openxmlformats.org/officeDocument/2006/relationships/image" Target="../media/image45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11" Type="http://schemas.openxmlformats.org/officeDocument/2006/relationships/image" Target="../media/image44.wmf"/><Relationship Id="rId5" Type="http://schemas.openxmlformats.org/officeDocument/2006/relationships/image" Target="../media/image38.wmf"/><Relationship Id="rId10" Type="http://schemas.openxmlformats.org/officeDocument/2006/relationships/image" Target="../media/image43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Relationship Id="rId14" Type="http://schemas.openxmlformats.org/officeDocument/2006/relationships/image" Target="../media/image4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12" Type="http://schemas.openxmlformats.org/officeDocument/2006/relationships/image" Target="../media/image60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6.wmf"/><Relationship Id="rId11" Type="http://schemas.openxmlformats.org/officeDocument/2006/relationships/image" Target="../media/image59.wmf"/><Relationship Id="rId5" Type="http://schemas.openxmlformats.org/officeDocument/2006/relationships/image" Target="../media/image45.wmf"/><Relationship Id="rId10" Type="http://schemas.openxmlformats.org/officeDocument/2006/relationships/image" Target="../media/image58.wmf"/><Relationship Id="rId4" Type="http://schemas.openxmlformats.org/officeDocument/2006/relationships/image" Target="../media/image44.wmf"/><Relationship Id="rId9" Type="http://schemas.openxmlformats.org/officeDocument/2006/relationships/image" Target="../media/image5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13" Type="http://schemas.openxmlformats.org/officeDocument/2006/relationships/image" Target="../media/image73.wmf"/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12" Type="http://schemas.openxmlformats.org/officeDocument/2006/relationships/image" Target="../media/image72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11" Type="http://schemas.openxmlformats.org/officeDocument/2006/relationships/image" Target="../media/image71.wmf"/><Relationship Id="rId5" Type="http://schemas.openxmlformats.org/officeDocument/2006/relationships/image" Target="../media/image65.wmf"/><Relationship Id="rId10" Type="http://schemas.openxmlformats.org/officeDocument/2006/relationships/image" Target="../media/image70.wmf"/><Relationship Id="rId4" Type="http://schemas.openxmlformats.org/officeDocument/2006/relationships/image" Target="../media/image64.wmf"/><Relationship Id="rId9" Type="http://schemas.openxmlformats.org/officeDocument/2006/relationships/image" Target="../media/image6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3" Type="http://schemas.openxmlformats.org/officeDocument/2006/relationships/image" Target="../media/image76.wmf"/><Relationship Id="rId7" Type="http://schemas.openxmlformats.org/officeDocument/2006/relationships/image" Target="../media/image80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6" Type="http://schemas.openxmlformats.org/officeDocument/2006/relationships/image" Target="../media/image79.wmf"/><Relationship Id="rId5" Type="http://schemas.openxmlformats.org/officeDocument/2006/relationships/image" Target="../media/image78.wmf"/><Relationship Id="rId10" Type="http://schemas.openxmlformats.org/officeDocument/2006/relationships/image" Target="../media/image83.wmf"/><Relationship Id="rId4" Type="http://schemas.openxmlformats.org/officeDocument/2006/relationships/image" Target="../media/image77.wmf"/><Relationship Id="rId9" Type="http://schemas.openxmlformats.org/officeDocument/2006/relationships/image" Target="../media/image8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7" Type="http://schemas.openxmlformats.org/officeDocument/2006/relationships/image" Target="../media/image90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6" Type="http://schemas.openxmlformats.org/officeDocument/2006/relationships/image" Target="../media/image89.wmf"/><Relationship Id="rId5" Type="http://schemas.openxmlformats.org/officeDocument/2006/relationships/image" Target="../media/image88.wmf"/><Relationship Id="rId4" Type="http://schemas.openxmlformats.org/officeDocument/2006/relationships/image" Target="../media/image8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7510A-976C-4671-8B82-6BD7DF68B1A7}" type="datetimeFigureOut">
              <a:rPr lang="it-IT" smtClean="0"/>
              <a:t>30/03/2019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B88C-22F3-4BA1-8010-EDB02F8991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6164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8B88C-22F3-4BA1-8010-EDB02F89919F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6466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8B88C-22F3-4BA1-8010-EDB02F89919F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442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8B88C-22F3-4BA1-8010-EDB02F89919F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5646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30/03/2019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30/03/2019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30/03/2019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30/03/2019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30/03/2019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30/03/2019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30/03/2019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30/03/2019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30/03/2019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30/03/2019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30/03/2019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30/03/2019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oleObject" Target="../embeddings/oleObject12.bin"/><Relationship Id="rId21" Type="http://schemas.openxmlformats.org/officeDocument/2006/relationships/image" Target="../media/image9.wmf"/><Relationship Id="rId42" Type="http://schemas.openxmlformats.org/officeDocument/2006/relationships/oleObject" Target="../embeddings/oleObject20.bin"/><Relationship Id="rId47" Type="http://schemas.openxmlformats.org/officeDocument/2006/relationships/image" Target="../media/image22.wmf"/><Relationship Id="rId63" Type="http://schemas.openxmlformats.org/officeDocument/2006/relationships/image" Target="../media/image30.wmf"/><Relationship Id="rId68" Type="http://schemas.openxmlformats.org/officeDocument/2006/relationships/oleObject" Target="../embeddings/oleObject33.bin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29" Type="http://schemas.openxmlformats.org/officeDocument/2006/relationships/image" Target="../media/image13.wmf"/><Relationship Id="rId11" Type="http://schemas.openxmlformats.org/officeDocument/2006/relationships/image" Target="../media/image4.wmf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5.bin"/><Relationship Id="rId37" Type="http://schemas.openxmlformats.org/officeDocument/2006/relationships/image" Target="../media/image17.wmf"/><Relationship Id="rId40" Type="http://schemas.openxmlformats.org/officeDocument/2006/relationships/oleObject" Target="../embeddings/oleObject19.bin"/><Relationship Id="rId45" Type="http://schemas.openxmlformats.org/officeDocument/2006/relationships/image" Target="../media/image21.wmf"/><Relationship Id="rId53" Type="http://schemas.openxmlformats.org/officeDocument/2006/relationships/image" Target="../media/image25.wmf"/><Relationship Id="rId58" Type="http://schemas.openxmlformats.org/officeDocument/2006/relationships/oleObject" Target="../embeddings/oleObject28.bin"/><Relationship Id="rId66" Type="http://schemas.openxmlformats.org/officeDocument/2006/relationships/oleObject" Target="../embeddings/oleObject32.bin"/><Relationship Id="rId5" Type="http://schemas.openxmlformats.org/officeDocument/2006/relationships/image" Target="../media/image1.wmf"/><Relationship Id="rId61" Type="http://schemas.openxmlformats.org/officeDocument/2006/relationships/image" Target="../media/image29.wmf"/><Relationship Id="rId19" Type="http://schemas.openxmlformats.org/officeDocument/2006/relationships/image" Target="../media/image8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2.wmf"/><Relationship Id="rId30" Type="http://schemas.openxmlformats.org/officeDocument/2006/relationships/oleObject" Target="../embeddings/oleObject14.bin"/><Relationship Id="rId35" Type="http://schemas.openxmlformats.org/officeDocument/2006/relationships/image" Target="../media/image16.wmf"/><Relationship Id="rId43" Type="http://schemas.openxmlformats.org/officeDocument/2006/relationships/image" Target="../media/image20.wmf"/><Relationship Id="rId48" Type="http://schemas.openxmlformats.org/officeDocument/2006/relationships/oleObject" Target="../embeddings/oleObject23.bin"/><Relationship Id="rId56" Type="http://schemas.openxmlformats.org/officeDocument/2006/relationships/oleObject" Target="../embeddings/oleObject27.bin"/><Relationship Id="rId64" Type="http://schemas.openxmlformats.org/officeDocument/2006/relationships/oleObject" Target="../embeddings/oleObject31.bin"/><Relationship Id="rId69" Type="http://schemas.openxmlformats.org/officeDocument/2006/relationships/image" Target="../media/image33.wmf"/><Relationship Id="rId8" Type="http://schemas.openxmlformats.org/officeDocument/2006/relationships/oleObject" Target="../embeddings/oleObject3.bin"/><Relationship Id="rId51" Type="http://schemas.openxmlformats.org/officeDocument/2006/relationships/image" Target="../media/image24.wmf"/><Relationship Id="rId3" Type="http://schemas.openxmlformats.org/officeDocument/2006/relationships/notesSlide" Target="../notesSlides/notesSlide2.xml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5" Type="http://schemas.openxmlformats.org/officeDocument/2006/relationships/image" Target="../media/image11.wmf"/><Relationship Id="rId33" Type="http://schemas.openxmlformats.org/officeDocument/2006/relationships/image" Target="../media/image15.wmf"/><Relationship Id="rId38" Type="http://schemas.openxmlformats.org/officeDocument/2006/relationships/oleObject" Target="../embeddings/oleObject18.bin"/><Relationship Id="rId46" Type="http://schemas.openxmlformats.org/officeDocument/2006/relationships/oleObject" Target="../embeddings/oleObject22.bin"/><Relationship Id="rId59" Type="http://schemas.openxmlformats.org/officeDocument/2006/relationships/image" Target="../media/image28.wmf"/><Relationship Id="rId67" Type="http://schemas.openxmlformats.org/officeDocument/2006/relationships/image" Target="../media/image32.wmf"/><Relationship Id="rId20" Type="http://schemas.openxmlformats.org/officeDocument/2006/relationships/oleObject" Target="../embeddings/oleObject9.bin"/><Relationship Id="rId41" Type="http://schemas.openxmlformats.org/officeDocument/2006/relationships/image" Target="../media/image19.wmf"/><Relationship Id="rId54" Type="http://schemas.openxmlformats.org/officeDocument/2006/relationships/oleObject" Target="../embeddings/oleObject26.bin"/><Relationship Id="rId62" Type="http://schemas.openxmlformats.org/officeDocument/2006/relationships/oleObject" Target="../embeddings/oleObject30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5" Type="http://schemas.openxmlformats.org/officeDocument/2006/relationships/image" Target="../media/image6.wmf"/><Relationship Id="rId23" Type="http://schemas.openxmlformats.org/officeDocument/2006/relationships/image" Target="../media/image10.wmf"/><Relationship Id="rId28" Type="http://schemas.openxmlformats.org/officeDocument/2006/relationships/oleObject" Target="../embeddings/oleObject13.bin"/><Relationship Id="rId36" Type="http://schemas.openxmlformats.org/officeDocument/2006/relationships/oleObject" Target="../embeddings/oleObject17.bin"/><Relationship Id="rId49" Type="http://schemas.openxmlformats.org/officeDocument/2006/relationships/image" Target="../media/image23.wmf"/><Relationship Id="rId57" Type="http://schemas.openxmlformats.org/officeDocument/2006/relationships/image" Target="../media/image27.wmf"/><Relationship Id="rId10" Type="http://schemas.openxmlformats.org/officeDocument/2006/relationships/oleObject" Target="../embeddings/oleObject4.bin"/><Relationship Id="rId31" Type="http://schemas.openxmlformats.org/officeDocument/2006/relationships/image" Target="../media/image14.wmf"/><Relationship Id="rId44" Type="http://schemas.openxmlformats.org/officeDocument/2006/relationships/oleObject" Target="../embeddings/oleObject21.bin"/><Relationship Id="rId52" Type="http://schemas.openxmlformats.org/officeDocument/2006/relationships/oleObject" Target="../embeddings/oleObject25.bin"/><Relationship Id="rId60" Type="http://schemas.openxmlformats.org/officeDocument/2006/relationships/oleObject" Target="../embeddings/oleObject29.bin"/><Relationship Id="rId65" Type="http://schemas.openxmlformats.org/officeDocument/2006/relationships/image" Target="../media/image3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39" Type="http://schemas.openxmlformats.org/officeDocument/2006/relationships/image" Target="../media/image18.wmf"/><Relationship Id="rId34" Type="http://schemas.openxmlformats.org/officeDocument/2006/relationships/oleObject" Target="../embeddings/oleObject16.bin"/><Relationship Id="rId50" Type="http://schemas.openxmlformats.org/officeDocument/2006/relationships/oleObject" Target="../embeddings/oleObject24.bin"/><Relationship Id="rId55" Type="http://schemas.openxmlformats.org/officeDocument/2006/relationships/image" Target="../media/image2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38.wmf"/><Relationship Id="rId18" Type="http://schemas.openxmlformats.org/officeDocument/2006/relationships/oleObject" Target="../embeddings/oleObject41.bin"/><Relationship Id="rId26" Type="http://schemas.openxmlformats.org/officeDocument/2006/relationships/oleObject" Target="../embeddings/oleObject45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42.wmf"/><Relationship Id="rId7" Type="http://schemas.openxmlformats.org/officeDocument/2006/relationships/image" Target="../media/image35.wmf"/><Relationship Id="rId12" Type="http://schemas.openxmlformats.org/officeDocument/2006/relationships/oleObject" Target="../embeddings/oleObject38.bin"/><Relationship Id="rId17" Type="http://schemas.openxmlformats.org/officeDocument/2006/relationships/image" Target="../media/image40.wmf"/><Relationship Id="rId25" Type="http://schemas.openxmlformats.org/officeDocument/2006/relationships/image" Target="../media/image4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0.bin"/><Relationship Id="rId20" Type="http://schemas.openxmlformats.org/officeDocument/2006/relationships/oleObject" Target="../embeddings/oleObject42.bin"/><Relationship Id="rId29" Type="http://schemas.openxmlformats.org/officeDocument/2006/relationships/image" Target="../media/image46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37.wmf"/><Relationship Id="rId24" Type="http://schemas.openxmlformats.org/officeDocument/2006/relationships/oleObject" Target="../embeddings/oleObject44.bin"/><Relationship Id="rId5" Type="http://schemas.openxmlformats.org/officeDocument/2006/relationships/image" Target="../media/image34.wmf"/><Relationship Id="rId15" Type="http://schemas.openxmlformats.org/officeDocument/2006/relationships/image" Target="../media/image39.wmf"/><Relationship Id="rId23" Type="http://schemas.openxmlformats.org/officeDocument/2006/relationships/image" Target="../media/image43.wmf"/><Relationship Id="rId28" Type="http://schemas.openxmlformats.org/officeDocument/2006/relationships/oleObject" Target="../embeddings/oleObject46.bin"/><Relationship Id="rId10" Type="http://schemas.openxmlformats.org/officeDocument/2006/relationships/oleObject" Target="../embeddings/oleObject37.bin"/><Relationship Id="rId19" Type="http://schemas.openxmlformats.org/officeDocument/2006/relationships/image" Target="../media/image41.wmf"/><Relationship Id="rId31" Type="http://schemas.openxmlformats.org/officeDocument/2006/relationships/image" Target="../media/image47.wmf"/><Relationship Id="rId4" Type="http://schemas.openxmlformats.org/officeDocument/2006/relationships/oleObject" Target="../embeddings/oleObject34.bin"/><Relationship Id="rId9" Type="http://schemas.openxmlformats.org/officeDocument/2006/relationships/image" Target="../media/image36.wmf"/><Relationship Id="rId14" Type="http://schemas.openxmlformats.org/officeDocument/2006/relationships/oleObject" Target="../embeddings/oleObject39.bin"/><Relationship Id="rId22" Type="http://schemas.openxmlformats.org/officeDocument/2006/relationships/oleObject" Target="../embeddings/oleObject43.bin"/><Relationship Id="rId27" Type="http://schemas.openxmlformats.org/officeDocument/2006/relationships/image" Target="../media/image45.wmf"/><Relationship Id="rId30" Type="http://schemas.openxmlformats.org/officeDocument/2006/relationships/oleObject" Target="../embeddings/oleObject4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4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55.bin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51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53.bin"/><Relationship Id="rId14" Type="http://schemas.openxmlformats.org/officeDocument/2006/relationships/image" Target="../media/image5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61.bin"/><Relationship Id="rId18" Type="http://schemas.openxmlformats.org/officeDocument/2006/relationships/image" Target="../media/image56.wmf"/><Relationship Id="rId26" Type="http://schemas.openxmlformats.org/officeDocument/2006/relationships/image" Target="../media/image60.wmf"/><Relationship Id="rId3" Type="http://schemas.openxmlformats.org/officeDocument/2006/relationships/oleObject" Target="../embeddings/oleObject56.bin"/><Relationship Id="rId21" Type="http://schemas.openxmlformats.org/officeDocument/2006/relationships/oleObject" Target="../embeddings/oleObject65.bin"/><Relationship Id="rId7" Type="http://schemas.openxmlformats.org/officeDocument/2006/relationships/oleObject" Target="../embeddings/oleObject58.bin"/><Relationship Id="rId12" Type="http://schemas.openxmlformats.org/officeDocument/2006/relationships/image" Target="../media/image45.wmf"/><Relationship Id="rId17" Type="http://schemas.openxmlformats.org/officeDocument/2006/relationships/oleObject" Target="../embeddings/oleObject63.bin"/><Relationship Id="rId25" Type="http://schemas.openxmlformats.org/officeDocument/2006/relationships/oleObject" Target="../embeddings/oleObject6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7.wmf"/><Relationship Id="rId20" Type="http://schemas.openxmlformats.org/officeDocument/2006/relationships/image" Target="../media/image57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60.bin"/><Relationship Id="rId24" Type="http://schemas.openxmlformats.org/officeDocument/2006/relationships/image" Target="../media/image59.wmf"/><Relationship Id="rId5" Type="http://schemas.openxmlformats.org/officeDocument/2006/relationships/oleObject" Target="../embeddings/oleObject57.bin"/><Relationship Id="rId15" Type="http://schemas.openxmlformats.org/officeDocument/2006/relationships/oleObject" Target="../embeddings/oleObject62.bin"/><Relationship Id="rId23" Type="http://schemas.openxmlformats.org/officeDocument/2006/relationships/oleObject" Target="../embeddings/oleObject66.bin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64.bin"/><Relationship Id="rId4" Type="http://schemas.openxmlformats.org/officeDocument/2006/relationships/image" Target="../media/image36.wmf"/><Relationship Id="rId9" Type="http://schemas.openxmlformats.org/officeDocument/2006/relationships/oleObject" Target="../embeddings/oleObject59.bin"/><Relationship Id="rId14" Type="http://schemas.openxmlformats.org/officeDocument/2006/relationships/image" Target="../media/image46.wmf"/><Relationship Id="rId22" Type="http://schemas.openxmlformats.org/officeDocument/2006/relationships/image" Target="../media/image5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oleObject" Target="../embeddings/oleObject73.bin"/><Relationship Id="rId18" Type="http://schemas.openxmlformats.org/officeDocument/2006/relationships/image" Target="../media/image68.wmf"/><Relationship Id="rId26" Type="http://schemas.openxmlformats.org/officeDocument/2006/relationships/oleObject" Target="../embeddings/oleObject80.bin"/><Relationship Id="rId3" Type="http://schemas.openxmlformats.org/officeDocument/2006/relationships/oleObject" Target="../embeddings/oleObject68.bin"/><Relationship Id="rId21" Type="http://schemas.openxmlformats.org/officeDocument/2006/relationships/oleObject" Target="../embeddings/oleObject77.bin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65.wmf"/><Relationship Id="rId17" Type="http://schemas.openxmlformats.org/officeDocument/2006/relationships/oleObject" Target="../embeddings/oleObject75.bin"/><Relationship Id="rId25" Type="http://schemas.openxmlformats.org/officeDocument/2006/relationships/image" Target="../media/image7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7.wmf"/><Relationship Id="rId20" Type="http://schemas.openxmlformats.org/officeDocument/2006/relationships/image" Target="../media/image69.wmf"/><Relationship Id="rId29" Type="http://schemas.openxmlformats.org/officeDocument/2006/relationships/image" Target="../media/image73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62.wmf"/><Relationship Id="rId11" Type="http://schemas.openxmlformats.org/officeDocument/2006/relationships/oleObject" Target="../embeddings/oleObject72.bin"/><Relationship Id="rId24" Type="http://schemas.openxmlformats.org/officeDocument/2006/relationships/oleObject" Target="../embeddings/oleObject79.bin"/><Relationship Id="rId5" Type="http://schemas.openxmlformats.org/officeDocument/2006/relationships/oleObject" Target="../embeddings/oleObject69.bin"/><Relationship Id="rId15" Type="http://schemas.openxmlformats.org/officeDocument/2006/relationships/oleObject" Target="../embeddings/oleObject74.bin"/><Relationship Id="rId23" Type="http://schemas.openxmlformats.org/officeDocument/2006/relationships/oleObject" Target="../embeddings/oleObject78.bin"/><Relationship Id="rId28" Type="http://schemas.openxmlformats.org/officeDocument/2006/relationships/oleObject" Target="../embeddings/oleObject81.bin"/><Relationship Id="rId10" Type="http://schemas.openxmlformats.org/officeDocument/2006/relationships/image" Target="../media/image64.wmf"/><Relationship Id="rId19" Type="http://schemas.openxmlformats.org/officeDocument/2006/relationships/oleObject" Target="../embeddings/oleObject76.bin"/><Relationship Id="rId4" Type="http://schemas.openxmlformats.org/officeDocument/2006/relationships/image" Target="../media/image61.wmf"/><Relationship Id="rId9" Type="http://schemas.openxmlformats.org/officeDocument/2006/relationships/oleObject" Target="../embeddings/oleObject71.bin"/><Relationship Id="rId14" Type="http://schemas.openxmlformats.org/officeDocument/2006/relationships/image" Target="../media/image66.wmf"/><Relationship Id="rId22" Type="http://schemas.openxmlformats.org/officeDocument/2006/relationships/image" Target="../media/image70.wmf"/><Relationship Id="rId27" Type="http://schemas.openxmlformats.org/officeDocument/2006/relationships/image" Target="../media/image7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13" Type="http://schemas.openxmlformats.org/officeDocument/2006/relationships/oleObject" Target="../embeddings/oleObject87.bin"/><Relationship Id="rId18" Type="http://schemas.openxmlformats.org/officeDocument/2006/relationships/image" Target="../media/image81.wmf"/><Relationship Id="rId3" Type="http://schemas.openxmlformats.org/officeDocument/2006/relationships/oleObject" Target="../embeddings/oleObject82.bin"/><Relationship Id="rId21" Type="http://schemas.openxmlformats.org/officeDocument/2006/relationships/oleObject" Target="../embeddings/oleObject91.bin"/><Relationship Id="rId7" Type="http://schemas.openxmlformats.org/officeDocument/2006/relationships/oleObject" Target="../embeddings/oleObject84.bin"/><Relationship Id="rId12" Type="http://schemas.openxmlformats.org/officeDocument/2006/relationships/image" Target="../media/image78.wmf"/><Relationship Id="rId17" Type="http://schemas.openxmlformats.org/officeDocument/2006/relationships/oleObject" Target="../embeddings/oleObject8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0.wmf"/><Relationship Id="rId20" Type="http://schemas.openxmlformats.org/officeDocument/2006/relationships/image" Target="../media/image82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75.wmf"/><Relationship Id="rId11" Type="http://schemas.openxmlformats.org/officeDocument/2006/relationships/oleObject" Target="../embeddings/oleObject86.bin"/><Relationship Id="rId5" Type="http://schemas.openxmlformats.org/officeDocument/2006/relationships/oleObject" Target="../embeddings/oleObject83.bin"/><Relationship Id="rId15" Type="http://schemas.openxmlformats.org/officeDocument/2006/relationships/oleObject" Target="../embeddings/oleObject88.bin"/><Relationship Id="rId10" Type="http://schemas.openxmlformats.org/officeDocument/2006/relationships/image" Target="../media/image77.wmf"/><Relationship Id="rId19" Type="http://schemas.openxmlformats.org/officeDocument/2006/relationships/oleObject" Target="../embeddings/oleObject90.bin"/><Relationship Id="rId4" Type="http://schemas.openxmlformats.org/officeDocument/2006/relationships/image" Target="../media/image74.wmf"/><Relationship Id="rId9" Type="http://schemas.openxmlformats.org/officeDocument/2006/relationships/oleObject" Target="../embeddings/oleObject85.bin"/><Relationship Id="rId14" Type="http://schemas.openxmlformats.org/officeDocument/2006/relationships/image" Target="../media/image79.wmf"/><Relationship Id="rId22" Type="http://schemas.openxmlformats.org/officeDocument/2006/relationships/image" Target="../media/image8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13" Type="http://schemas.openxmlformats.org/officeDocument/2006/relationships/oleObject" Target="../embeddings/oleObject97.bin"/><Relationship Id="rId3" Type="http://schemas.openxmlformats.org/officeDocument/2006/relationships/oleObject" Target="../embeddings/oleObject92.bin"/><Relationship Id="rId7" Type="http://schemas.openxmlformats.org/officeDocument/2006/relationships/oleObject" Target="../embeddings/oleObject94.bin"/><Relationship Id="rId12" Type="http://schemas.openxmlformats.org/officeDocument/2006/relationships/image" Target="../media/image8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0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85.wmf"/><Relationship Id="rId11" Type="http://schemas.openxmlformats.org/officeDocument/2006/relationships/oleObject" Target="../embeddings/oleObject96.bin"/><Relationship Id="rId5" Type="http://schemas.openxmlformats.org/officeDocument/2006/relationships/oleObject" Target="../embeddings/oleObject93.bin"/><Relationship Id="rId15" Type="http://schemas.openxmlformats.org/officeDocument/2006/relationships/oleObject" Target="../embeddings/oleObject98.bin"/><Relationship Id="rId10" Type="http://schemas.openxmlformats.org/officeDocument/2006/relationships/image" Target="../media/image87.wmf"/><Relationship Id="rId4" Type="http://schemas.openxmlformats.org/officeDocument/2006/relationships/image" Target="../media/image84.wmf"/><Relationship Id="rId9" Type="http://schemas.openxmlformats.org/officeDocument/2006/relationships/oleObject" Target="../embeddings/oleObject95.bin"/><Relationship Id="rId14" Type="http://schemas.openxmlformats.org/officeDocument/2006/relationships/image" Target="../media/image8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156475" y="15007"/>
            <a:ext cx="17726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latin typeface="Arial Narrow" panose="020B0606020202030204" pitchFamily="34" charset="0"/>
              </a:rPr>
              <a:t>Nel punto </a:t>
            </a:r>
            <a:r>
              <a:rPr lang="it-IT" sz="2400" i="1" dirty="0">
                <a:latin typeface="Euclid" panose="02020503060505020303" pitchFamily="18" charset="0"/>
              </a:rPr>
              <a:t>A</a:t>
            </a:r>
            <a:r>
              <a:rPr lang="it-IT" sz="2400" dirty="0">
                <a:latin typeface="Euclid" panose="02020503060505020303" pitchFamily="18" charset="0"/>
              </a:rPr>
              <a:t> </a:t>
            </a:r>
          </a:p>
        </p:txBody>
      </p:sp>
      <p:grpSp>
        <p:nvGrpSpPr>
          <p:cNvPr id="7" name="Gruppo 6"/>
          <p:cNvGrpSpPr>
            <a:grpSpLocks noChangeAspect="1"/>
          </p:cNvGrpSpPr>
          <p:nvPr/>
        </p:nvGrpSpPr>
        <p:grpSpPr>
          <a:xfrm>
            <a:off x="6660232" y="1556792"/>
            <a:ext cx="2459653" cy="3071643"/>
            <a:chOff x="4632865" y="-74153"/>
            <a:chExt cx="2319976" cy="2317677"/>
          </a:xfrm>
        </p:grpSpPr>
        <p:grpSp>
          <p:nvGrpSpPr>
            <p:cNvPr id="8" name="Group 80"/>
            <p:cNvGrpSpPr>
              <a:grpSpLocks/>
            </p:cNvGrpSpPr>
            <p:nvPr/>
          </p:nvGrpSpPr>
          <p:grpSpPr bwMode="auto">
            <a:xfrm>
              <a:off x="5251260" y="391752"/>
              <a:ext cx="1343472" cy="1255569"/>
              <a:chOff x="4310" y="484"/>
              <a:chExt cx="1024" cy="957"/>
            </a:xfrm>
          </p:grpSpPr>
          <p:sp>
            <p:nvSpPr>
              <p:cNvPr id="22" name="Text Box 13"/>
              <p:cNvSpPr txBox="1">
                <a:spLocks noChangeArrowheads="1"/>
              </p:cNvSpPr>
              <p:nvPr/>
            </p:nvSpPr>
            <p:spPr bwMode="auto">
              <a:xfrm>
                <a:off x="4310" y="484"/>
                <a:ext cx="238" cy="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it-IT" sz="16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Euclid" panose="02020503060505020303" pitchFamily="18" charset="0"/>
                  </a:rPr>
                  <a:t>B</a:t>
                </a:r>
              </a:p>
            </p:txBody>
          </p:sp>
          <p:sp>
            <p:nvSpPr>
              <p:cNvPr id="23" name="Text Box 14"/>
              <p:cNvSpPr txBox="1">
                <a:spLocks noChangeArrowheads="1"/>
              </p:cNvSpPr>
              <p:nvPr/>
            </p:nvSpPr>
            <p:spPr bwMode="auto">
              <a:xfrm>
                <a:off x="5039" y="484"/>
                <a:ext cx="239" cy="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it-IT" sz="16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Euclid" panose="02020503060505020303" pitchFamily="18" charset="0"/>
                  </a:rPr>
                  <a:t>C</a:t>
                </a:r>
              </a:p>
            </p:txBody>
          </p:sp>
          <p:sp>
            <p:nvSpPr>
              <p:cNvPr id="24" name="Text Box 15"/>
              <p:cNvSpPr txBox="1">
                <a:spLocks noChangeArrowheads="1"/>
              </p:cNvSpPr>
              <p:nvPr/>
            </p:nvSpPr>
            <p:spPr bwMode="auto">
              <a:xfrm>
                <a:off x="5088" y="1246"/>
                <a:ext cx="246" cy="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it-IT" sz="16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Euclid" panose="02020503060505020303" pitchFamily="18" charset="0"/>
                  </a:rPr>
                  <a:t>D</a:t>
                </a:r>
              </a:p>
            </p:txBody>
          </p:sp>
          <p:sp>
            <p:nvSpPr>
              <p:cNvPr id="25" name="Rectangle 52"/>
              <p:cNvSpPr>
                <a:spLocks noChangeArrowheads="1"/>
              </p:cNvSpPr>
              <p:nvPr/>
            </p:nvSpPr>
            <p:spPr bwMode="auto">
              <a:xfrm>
                <a:off x="4531" y="672"/>
                <a:ext cx="576" cy="576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it-IT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endParaRPr>
              </a:p>
            </p:txBody>
          </p:sp>
          <p:sp>
            <p:nvSpPr>
              <p:cNvPr id="26" name="Oval 8"/>
              <p:cNvSpPr>
                <a:spLocks noChangeAspect="1" noChangeArrowheads="1"/>
              </p:cNvSpPr>
              <p:nvPr/>
            </p:nvSpPr>
            <p:spPr bwMode="auto">
              <a:xfrm>
                <a:off x="5095" y="1237"/>
                <a:ext cx="29" cy="29"/>
              </a:xfrm>
              <a:prstGeom prst="ellipse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it-IT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endParaRPr>
              </a:p>
            </p:txBody>
          </p:sp>
          <p:sp>
            <p:nvSpPr>
              <p:cNvPr id="27" name="Oval 7"/>
              <p:cNvSpPr>
                <a:spLocks noChangeAspect="1" noChangeArrowheads="1"/>
              </p:cNvSpPr>
              <p:nvPr/>
            </p:nvSpPr>
            <p:spPr bwMode="auto">
              <a:xfrm>
                <a:off x="4516" y="1237"/>
                <a:ext cx="29" cy="29"/>
              </a:xfrm>
              <a:prstGeom prst="ellipse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it-IT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endParaRPr>
              </a:p>
            </p:txBody>
          </p:sp>
          <p:sp>
            <p:nvSpPr>
              <p:cNvPr id="28" name="Oval 9"/>
              <p:cNvSpPr>
                <a:spLocks noChangeAspect="1" noChangeArrowheads="1"/>
              </p:cNvSpPr>
              <p:nvPr/>
            </p:nvSpPr>
            <p:spPr bwMode="auto">
              <a:xfrm>
                <a:off x="5095" y="662"/>
                <a:ext cx="29" cy="29"/>
              </a:xfrm>
              <a:prstGeom prst="ellipse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it-IT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endParaRPr>
              </a:p>
            </p:txBody>
          </p:sp>
          <p:sp>
            <p:nvSpPr>
              <p:cNvPr id="29" name="Oval 6"/>
              <p:cNvSpPr>
                <a:spLocks noChangeAspect="1" noChangeArrowheads="1"/>
              </p:cNvSpPr>
              <p:nvPr/>
            </p:nvSpPr>
            <p:spPr bwMode="auto">
              <a:xfrm>
                <a:off x="4516" y="672"/>
                <a:ext cx="29" cy="29"/>
              </a:xfrm>
              <a:prstGeom prst="ellipse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it-IT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endParaRPr>
              </a:p>
            </p:txBody>
          </p:sp>
        </p:grp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4632865" y="449625"/>
              <a:ext cx="388879" cy="2786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it-IT" sz="1800" i="1" kern="0" dirty="0">
                  <a:solidFill>
                    <a:srgbClr val="000000"/>
                  </a:solidFill>
                  <a:latin typeface="Euclid" panose="02020503060505020303" pitchFamily="18" charset="0"/>
                </a:rPr>
                <a:t>p</a:t>
              </a:r>
              <a:r>
                <a:rPr kumimoji="0" lang="en-US" altLang="it-IT" sz="1800" b="0" i="1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rPr>
                <a:t>B</a:t>
              </a:r>
            </a:p>
          </p:txBody>
        </p:sp>
        <p:sp>
          <p:nvSpPr>
            <p:cNvPr id="10" name="Rectangle 20"/>
            <p:cNvSpPr>
              <a:spLocks noChangeArrowheads="1"/>
            </p:cNvSpPr>
            <p:nvPr/>
          </p:nvSpPr>
          <p:spPr bwMode="auto">
            <a:xfrm>
              <a:off x="4632865" y="1215291"/>
              <a:ext cx="393416" cy="2786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it-IT" sz="1800" i="1" kern="0" dirty="0" err="1">
                  <a:solidFill>
                    <a:srgbClr val="000000"/>
                  </a:solidFill>
                  <a:latin typeface="Euclid" panose="02020503060505020303" pitchFamily="18" charset="0"/>
                </a:rPr>
                <a:t>p</a:t>
              </a:r>
              <a:r>
                <a:rPr lang="en-US" altLang="it-IT" sz="1800" i="1" kern="0" baseline="-25000" dirty="0" err="1">
                  <a:solidFill>
                    <a:srgbClr val="000000"/>
                  </a:solidFill>
                  <a:latin typeface="Euclid" panose="02020503060505020303" pitchFamily="18" charset="0"/>
                </a:rPr>
                <a:t>A</a:t>
              </a:r>
              <a:endParaRPr kumimoji="0" lang="en-US" altLang="it-IT" sz="1800" b="0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clid" panose="02020503060505020303" pitchFamily="18" charset="0"/>
              </a:endParaRPr>
            </a:p>
          </p:txBody>
        </p:sp>
        <p:cxnSp>
          <p:nvCxnSpPr>
            <p:cNvPr id="11" name="Connettore 2 10"/>
            <p:cNvCxnSpPr/>
            <p:nvPr/>
          </p:nvCxnSpPr>
          <p:spPr>
            <a:xfrm flipV="1">
              <a:off x="5049053" y="210473"/>
              <a:ext cx="0" cy="169677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2 11"/>
            <p:cNvCxnSpPr/>
            <p:nvPr/>
          </p:nvCxnSpPr>
          <p:spPr>
            <a:xfrm rot="5400000" flipV="1">
              <a:off x="5897442" y="1058862"/>
              <a:ext cx="0" cy="169677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 Box 16"/>
            <p:cNvSpPr txBox="1">
              <a:spLocks noChangeArrowheads="1"/>
            </p:cNvSpPr>
            <p:nvPr/>
          </p:nvSpPr>
          <p:spPr bwMode="auto">
            <a:xfrm>
              <a:off x="4645249" y="-74153"/>
              <a:ext cx="848519" cy="2786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it-IT" sz="1800" i="1" kern="0" dirty="0">
                  <a:solidFill>
                    <a:srgbClr val="000000"/>
                  </a:solidFill>
                  <a:latin typeface="Euclid" panose="02020503060505020303" pitchFamily="18" charset="0"/>
                </a:rPr>
                <a:t>p(V,T)</a:t>
              </a:r>
              <a:endParaRPr kumimoji="0" lang="en-US" altLang="it-I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clid" panose="02020503060505020303" pitchFamily="18" charset="0"/>
              </a:endParaRPr>
            </a:p>
          </p:txBody>
        </p:sp>
        <p:sp>
          <p:nvSpPr>
            <p:cNvPr id="14" name="Text Box 16"/>
            <p:cNvSpPr txBox="1">
              <a:spLocks noChangeArrowheads="1"/>
            </p:cNvSpPr>
            <p:nvPr/>
          </p:nvSpPr>
          <p:spPr bwMode="auto">
            <a:xfrm>
              <a:off x="6616880" y="1964848"/>
              <a:ext cx="335961" cy="2786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it-IT" sz="1800" i="1" kern="0" dirty="0">
                  <a:solidFill>
                    <a:srgbClr val="000000"/>
                  </a:solidFill>
                  <a:latin typeface="Euclid" panose="02020503060505020303" pitchFamily="18" charset="0"/>
                </a:rPr>
                <a:t>V</a:t>
              </a:r>
              <a:endParaRPr kumimoji="0" lang="en-US" altLang="it-I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clid" panose="02020503060505020303" pitchFamily="18" charset="0"/>
              </a:endParaRP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5216140" y="1390591"/>
              <a:ext cx="319328" cy="255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it-IT" sz="16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Euclid" panose="02020503060505020303" pitchFamily="18" charset="0"/>
                </a:rPr>
                <a:t>A</a:t>
              </a: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6112653" y="1980000"/>
              <a:ext cx="384344" cy="232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it-IT" sz="1400" i="1" kern="0" noProof="0" dirty="0">
                  <a:solidFill>
                    <a:srgbClr val="000000"/>
                  </a:solidFill>
                  <a:latin typeface="Euclid" panose="02020503060505020303" pitchFamily="18" charset="0"/>
                </a:rPr>
                <a:t>V</a:t>
              </a:r>
              <a:r>
                <a:rPr kumimoji="0" lang="en-US" altLang="it-IT" sz="1400" b="0" i="1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rPr>
                <a:t>D</a:t>
              </a:r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5350845" y="1979712"/>
              <a:ext cx="382831" cy="232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it-IT" sz="1400" i="1" kern="0" dirty="0">
                  <a:solidFill>
                    <a:srgbClr val="000000"/>
                  </a:solidFill>
                  <a:latin typeface="Euclid" panose="02020503060505020303" pitchFamily="18" charset="0"/>
                </a:rPr>
                <a:t>V</a:t>
              </a:r>
              <a:r>
                <a:rPr lang="en-US" altLang="it-IT" sz="1400" i="1" kern="0" baseline="-25000" dirty="0">
                  <a:solidFill>
                    <a:srgbClr val="000000"/>
                  </a:solidFill>
                  <a:latin typeface="Euclid" panose="02020503060505020303" pitchFamily="18" charset="0"/>
                </a:rPr>
                <a:t>A</a:t>
              </a:r>
              <a:endParaRPr kumimoji="0" lang="en-US" altLang="it-IT" sz="1400" b="0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clid" panose="02020503060505020303" pitchFamily="18" charset="0"/>
              </a:endParaRPr>
            </a:p>
          </p:txBody>
        </p:sp>
        <p:cxnSp>
          <p:nvCxnSpPr>
            <p:cNvPr id="18" name="Connettore 1 17"/>
            <p:cNvCxnSpPr/>
            <p:nvPr/>
          </p:nvCxnSpPr>
          <p:spPr>
            <a:xfrm flipH="1" flipV="1">
              <a:off x="5062694" y="643977"/>
              <a:ext cx="468000" cy="33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1 18"/>
            <p:cNvCxnSpPr/>
            <p:nvPr/>
          </p:nvCxnSpPr>
          <p:spPr>
            <a:xfrm flipH="1" flipV="1">
              <a:off x="5062694" y="1396800"/>
              <a:ext cx="468000" cy="33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1 19"/>
            <p:cNvCxnSpPr/>
            <p:nvPr/>
          </p:nvCxnSpPr>
          <p:spPr>
            <a:xfrm rot="5400000" flipH="1" flipV="1">
              <a:off x="5292000" y="1673538"/>
              <a:ext cx="468000" cy="33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1 20"/>
            <p:cNvCxnSpPr/>
            <p:nvPr/>
          </p:nvCxnSpPr>
          <p:spPr>
            <a:xfrm rot="5400000" flipH="1" flipV="1">
              <a:off x="6075154" y="1673538"/>
              <a:ext cx="468000" cy="33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ttangolo 1"/>
          <p:cNvSpPr/>
          <p:nvPr/>
        </p:nvSpPr>
        <p:spPr>
          <a:xfrm>
            <a:off x="-73152" y="15007"/>
            <a:ext cx="74597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400" dirty="0">
                <a:solidFill>
                  <a:prstClr val="black"/>
                </a:solidFill>
                <a:latin typeface="Arial Narrow" panose="020B0606020202030204" pitchFamily="34" charset="0"/>
              </a:rPr>
              <a:t>Una mole di gas perfetto monoatomico compie il ciclo </a:t>
            </a:r>
            <a:r>
              <a:rPr lang="it-IT" sz="2400" i="1" dirty="0">
                <a:solidFill>
                  <a:prstClr val="black"/>
                </a:solidFill>
                <a:latin typeface="Euclid" panose="02020503060505020303" pitchFamily="18" charset="0"/>
              </a:rPr>
              <a:t>ABCD</a:t>
            </a:r>
            <a:r>
              <a:rPr lang="it-IT" sz="2400" dirty="0">
                <a:solidFill>
                  <a:prstClr val="black"/>
                </a:solidFill>
                <a:latin typeface="Euclid" panose="02020503060505020303" pitchFamily="18" charset="0"/>
              </a:rPr>
              <a:t>.</a:t>
            </a:r>
          </a:p>
        </p:txBody>
      </p:sp>
      <p:sp>
        <p:nvSpPr>
          <p:cNvPr id="3" name="Rettangolo 2"/>
          <p:cNvSpPr/>
          <p:nvPr/>
        </p:nvSpPr>
        <p:spPr>
          <a:xfrm>
            <a:off x="-72008" y="1077781"/>
            <a:ext cx="77254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600" i="1" dirty="0" err="1">
                <a:solidFill>
                  <a:prstClr val="black"/>
                </a:solidFill>
                <a:latin typeface="Euclid" panose="02020503060505020303" pitchFamily="18" charset="0"/>
              </a:rPr>
              <a:t>p</a:t>
            </a:r>
            <a:r>
              <a:rPr lang="it-IT" sz="2600" i="1" baseline="-25000" dirty="0" err="1">
                <a:solidFill>
                  <a:prstClr val="black"/>
                </a:solidFill>
                <a:latin typeface="Euclid" panose="02020503060505020303" pitchFamily="18" charset="0"/>
              </a:rPr>
              <a:t>B</a:t>
            </a:r>
            <a:r>
              <a:rPr lang="it-IT" sz="2600" i="1" baseline="-25000" dirty="0">
                <a:solidFill>
                  <a:prstClr val="black"/>
                </a:solidFill>
                <a:latin typeface="Euclid" panose="02020503060505020303" pitchFamily="18" charset="0"/>
              </a:rPr>
              <a:t> </a:t>
            </a:r>
            <a:r>
              <a:rPr lang="it-IT" sz="2600" i="1" dirty="0">
                <a:solidFill>
                  <a:prstClr val="black"/>
                </a:solidFill>
                <a:latin typeface="Euclid" panose="02020503060505020303" pitchFamily="18" charset="0"/>
              </a:rPr>
              <a:t>= </a:t>
            </a:r>
            <a:r>
              <a:rPr lang="it-IT" sz="2600" i="1" dirty="0" err="1">
                <a:solidFill>
                  <a:prstClr val="black"/>
                </a:solidFill>
                <a:latin typeface="Euclid" panose="02020503060505020303" pitchFamily="18" charset="0"/>
              </a:rPr>
              <a:t>k</a:t>
            </a:r>
            <a:r>
              <a:rPr lang="it-IT" sz="2600" i="1" baseline="-25000" dirty="0" err="1">
                <a:solidFill>
                  <a:prstClr val="black"/>
                </a:solidFill>
                <a:latin typeface="Euclid" panose="02020503060505020303" pitchFamily="18" charset="0"/>
              </a:rPr>
              <a:t>p</a:t>
            </a:r>
            <a:r>
              <a:rPr lang="it-IT" sz="2600" i="1" dirty="0" err="1">
                <a:solidFill>
                  <a:prstClr val="black"/>
                </a:solidFill>
                <a:latin typeface="Euclid" panose="02020503060505020303" pitchFamily="18" charset="0"/>
              </a:rPr>
              <a:t>p</a:t>
            </a:r>
            <a:r>
              <a:rPr lang="it-IT" sz="2600" i="1" baseline="-25000" dirty="0" err="1">
                <a:solidFill>
                  <a:prstClr val="black"/>
                </a:solidFill>
                <a:latin typeface="Euclid" panose="02020503060505020303" pitchFamily="18" charset="0"/>
              </a:rPr>
              <a:t>A</a:t>
            </a:r>
            <a:r>
              <a:rPr lang="it-IT" sz="2600" i="1" dirty="0">
                <a:solidFill>
                  <a:prstClr val="black"/>
                </a:solidFill>
                <a:latin typeface="Euclid" panose="02020503060505020303" pitchFamily="18" charset="0"/>
              </a:rPr>
              <a:t> </a:t>
            </a:r>
            <a:r>
              <a:rPr lang="it-IT" sz="2400" dirty="0">
                <a:solidFill>
                  <a:prstClr val="black"/>
                </a:solidFill>
                <a:latin typeface="Euclid" panose="02020503060505020303" pitchFamily="18" charset="0"/>
              </a:rPr>
              <a:t>,</a:t>
            </a:r>
            <a:r>
              <a:rPr lang="it-IT" sz="2600" dirty="0">
                <a:solidFill>
                  <a:prstClr val="black"/>
                </a:solidFill>
                <a:latin typeface="Euclid" panose="02020503060505020303" pitchFamily="18" charset="0"/>
              </a:rPr>
              <a:t> </a:t>
            </a:r>
            <a:r>
              <a:rPr lang="it-IT" sz="2600" i="1" dirty="0">
                <a:solidFill>
                  <a:prstClr val="black"/>
                </a:solidFill>
                <a:latin typeface="Euclid" panose="02020503060505020303" pitchFamily="18" charset="0"/>
              </a:rPr>
              <a:t>V</a:t>
            </a:r>
            <a:r>
              <a:rPr lang="it-IT" sz="2600" i="1" baseline="-25000" dirty="0">
                <a:solidFill>
                  <a:prstClr val="black"/>
                </a:solidFill>
                <a:latin typeface="Euclid" panose="02020503060505020303" pitchFamily="18" charset="0"/>
              </a:rPr>
              <a:t>C </a:t>
            </a:r>
            <a:r>
              <a:rPr lang="it-IT" sz="2600" dirty="0">
                <a:solidFill>
                  <a:prstClr val="black"/>
                </a:solidFill>
                <a:latin typeface="Euclid" panose="02020503060505020303" pitchFamily="18" charset="0"/>
              </a:rPr>
              <a:t>= </a:t>
            </a:r>
            <a:r>
              <a:rPr lang="it-IT" sz="2600" i="1" dirty="0" err="1">
                <a:solidFill>
                  <a:prstClr val="black"/>
                </a:solidFill>
                <a:latin typeface="Euclid" panose="02020503060505020303" pitchFamily="18" charset="0"/>
              </a:rPr>
              <a:t>k</a:t>
            </a:r>
            <a:r>
              <a:rPr lang="it-IT" sz="2600" i="1" baseline="-25000" dirty="0" err="1">
                <a:solidFill>
                  <a:prstClr val="black"/>
                </a:solidFill>
                <a:latin typeface="Euclid" panose="02020503060505020303" pitchFamily="18" charset="0"/>
              </a:rPr>
              <a:t>V</a:t>
            </a:r>
            <a:r>
              <a:rPr lang="it-IT" sz="2600" i="1" baseline="-25000" dirty="0">
                <a:solidFill>
                  <a:prstClr val="black"/>
                </a:solidFill>
                <a:latin typeface="Euclid" panose="02020503060505020303" pitchFamily="18" charset="0"/>
              </a:rPr>
              <a:t> </a:t>
            </a:r>
            <a:r>
              <a:rPr lang="it-IT" sz="2600" i="1" dirty="0">
                <a:solidFill>
                  <a:prstClr val="black"/>
                </a:solidFill>
                <a:latin typeface="Euclid" panose="02020503060505020303" pitchFamily="18" charset="0"/>
              </a:rPr>
              <a:t>V</a:t>
            </a:r>
            <a:r>
              <a:rPr lang="it-IT" sz="2600" i="1" baseline="-25000" dirty="0">
                <a:solidFill>
                  <a:prstClr val="black"/>
                </a:solidFill>
                <a:latin typeface="Euclid" panose="02020503060505020303" pitchFamily="18" charset="0"/>
              </a:rPr>
              <a:t>B </a:t>
            </a:r>
            <a:r>
              <a:rPr lang="it-IT" sz="2400" i="1" dirty="0">
                <a:solidFill>
                  <a:prstClr val="black"/>
                </a:solidFill>
                <a:latin typeface="Euclid" panose="02020503060505020303" pitchFamily="18" charset="0"/>
              </a:rPr>
              <a:t>,</a:t>
            </a:r>
            <a:r>
              <a:rPr lang="it-IT" sz="2600" dirty="0">
                <a:solidFill>
                  <a:prstClr val="black"/>
                </a:solidFill>
                <a:latin typeface="Arial Narrow" panose="020B0606020202030204" pitchFamily="34" charset="0"/>
              </a:rPr>
              <a:t>  </a:t>
            </a:r>
            <a:r>
              <a:rPr lang="it-IT" sz="2600" i="1" dirty="0" err="1">
                <a:solidFill>
                  <a:prstClr val="black"/>
                </a:solidFill>
                <a:latin typeface="Euclid" panose="02020503060505020303" pitchFamily="18" charset="0"/>
              </a:rPr>
              <a:t>k</a:t>
            </a:r>
            <a:r>
              <a:rPr lang="it-IT" sz="2600" i="1" baseline="-25000" dirty="0" err="1">
                <a:solidFill>
                  <a:prstClr val="black"/>
                </a:solidFill>
                <a:latin typeface="Euclid" panose="02020503060505020303" pitchFamily="18" charset="0"/>
              </a:rPr>
              <a:t>p</a:t>
            </a:r>
            <a:r>
              <a:rPr lang="it-IT" sz="2600" i="1" baseline="-25000" dirty="0">
                <a:solidFill>
                  <a:prstClr val="black"/>
                </a:solidFill>
                <a:latin typeface="Euclid" panose="02020503060505020303" pitchFamily="18" charset="0"/>
              </a:rPr>
              <a:t> </a:t>
            </a:r>
            <a:r>
              <a:rPr lang="it-IT" sz="2600" i="1" dirty="0">
                <a:solidFill>
                  <a:prstClr val="black"/>
                </a:solidFill>
                <a:latin typeface="Euclid" panose="02020503060505020303" pitchFamily="18" charset="0"/>
              </a:rPr>
              <a:t>=</a:t>
            </a:r>
            <a:r>
              <a:rPr lang="it-IT" sz="2600" i="1" baseline="-25000" dirty="0">
                <a:solidFill>
                  <a:prstClr val="black"/>
                </a:solidFill>
                <a:latin typeface="Euclid" panose="02020503060505020303" pitchFamily="18" charset="0"/>
              </a:rPr>
              <a:t> </a:t>
            </a:r>
            <a:r>
              <a:rPr lang="it-IT" sz="2600" i="1" dirty="0">
                <a:solidFill>
                  <a:prstClr val="black"/>
                </a:solidFill>
                <a:latin typeface="Euclid" panose="02020503060505020303" pitchFamily="18" charset="0"/>
              </a:rPr>
              <a:t>4.15  </a:t>
            </a:r>
            <a:r>
              <a:rPr lang="it-IT" sz="2400" dirty="0">
                <a:solidFill>
                  <a:prstClr val="black"/>
                </a:solidFill>
                <a:latin typeface="Arial Narrow" panose="020B0606020202030204" pitchFamily="34" charset="0"/>
              </a:rPr>
              <a:t>e che </a:t>
            </a:r>
            <a:r>
              <a:rPr lang="it-IT" sz="2800" i="1" dirty="0">
                <a:solidFill>
                  <a:prstClr val="black"/>
                </a:solidFill>
                <a:latin typeface="Euclid" panose="02020503060505020303" pitchFamily="18" charset="0"/>
              </a:rPr>
              <a:t> </a:t>
            </a:r>
            <a:r>
              <a:rPr lang="it-IT" sz="2600" i="1" dirty="0" err="1">
                <a:solidFill>
                  <a:prstClr val="black"/>
                </a:solidFill>
                <a:latin typeface="Euclid" panose="02020503060505020303" pitchFamily="18" charset="0"/>
              </a:rPr>
              <a:t>k</a:t>
            </a:r>
            <a:r>
              <a:rPr lang="it-IT" sz="2600" i="1" baseline="-25000" dirty="0" err="1">
                <a:solidFill>
                  <a:prstClr val="black"/>
                </a:solidFill>
                <a:latin typeface="Euclid" panose="02020503060505020303" pitchFamily="18" charset="0"/>
              </a:rPr>
              <a:t>V</a:t>
            </a:r>
            <a:r>
              <a:rPr lang="it-IT" sz="2600" i="1" baseline="-25000" dirty="0">
                <a:solidFill>
                  <a:prstClr val="black"/>
                </a:solidFill>
                <a:latin typeface="Euclid" panose="02020503060505020303" pitchFamily="18" charset="0"/>
              </a:rPr>
              <a:t> </a:t>
            </a:r>
            <a:r>
              <a:rPr lang="it-IT" sz="2600" dirty="0">
                <a:solidFill>
                  <a:prstClr val="black"/>
                </a:solidFill>
                <a:latin typeface="Euclid" panose="02020503060505020303" pitchFamily="18" charset="0"/>
              </a:rPr>
              <a:t> = 2.87</a:t>
            </a:r>
          </a:p>
        </p:txBody>
      </p:sp>
      <p:sp>
        <p:nvSpPr>
          <p:cNvPr id="81" name="Rettangolo 80"/>
          <p:cNvSpPr/>
          <p:nvPr/>
        </p:nvSpPr>
        <p:spPr>
          <a:xfrm>
            <a:off x="-73152" y="1788979"/>
            <a:ext cx="1656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400" dirty="0">
                <a:solidFill>
                  <a:prstClr val="black"/>
                </a:solidFill>
                <a:latin typeface="Arial Narrow" panose="020B0606020202030204" pitchFamily="34" charset="0"/>
              </a:rPr>
              <a:t>determinare:</a:t>
            </a:r>
          </a:p>
        </p:txBody>
      </p:sp>
      <p:sp>
        <p:nvSpPr>
          <p:cNvPr id="82" name="Rettangolo 81"/>
          <p:cNvSpPr/>
          <p:nvPr/>
        </p:nvSpPr>
        <p:spPr>
          <a:xfrm>
            <a:off x="-108520" y="2413995"/>
            <a:ext cx="71287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400" dirty="0">
                <a:solidFill>
                  <a:prstClr val="black"/>
                </a:solidFill>
                <a:latin typeface="Arial Narrow" panose="020B0606020202030204" pitchFamily="34" charset="0"/>
              </a:rPr>
              <a:t>(a) il calore totale assorbito dal sistema durante un ciclo, </a:t>
            </a:r>
          </a:p>
        </p:txBody>
      </p:sp>
      <p:sp>
        <p:nvSpPr>
          <p:cNvPr id="83" name="Rettangolo 82"/>
          <p:cNvSpPr/>
          <p:nvPr/>
        </p:nvSpPr>
        <p:spPr>
          <a:xfrm>
            <a:off x="-108520" y="4326195"/>
            <a:ext cx="712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400" dirty="0">
                <a:solidFill>
                  <a:prstClr val="black"/>
                </a:solidFill>
                <a:latin typeface="Arial Narrow" panose="020B0606020202030204" pitchFamily="34" charset="0"/>
              </a:rPr>
              <a:t>(d) il rendimento di una macchina funzionante con un </a:t>
            </a:r>
          </a:p>
        </p:txBody>
      </p:sp>
      <p:sp>
        <p:nvSpPr>
          <p:cNvPr id="84" name="Rettangolo 83"/>
          <p:cNvSpPr/>
          <p:nvPr/>
        </p:nvSpPr>
        <p:spPr>
          <a:xfrm>
            <a:off x="-108520" y="3689547"/>
            <a:ext cx="31951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dirty="0">
                <a:solidFill>
                  <a:prstClr val="black"/>
                </a:solidFill>
                <a:latin typeface="Arial Narrow" panose="020B0606020202030204" pitchFamily="34" charset="0"/>
              </a:rPr>
              <a:t>(c) il rendimento del ciclo,  </a:t>
            </a:r>
          </a:p>
        </p:txBody>
      </p:sp>
      <p:sp>
        <p:nvSpPr>
          <p:cNvPr id="85" name="Rettangolo 84"/>
          <p:cNvSpPr/>
          <p:nvPr/>
        </p:nvSpPr>
        <p:spPr>
          <a:xfrm>
            <a:off x="-108520" y="3062067"/>
            <a:ext cx="62646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400" dirty="0">
                <a:solidFill>
                  <a:prstClr val="black"/>
                </a:solidFill>
                <a:latin typeface="Arial Narrow" panose="020B0606020202030204" pitchFamily="34" charset="0"/>
              </a:rPr>
              <a:t>(b) il calore totale ceduto dal sistema durante ciclo, </a:t>
            </a:r>
          </a:p>
        </p:txBody>
      </p:sp>
      <p:sp>
        <p:nvSpPr>
          <p:cNvPr id="86" name="Rettangolo 85"/>
          <p:cNvSpPr/>
          <p:nvPr/>
        </p:nvSpPr>
        <p:spPr>
          <a:xfrm>
            <a:off x="755576" y="501454"/>
            <a:ext cx="475931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600" i="1" dirty="0" err="1">
                <a:solidFill>
                  <a:prstClr val="black"/>
                </a:solidFill>
                <a:latin typeface="Euclid" panose="02020503060505020303" pitchFamily="18" charset="0"/>
              </a:rPr>
              <a:t>p</a:t>
            </a:r>
            <a:r>
              <a:rPr lang="it-IT" sz="2600" i="1" baseline="-25000" dirty="0" err="1">
                <a:solidFill>
                  <a:prstClr val="black"/>
                </a:solidFill>
                <a:latin typeface="Euclid" panose="02020503060505020303" pitchFamily="18" charset="0"/>
              </a:rPr>
              <a:t>A</a:t>
            </a:r>
            <a:r>
              <a:rPr lang="it-IT" sz="2600" i="1" baseline="-25000" dirty="0">
                <a:solidFill>
                  <a:prstClr val="black"/>
                </a:solidFill>
                <a:latin typeface="Euclid" panose="02020503060505020303" pitchFamily="18" charset="0"/>
              </a:rPr>
              <a:t> </a:t>
            </a:r>
            <a:r>
              <a:rPr lang="it-IT" sz="2600" i="1" dirty="0">
                <a:solidFill>
                  <a:prstClr val="black"/>
                </a:solidFill>
                <a:latin typeface="Euclid" panose="02020503060505020303" pitchFamily="18" charset="0"/>
              </a:rPr>
              <a:t>= 1,51 atm</a:t>
            </a:r>
            <a:r>
              <a:rPr lang="it-IT" sz="2600" dirty="0">
                <a:solidFill>
                  <a:prstClr val="black"/>
                </a:solidFill>
                <a:latin typeface="Euclid" panose="02020503060505020303" pitchFamily="18" charset="0"/>
              </a:rPr>
              <a:t>, </a:t>
            </a:r>
            <a:r>
              <a:rPr lang="it-IT" sz="2600" i="1" dirty="0">
                <a:solidFill>
                  <a:prstClr val="black"/>
                </a:solidFill>
                <a:latin typeface="Euclid" panose="02020503060505020303" pitchFamily="18" charset="0"/>
              </a:rPr>
              <a:t>V</a:t>
            </a:r>
            <a:r>
              <a:rPr lang="it-IT" sz="2600" i="1" baseline="-25000" dirty="0">
                <a:solidFill>
                  <a:prstClr val="black"/>
                </a:solidFill>
                <a:latin typeface="Euclid" panose="02020503060505020303" pitchFamily="18" charset="0"/>
              </a:rPr>
              <a:t>A</a:t>
            </a:r>
            <a:r>
              <a:rPr lang="it-IT" sz="2600" dirty="0">
                <a:solidFill>
                  <a:prstClr val="black"/>
                </a:solidFill>
                <a:latin typeface="Euclid" panose="02020503060505020303" pitchFamily="18" charset="0"/>
              </a:rPr>
              <a:t> = 30,8 </a:t>
            </a:r>
            <a:r>
              <a:rPr lang="it-IT" sz="2600" i="1" dirty="0">
                <a:solidFill>
                  <a:prstClr val="black"/>
                </a:solidFill>
                <a:latin typeface="Euclid" panose="02020503060505020303" pitchFamily="18" charset="0"/>
              </a:rPr>
              <a:t>dm</a:t>
            </a:r>
            <a:r>
              <a:rPr lang="it-IT" sz="2600" baseline="30000" dirty="0">
                <a:solidFill>
                  <a:prstClr val="black"/>
                </a:solidFill>
                <a:latin typeface="Euclid" panose="02020503060505020303" pitchFamily="18" charset="0"/>
              </a:rPr>
              <a:t>3</a:t>
            </a:r>
            <a:r>
              <a:rPr lang="it-IT" sz="2600" dirty="0">
                <a:solidFill>
                  <a:prstClr val="black"/>
                </a:solidFill>
                <a:latin typeface="Euclid" panose="02020503060505020303" pitchFamily="18" charset="0"/>
              </a:rPr>
              <a:t>. </a:t>
            </a:r>
          </a:p>
        </p:txBody>
      </p:sp>
      <p:sp>
        <p:nvSpPr>
          <p:cNvPr id="5" name="Rettangolo 4"/>
          <p:cNvSpPr/>
          <p:nvPr/>
        </p:nvSpPr>
        <p:spPr>
          <a:xfrm>
            <a:off x="-73151" y="519063"/>
            <a:ext cx="9689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400" dirty="0">
                <a:solidFill>
                  <a:prstClr val="black"/>
                </a:solidFill>
                <a:latin typeface="Arial Narrow" panose="020B0606020202030204" pitchFamily="34" charset="0"/>
              </a:rPr>
              <a:t>si ha :</a:t>
            </a:r>
          </a:p>
        </p:txBody>
      </p:sp>
      <p:sp>
        <p:nvSpPr>
          <p:cNvPr id="6" name="Rettangolo 5"/>
          <p:cNvSpPr/>
          <p:nvPr/>
        </p:nvSpPr>
        <p:spPr>
          <a:xfrm>
            <a:off x="5487099" y="488892"/>
            <a:ext cx="17491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>
                <a:solidFill>
                  <a:prstClr val="black"/>
                </a:solidFill>
                <a:latin typeface="Arial Narrow" panose="020B0606020202030204" pitchFamily="34" charset="0"/>
              </a:rPr>
              <a:t>Sapendo che </a:t>
            </a:r>
            <a:endParaRPr lang="it-IT" dirty="0"/>
          </a:p>
        </p:txBody>
      </p:sp>
      <p:sp>
        <p:nvSpPr>
          <p:cNvPr id="51" name="Rettangolo 50"/>
          <p:cNvSpPr/>
          <p:nvPr/>
        </p:nvSpPr>
        <p:spPr>
          <a:xfrm>
            <a:off x="264042" y="4725144"/>
            <a:ext cx="57423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400" dirty="0">
                <a:solidFill>
                  <a:prstClr val="black"/>
                </a:solidFill>
                <a:latin typeface="Arial Narrow" panose="020B0606020202030204" pitchFamily="34" charset="0"/>
              </a:rPr>
              <a:t>ciclo di Carnot fra le stesse temperature estreme </a:t>
            </a:r>
          </a:p>
        </p:txBody>
      </p:sp>
    </p:spTree>
    <p:extLst>
      <p:ext uri="{BB962C8B-B14F-4D97-AF65-F5344CB8AC3E}">
        <p14:creationId xmlns:p14="http://schemas.microsoft.com/office/powerpoint/2010/main" val="3882749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81" grpId="0"/>
      <p:bldP spid="82" grpId="0"/>
      <p:bldP spid="83" grpId="0"/>
      <p:bldP spid="84" grpId="0"/>
      <p:bldP spid="85" grpId="0"/>
      <p:bldP spid="86" grpId="0"/>
      <p:bldP spid="5" grpId="0"/>
      <p:bldP spid="6" grpId="0"/>
      <p:bldP spid="5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15616" y="404664"/>
            <a:ext cx="6555641" cy="144655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Backup </a:t>
            </a:r>
            <a:r>
              <a:rPr lang="it-IT" sz="8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Slides</a:t>
            </a:r>
            <a:endParaRPr lang="it-IT" sz="8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0666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>
            <a:grpSpLocks noChangeAspect="1"/>
          </p:cNvGrpSpPr>
          <p:nvPr/>
        </p:nvGrpSpPr>
        <p:grpSpPr>
          <a:xfrm>
            <a:off x="2915815" y="476672"/>
            <a:ext cx="2592288" cy="2952328"/>
            <a:chOff x="4632865" y="-29482"/>
            <a:chExt cx="2574958" cy="2345977"/>
          </a:xfrm>
        </p:grpSpPr>
        <p:grpSp>
          <p:nvGrpSpPr>
            <p:cNvPr id="3" name="Group 80"/>
            <p:cNvGrpSpPr>
              <a:grpSpLocks/>
            </p:cNvGrpSpPr>
            <p:nvPr/>
          </p:nvGrpSpPr>
          <p:grpSpPr bwMode="auto">
            <a:xfrm>
              <a:off x="5179105" y="383880"/>
              <a:ext cx="1414320" cy="1263441"/>
              <a:chOff x="4255" y="478"/>
              <a:chExt cx="1078" cy="963"/>
            </a:xfrm>
          </p:grpSpPr>
          <p:sp>
            <p:nvSpPr>
              <p:cNvPr id="17" name="Text Box 13"/>
              <p:cNvSpPr txBox="1">
                <a:spLocks noChangeArrowheads="1"/>
              </p:cNvSpPr>
              <p:nvPr/>
            </p:nvSpPr>
            <p:spPr bwMode="auto">
              <a:xfrm>
                <a:off x="4255" y="478"/>
                <a:ext cx="236" cy="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it-IT" sz="16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Euclid" panose="02020503060505020303" pitchFamily="18" charset="0"/>
                  </a:rPr>
                  <a:t>B</a:t>
                </a:r>
              </a:p>
            </p:txBody>
          </p:sp>
          <p:sp>
            <p:nvSpPr>
              <p:cNvPr id="18" name="Text Box 14"/>
              <p:cNvSpPr txBox="1">
                <a:spLocks noChangeArrowheads="1"/>
              </p:cNvSpPr>
              <p:nvPr/>
            </p:nvSpPr>
            <p:spPr bwMode="auto">
              <a:xfrm>
                <a:off x="5039" y="478"/>
                <a:ext cx="239" cy="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it-IT" sz="16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Euclid" panose="02020503060505020303" pitchFamily="18" charset="0"/>
                  </a:rPr>
                  <a:t>C</a:t>
                </a:r>
              </a:p>
            </p:txBody>
          </p:sp>
          <p:sp>
            <p:nvSpPr>
              <p:cNvPr id="19" name="Text Box 15"/>
              <p:cNvSpPr txBox="1">
                <a:spLocks noChangeArrowheads="1"/>
              </p:cNvSpPr>
              <p:nvPr/>
            </p:nvSpPr>
            <p:spPr bwMode="auto">
              <a:xfrm>
                <a:off x="5088" y="1246"/>
                <a:ext cx="245" cy="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it-IT" sz="16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Euclid" panose="02020503060505020303" pitchFamily="18" charset="0"/>
                  </a:rPr>
                  <a:t>D</a:t>
                </a:r>
              </a:p>
            </p:txBody>
          </p:sp>
          <p:sp>
            <p:nvSpPr>
              <p:cNvPr id="20" name="Rectangle 52"/>
              <p:cNvSpPr>
                <a:spLocks noChangeArrowheads="1"/>
              </p:cNvSpPr>
              <p:nvPr/>
            </p:nvSpPr>
            <p:spPr bwMode="auto">
              <a:xfrm>
                <a:off x="4531" y="672"/>
                <a:ext cx="576" cy="576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endParaRPr>
              </a:p>
            </p:txBody>
          </p:sp>
          <p:sp>
            <p:nvSpPr>
              <p:cNvPr id="21" name="Oval 8"/>
              <p:cNvSpPr>
                <a:spLocks noChangeArrowheads="1"/>
              </p:cNvSpPr>
              <p:nvPr/>
            </p:nvSpPr>
            <p:spPr bwMode="auto">
              <a:xfrm>
                <a:off x="5095" y="1237"/>
                <a:ext cx="29" cy="22"/>
              </a:xfrm>
              <a:prstGeom prst="ellipse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endParaRPr>
              </a:p>
            </p:txBody>
          </p:sp>
          <p:sp>
            <p:nvSpPr>
              <p:cNvPr id="22" name="Oval 7"/>
              <p:cNvSpPr>
                <a:spLocks noChangeArrowheads="1"/>
              </p:cNvSpPr>
              <p:nvPr/>
            </p:nvSpPr>
            <p:spPr bwMode="auto">
              <a:xfrm>
                <a:off x="4516" y="1237"/>
                <a:ext cx="29" cy="22"/>
              </a:xfrm>
              <a:prstGeom prst="ellipse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endParaRPr>
              </a:p>
            </p:txBody>
          </p:sp>
          <p:sp>
            <p:nvSpPr>
              <p:cNvPr id="23" name="Oval 9"/>
              <p:cNvSpPr>
                <a:spLocks noChangeArrowheads="1"/>
              </p:cNvSpPr>
              <p:nvPr/>
            </p:nvSpPr>
            <p:spPr bwMode="auto">
              <a:xfrm>
                <a:off x="5095" y="662"/>
                <a:ext cx="29" cy="22"/>
              </a:xfrm>
              <a:prstGeom prst="ellipse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endParaRPr>
              </a:p>
            </p:txBody>
          </p:sp>
          <p:sp>
            <p:nvSpPr>
              <p:cNvPr id="24" name="Oval 6"/>
              <p:cNvSpPr>
                <a:spLocks noChangeArrowheads="1"/>
              </p:cNvSpPr>
              <p:nvPr/>
            </p:nvSpPr>
            <p:spPr bwMode="auto">
              <a:xfrm>
                <a:off x="4516" y="661"/>
                <a:ext cx="29" cy="22"/>
              </a:xfrm>
              <a:prstGeom prst="ellipse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endParaRPr>
              </a:p>
            </p:txBody>
          </p:sp>
        </p:grpSp>
        <p:sp>
          <p:nvSpPr>
            <p:cNvPr id="4" name="Rectangle 12"/>
            <p:cNvSpPr>
              <a:spLocks noChangeArrowheads="1"/>
            </p:cNvSpPr>
            <p:nvPr/>
          </p:nvSpPr>
          <p:spPr bwMode="auto">
            <a:xfrm>
              <a:off x="4632865" y="449625"/>
              <a:ext cx="388879" cy="2786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it-IT" sz="1800" i="1" kern="0" dirty="0">
                  <a:solidFill>
                    <a:srgbClr val="000000"/>
                  </a:solidFill>
                  <a:latin typeface="Euclid" panose="02020503060505020303" pitchFamily="18" charset="0"/>
                </a:rPr>
                <a:t>p</a:t>
              </a:r>
              <a:r>
                <a:rPr kumimoji="0" lang="en-US" altLang="it-IT" sz="1800" b="0" i="1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rPr>
                <a:t>B</a:t>
              </a:r>
            </a:p>
          </p:txBody>
        </p:sp>
        <p:sp>
          <p:nvSpPr>
            <p:cNvPr id="5" name="Rectangle 20"/>
            <p:cNvSpPr>
              <a:spLocks noChangeArrowheads="1"/>
            </p:cNvSpPr>
            <p:nvPr/>
          </p:nvSpPr>
          <p:spPr bwMode="auto">
            <a:xfrm>
              <a:off x="4632865" y="1215291"/>
              <a:ext cx="393416" cy="2786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it-IT" sz="1800" i="1" kern="0" dirty="0" err="1">
                  <a:solidFill>
                    <a:srgbClr val="000000"/>
                  </a:solidFill>
                  <a:latin typeface="Euclid" panose="02020503060505020303" pitchFamily="18" charset="0"/>
                </a:rPr>
                <a:t>p</a:t>
              </a:r>
              <a:r>
                <a:rPr lang="en-US" altLang="it-IT" sz="1800" i="1" kern="0" baseline="-25000" dirty="0" err="1">
                  <a:solidFill>
                    <a:srgbClr val="000000"/>
                  </a:solidFill>
                  <a:latin typeface="Euclid" panose="02020503060505020303" pitchFamily="18" charset="0"/>
                </a:rPr>
                <a:t>A</a:t>
              </a:r>
              <a:endParaRPr kumimoji="0" lang="en-US" altLang="it-IT" sz="1800" b="0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clid" panose="02020503060505020303" pitchFamily="18" charset="0"/>
              </a:endParaRPr>
            </a:p>
          </p:txBody>
        </p:sp>
        <p:cxnSp>
          <p:nvCxnSpPr>
            <p:cNvPr id="6" name="Connettore 2 5"/>
            <p:cNvCxnSpPr/>
            <p:nvPr/>
          </p:nvCxnSpPr>
          <p:spPr>
            <a:xfrm flipV="1">
              <a:off x="5049053" y="210473"/>
              <a:ext cx="0" cy="169677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ttore 2 6"/>
            <p:cNvCxnSpPr/>
            <p:nvPr/>
          </p:nvCxnSpPr>
          <p:spPr>
            <a:xfrm rot="5400000" flipV="1">
              <a:off x="5988488" y="974023"/>
              <a:ext cx="0" cy="1866456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6"/>
            <p:cNvSpPr txBox="1">
              <a:spLocks noChangeArrowheads="1"/>
            </p:cNvSpPr>
            <p:nvPr/>
          </p:nvSpPr>
          <p:spPr bwMode="auto">
            <a:xfrm>
              <a:off x="4645249" y="-29482"/>
              <a:ext cx="888815" cy="293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it-IT" sz="1800" i="1" kern="0" dirty="0">
                  <a:solidFill>
                    <a:srgbClr val="000000"/>
                  </a:solidFill>
                  <a:latin typeface="Euclid" panose="02020503060505020303" pitchFamily="18" charset="0"/>
                </a:rPr>
                <a:t>p</a:t>
              </a:r>
              <a:r>
                <a:rPr lang="en-US" altLang="it-IT" sz="1800" kern="0" dirty="0">
                  <a:solidFill>
                    <a:srgbClr val="000000"/>
                  </a:solidFill>
                  <a:latin typeface="Euclid" panose="02020503060505020303" pitchFamily="18" charset="0"/>
                </a:rPr>
                <a:t>(</a:t>
              </a:r>
              <a:r>
                <a:rPr lang="en-US" altLang="it-IT" sz="1800" i="1" kern="0" dirty="0">
                  <a:solidFill>
                    <a:srgbClr val="000000"/>
                  </a:solidFill>
                  <a:latin typeface="Euclid" panose="02020503060505020303" pitchFamily="18" charset="0"/>
                </a:rPr>
                <a:t>V,T</a:t>
              </a:r>
              <a:r>
                <a:rPr lang="en-US" altLang="it-IT" sz="1800" kern="0" dirty="0">
                  <a:solidFill>
                    <a:srgbClr val="000000"/>
                  </a:solidFill>
                  <a:latin typeface="Euclid" panose="02020503060505020303" pitchFamily="18" charset="0"/>
                </a:rPr>
                <a:t>)</a:t>
              </a:r>
              <a:endParaRPr kumimoji="0" lang="en-US" altLang="it-IT" sz="1800" b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clid" panose="02020503060505020303" pitchFamily="18" charset="0"/>
              </a:endParaRPr>
            </a:p>
          </p:txBody>
        </p:sp>
        <p:sp>
          <p:nvSpPr>
            <p:cNvPr id="9" name="Text Box 16"/>
            <p:cNvSpPr txBox="1">
              <a:spLocks noChangeArrowheads="1"/>
            </p:cNvSpPr>
            <p:nvPr/>
          </p:nvSpPr>
          <p:spPr bwMode="auto">
            <a:xfrm>
              <a:off x="6754051" y="1964848"/>
              <a:ext cx="453772" cy="351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it-IT" sz="1400" i="1" kern="0" dirty="0">
                  <a:solidFill>
                    <a:srgbClr val="000000"/>
                  </a:solidFill>
                  <a:latin typeface="Euclid" panose="02020503060505020303" pitchFamily="18" charset="0"/>
                </a:rPr>
                <a:t>V</a:t>
              </a:r>
              <a:endParaRPr kumimoji="0" lang="en-US" altLang="it-IT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clid" panose="02020503060505020303" pitchFamily="18" charset="0"/>
              </a:endParaRPr>
            </a:p>
          </p:txBody>
        </p:sp>
        <p:sp>
          <p:nvSpPr>
            <p:cNvPr id="10" name="Text Box 15"/>
            <p:cNvSpPr txBox="1">
              <a:spLocks noChangeArrowheads="1"/>
            </p:cNvSpPr>
            <p:nvPr/>
          </p:nvSpPr>
          <p:spPr bwMode="auto">
            <a:xfrm>
              <a:off x="5178713" y="1390591"/>
              <a:ext cx="317817" cy="255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it-IT" sz="16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rPr>
                <a:t>A</a:t>
              </a: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6112653" y="1980000"/>
              <a:ext cx="414583" cy="255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it-IT" sz="1600" i="1" kern="0" noProof="0" dirty="0">
                  <a:solidFill>
                    <a:srgbClr val="000000"/>
                  </a:solidFill>
                  <a:latin typeface="Euclid" panose="02020503060505020303" pitchFamily="18" charset="0"/>
                </a:rPr>
                <a:t>V</a:t>
              </a:r>
              <a:r>
                <a:rPr kumimoji="0" lang="en-US" altLang="it-IT" sz="1600" b="0" i="1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rPr>
                <a:t>D</a:t>
              </a:r>
            </a:p>
          </p:txBody>
        </p:sp>
        <p:sp>
          <p:nvSpPr>
            <p:cNvPr id="12" name="Rectangle 20"/>
            <p:cNvSpPr>
              <a:spLocks noChangeArrowheads="1"/>
            </p:cNvSpPr>
            <p:nvPr/>
          </p:nvSpPr>
          <p:spPr bwMode="auto">
            <a:xfrm>
              <a:off x="5350845" y="1979712"/>
              <a:ext cx="413071" cy="255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it-IT" sz="1600" i="1" kern="0" dirty="0">
                  <a:solidFill>
                    <a:srgbClr val="000000"/>
                  </a:solidFill>
                  <a:latin typeface="Euclid" panose="02020503060505020303" pitchFamily="18" charset="0"/>
                </a:rPr>
                <a:t>V</a:t>
              </a:r>
              <a:r>
                <a:rPr lang="en-US" altLang="it-IT" sz="1600" i="1" kern="0" baseline="-25000" dirty="0">
                  <a:solidFill>
                    <a:srgbClr val="000000"/>
                  </a:solidFill>
                  <a:latin typeface="Euclid" panose="02020503060505020303" pitchFamily="18" charset="0"/>
                </a:rPr>
                <a:t>A</a:t>
              </a:r>
              <a:endParaRPr kumimoji="0" lang="en-US" altLang="it-IT" sz="1600" b="0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clid" panose="02020503060505020303" pitchFamily="18" charset="0"/>
              </a:endParaRPr>
            </a:p>
          </p:txBody>
        </p:sp>
        <p:cxnSp>
          <p:nvCxnSpPr>
            <p:cNvPr id="13" name="Connettore 1 12"/>
            <p:cNvCxnSpPr/>
            <p:nvPr/>
          </p:nvCxnSpPr>
          <p:spPr>
            <a:xfrm flipH="1" flipV="1">
              <a:off x="5062694" y="643977"/>
              <a:ext cx="468000" cy="33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13"/>
            <p:cNvCxnSpPr/>
            <p:nvPr/>
          </p:nvCxnSpPr>
          <p:spPr>
            <a:xfrm flipH="1" flipV="1">
              <a:off x="5062694" y="1396800"/>
              <a:ext cx="468000" cy="33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14"/>
            <p:cNvCxnSpPr/>
            <p:nvPr/>
          </p:nvCxnSpPr>
          <p:spPr>
            <a:xfrm rot="5400000" flipH="1" flipV="1">
              <a:off x="5292000" y="1673538"/>
              <a:ext cx="468000" cy="33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/>
          </p:nvCxnSpPr>
          <p:spPr>
            <a:xfrm rot="5400000" flipH="1" flipV="1">
              <a:off x="6075154" y="1673538"/>
              <a:ext cx="468000" cy="33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6" name="Oggetto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887144"/>
              </p:ext>
            </p:extLst>
          </p:nvPr>
        </p:nvGraphicFramePr>
        <p:xfrm>
          <a:off x="397125" y="490838"/>
          <a:ext cx="1582587" cy="444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1" name="Equation" r:id="rId4" imgW="812520" imgH="228600" progId="Equation.DSMT4">
                  <p:embed/>
                </p:oleObj>
              </mc:Choice>
              <mc:Fallback>
                <p:oleObj name="Equation" r:id="rId4" imgW="8125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125" y="490838"/>
                        <a:ext cx="1582587" cy="4448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ggetto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097729"/>
              </p:ext>
            </p:extLst>
          </p:nvPr>
        </p:nvGraphicFramePr>
        <p:xfrm>
          <a:off x="185622" y="908720"/>
          <a:ext cx="1534731" cy="769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2" name="Equation" r:id="rId6" imgW="787320" imgH="393480" progId="Equation.DSMT4">
                  <p:embed/>
                </p:oleObj>
              </mc:Choice>
              <mc:Fallback>
                <p:oleObj name="Equation" r:id="rId6" imgW="787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622" y="908720"/>
                        <a:ext cx="1534731" cy="769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Freccia a destra 27"/>
          <p:cNvSpPr>
            <a:spLocks noChangeAspect="1"/>
          </p:cNvSpPr>
          <p:nvPr/>
        </p:nvSpPr>
        <p:spPr>
          <a:xfrm>
            <a:off x="41606" y="1265899"/>
            <a:ext cx="88906" cy="44037"/>
          </a:xfrm>
          <a:prstGeom prst="rightArrow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/>
          </a:p>
        </p:txBody>
      </p:sp>
      <p:graphicFrame>
        <p:nvGraphicFramePr>
          <p:cNvPr id="29" name="Oggetto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6323237"/>
              </p:ext>
            </p:extLst>
          </p:nvPr>
        </p:nvGraphicFramePr>
        <p:xfrm>
          <a:off x="17341" y="6334691"/>
          <a:ext cx="1929275" cy="46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3" name="Equation" r:id="rId8" imgW="990360" imgH="241200" progId="Equation.DSMT4">
                  <p:embed/>
                </p:oleObj>
              </mc:Choice>
              <mc:Fallback>
                <p:oleObj name="Equation" r:id="rId8" imgW="9903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41" y="6334691"/>
                        <a:ext cx="1929275" cy="469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ttangolo 29"/>
          <p:cNvSpPr/>
          <p:nvPr/>
        </p:nvSpPr>
        <p:spPr>
          <a:xfrm>
            <a:off x="-73152" y="5103589"/>
            <a:ext cx="18539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>
                <a:latin typeface="Arial Narrow" panose="020B0606020202030204" pitchFamily="34" charset="0"/>
              </a:rPr>
              <a:t>numericamente:</a:t>
            </a:r>
          </a:p>
        </p:txBody>
      </p:sp>
      <p:graphicFrame>
        <p:nvGraphicFramePr>
          <p:cNvPr id="32" name="Oggetto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943596"/>
              </p:ext>
            </p:extLst>
          </p:nvPr>
        </p:nvGraphicFramePr>
        <p:xfrm>
          <a:off x="6350000" y="-1052"/>
          <a:ext cx="128270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4" name="Equation" r:id="rId10" imgW="660240" imgH="241200" progId="Equation.DSMT4">
                  <p:embed/>
                </p:oleObj>
              </mc:Choice>
              <mc:Fallback>
                <p:oleObj name="Equation" r:id="rId10" imgW="6602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0" y="-1052"/>
                        <a:ext cx="1282700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ggetto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6748440"/>
              </p:ext>
            </p:extLst>
          </p:nvPr>
        </p:nvGraphicFramePr>
        <p:xfrm>
          <a:off x="2383700" y="6334691"/>
          <a:ext cx="1903966" cy="46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5" name="Equation" r:id="rId12" imgW="977760" imgH="241200" progId="Equation.DSMT4">
                  <p:embed/>
                </p:oleObj>
              </mc:Choice>
              <mc:Fallback>
                <p:oleObj name="Equation" r:id="rId12" imgW="9777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3700" y="6334691"/>
                        <a:ext cx="1903966" cy="469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ggetto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218887"/>
              </p:ext>
            </p:extLst>
          </p:nvPr>
        </p:nvGraphicFramePr>
        <p:xfrm>
          <a:off x="-36512" y="5539163"/>
          <a:ext cx="2027709" cy="469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6" name="Equation" r:id="rId14" imgW="1041120" imgH="241200" progId="Equation.DSMT4">
                  <p:embed/>
                </p:oleObj>
              </mc:Choice>
              <mc:Fallback>
                <p:oleObj name="Equation" r:id="rId14" imgW="10411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2" y="5539163"/>
                        <a:ext cx="2027709" cy="4696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ggetto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867127"/>
              </p:ext>
            </p:extLst>
          </p:nvPr>
        </p:nvGraphicFramePr>
        <p:xfrm>
          <a:off x="2400" y="5968931"/>
          <a:ext cx="2078329" cy="469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7" name="Equation" r:id="rId16" imgW="1066680" imgH="241200" progId="Equation.DSMT4">
                  <p:embed/>
                </p:oleObj>
              </mc:Choice>
              <mc:Fallback>
                <p:oleObj name="Equation" r:id="rId16" imgW="10666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0" y="5968931"/>
                        <a:ext cx="2078329" cy="4696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ggetto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1712271"/>
              </p:ext>
            </p:extLst>
          </p:nvPr>
        </p:nvGraphicFramePr>
        <p:xfrm>
          <a:off x="7953154" y="10311"/>
          <a:ext cx="939326" cy="444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8" name="Equation" r:id="rId18" imgW="482400" imgH="228600" progId="Equation.DSMT4">
                  <p:embed/>
                </p:oleObj>
              </mc:Choice>
              <mc:Fallback>
                <p:oleObj name="Equation" r:id="rId18" imgW="482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3154" y="10311"/>
                        <a:ext cx="939326" cy="4443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ggetto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331426"/>
              </p:ext>
            </p:extLst>
          </p:nvPr>
        </p:nvGraphicFramePr>
        <p:xfrm>
          <a:off x="5938964" y="483488"/>
          <a:ext cx="1582587" cy="444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9" name="Equation" r:id="rId20" imgW="812520" imgH="228600" progId="Equation.DSMT4">
                  <p:embed/>
                </p:oleObj>
              </mc:Choice>
              <mc:Fallback>
                <p:oleObj name="Equation" r:id="rId20" imgW="8125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8964" y="483488"/>
                        <a:ext cx="1582587" cy="4448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ggetto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000474"/>
              </p:ext>
            </p:extLst>
          </p:nvPr>
        </p:nvGraphicFramePr>
        <p:xfrm>
          <a:off x="5745710" y="931742"/>
          <a:ext cx="1633414" cy="769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0" name="Equation" r:id="rId22" imgW="838080" imgH="393480" progId="Equation.DSMT4">
                  <p:embed/>
                </p:oleObj>
              </mc:Choice>
              <mc:Fallback>
                <p:oleObj name="Equation" r:id="rId22" imgW="838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5710" y="931742"/>
                        <a:ext cx="1633414" cy="769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Freccia a destra 39"/>
          <p:cNvSpPr>
            <a:spLocks noChangeAspect="1"/>
          </p:cNvSpPr>
          <p:nvPr/>
        </p:nvSpPr>
        <p:spPr>
          <a:xfrm>
            <a:off x="5555256" y="1306646"/>
            <a:ext cx="80824" cy="40034"/>
          </a:xfrm>
          <a:prstGeom prst="rightArrow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/>
          </a:p>
        </p:txBody>
      </p:sp>
      <p:graphicFrame>
        <p:nvGraphicFramePr>
          <p:cNvPr id="41" name="Oggetto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8592662"/>
              </p:ext>
            </p:extLst>
          </p:nvPr>
        </p:nvGraphicFramePr>
        <p:xfrm>
          <a:off x="611560" y="-27384"/>
          <a:ext cx="2027709" cy="469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1" name="Equation" r:id="rId24" imgW="1041120" imgH="241200" progId="Equation.DSMT4">
                  <p:embed/>
                </p:oleObj>
              </mc:Choice>
              <mc:Fallback>
                <p:oleObj name="Equation" r:id="rId24" imgW="10411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-27384"/>
                        <a:ext cx="2027709" cy="4696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ggetto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62608"/>
              </p:ext>
            </p:extLst>
          </p:nvPr>
        </p:nvGraphicFramePr>
        <p:xfrm>
          <a:off x="2880134" y="-22349"/>
          <a:ext cx="1979898" cy="469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2" name="Equation" r:id="rId26" imgW="1015920" imgH="241200" progId="Equation.DSMT4">
                  <p:embed/>
                </p:oleObj>
              </mc:Choice>
              <mc:Fallback>
                <p:oleObj name="Equation" r:id="rId26" imgW="10159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0134" y="-22349"/>
                        <a:ext cx="1979898" cy="4696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ggetto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6507285"/>
              </p:ext>
            </p:extLst>
          </p:nvPr>
        </p:nvGraphicFramePr>
        <p:xfrm>
          <a:off x="7622551" y="1086479"/>
          <a:ext cx="1548340" cy="520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3" name="Equation" r:id="rId28" imgW="723600" imgH="241200" progId="Equation.DSMT4">
                  <p:embed/>
                </p:oleObj>
              </mc:Choice>
              <mc:Fallback>
                <p:oleObj name="Equation" r:id="rId28" imgW="7236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2551" y="1086479"/>
                        <a:ext cx="1548340" cy="5206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ggetto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7159730"/>
              </p:ext>
            </p:extLst>
          </p:nvPr>
        </p:nvGraphicFramePr>
        <p:xfrm>
          <a:off x="2306656" y="5539163"/>
          <a:ext cx="2053018" cy="46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4" name="Equation" r:id="rId30" imgW="1054080" imgH="241200" progId="Equation.DSMT4">
                  <p:embed/>
                </p:oleObj>
              </mc:Choice>
              <mc:Fallback>
                <p:oleObj name="Equation" r:id="rId30" imgW="10540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656" y="5539163"/>
                        <a:ext cx="2053018" cy="469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ggetto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4280726"/>
              </p:ext>
            </p:extLst>
          </p:nvPr>
        </p:nvGraphicFramePr>
        <p:xfrm>
          <a:off x="2350539" y="5968931"/>
          <a:ext cx="2081143" cy="46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5" name="Equation" r:id="rId32" imgW="1066680" imgH="241200" progId="Equation.DSMT4">
                  <p:embed/>
                </p:oleObj>
              </mc:Choice>
              <mc:Fallback>
                <p:oleObj name="Equation" r:id="rId32" imgW="10666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0539" y="5968931"/>
                        <a:ext cx="2081143" cy="469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Freccia a destra 45"/>
          <p:cNvSpPr>
            <a:spLocks noChangeAspect="1"/>
          </p:cNvSpPr>
          <p:nvPr/>
        </p:nvSpPr>
        <p:spPr>
          <a:xfrm>
            <a:off x="7514324" y="1306646"/>
            <a:ext cx="80824" cy="40034"/>
          </a:xfrm>
          <a:prstGeom prst="rightArrow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/>
          </a:p>
        </p:txBody>
      </p:sp>
      <p:graphicFrame>
        <p:nvGraphicFramePr>
          <p:cNvPr id="48" name="Oggetto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456291"/>
              </p:ext>
            </p:extLst>
          </p:nvPr>
        </p:nvGraphicFramePr>
        <p:xfrm>
          <a:off x="698972" y="2577213"/>
          <a:ext cx="1928812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6" name="Equation" r:id="rId34" imgW="990360" imgH="241200" progId="Equation.DSMT4">
                  <p:embed/>
                </p:oleObj>
              </mc:Choice>
              <mc:Fallback>
                <p:oleObj name="Equation" r:id="rId34" imgW="9903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972" y="2577213"/>
                        <a:ext cx="1928812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ggetto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2735981"/>
              </p:ext>
            </p:extLst>
          </p:nvPr>
        </p:nvGraphicFramePr>
        <p:xfrm>
          <a:off x="755576" y="3063411"/>
          <a:ext cx="20764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7" name="Equation" r:id="rId36" imgW="1066680" imgH="228600" progId="Equation.DSMT4">
                  <p:embed/>
                </p:oleObj>
              </mc:Choice>
              <mc:Fallback>
                <p:oleObj name="Equation" r:id="rId36" imgW="1066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3063411"/>
                        <a:ext cx="207645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ggetto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0170684"/>
              </p:ext>
            </p:extLst>
          </p:nvPr>
        </p:nvGraphicFramePr>
        <p:xfrm>
          <a:off x="-36512" y="3554830"/>
          <a:ext cx="1954585" cy="444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8" name="Equation" r:id="rId38" imgW="1002960" imgH="228600" progId="Equation.DSMT4">
                  <p:embed/>
                </p:oleObj>
              </mc:Choice>
              <mc:Fallback>
                <p:oleObj name="Equation" r:id="rId38" imgW="1002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2" y="3554830"/>
                        <a:ext cx="1954585" cy="4443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ggetto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2925349"/>
              </p:ext>
            </p:extLst>
          </p:nvPr>
        </p:nvGraphicFramePr>
        <p:xfrm>
          <a:off x="218077" y="4094217"/>
          <a:ext cx="1905651" cy="769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9" name="Equation" r:id="rId40" imgW="977760" imgH="393480" progId="Equation.DSMT4">
                  <p:embed/>
                </p:oleObj>
              </mc:Choice>
              <mc:Fallback>
                <p:oleObj name="Equation" r:id="rId40" imgW="977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077" y="4094217"/>
                        <a:ext cx="1905651" cy="769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Freccia a destra 51"/>
          <p:cNvSpPr>
            <a:spLocks noChangeAspect="1"/>
          </p:cNvSpPr>
          <p:nvPr/>
        </p:nvSpPr>
        <p:spPr>
          <a:xfrm>
            <a:off x="35496" y="4452537"/>
            <a:ext cx="107577" cy="53285"/>
          </a:xfrm>
          <a:prstGeom prst="rightArrow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/>
          </a:p>
        </p:txBody>
      </p:sp>
      <p:graphicFrame>
        <p:nvGraphicFramePr>
          <p:cNvPr id="53" name="Oggetto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230848"/>
              </p:ext>
            </p:extLst>
          </p:nvPr>
        </p:nvGraphicFramePr>
        <p:xfrm>
          <a:off x="1907704" y="3544368"/>
          <a:ext cx="2201863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0" name="Equation" r:id="rId42" imgW="1130040" imgH="241200" progId="Equation.DSMT4">
                  <p:embed/>
                </p:oleObj>
              </mc:Choice>
              <mc:Fallback>
                <p:oleObj name="Equation" r:id="rId42" imgW="11300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544368"/>
                        <a:ext cx="2201863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ggetto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146729"/>
              </p:ext>
            </p:extLst>
          </p:nvPr>
        </p:nvGraphicFramePr>
        <p:xfrm>
          <a:off x="2411760" y="4209764"/>
          <a:ext cx="1852904" cy="550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1" name="Equation" r:id="rId44" imgW="863280" imgH="253800" progId="Equation.DSMT4">
                  <p:embed/>
                </p:oleObj>
              </mc:Choice>
              <mc:Fallback>
                <p:oleObj name="Equation" r:id="rId44" imgW="8632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209764"/>
                        <a:ext cx="1852904" cy="5502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Freccia a destra 54"/>
          <p:cNvSpPr>
            <a:spLocks noChangeAspect="1"/>
          </p:cNvSpPr>
          <p:nvPr/>
        </p:nvSpPr>
        <p:spPr>
          <a:xfrm>
            <a:off x="1701015" y="3734502"/>
            <a:ext cx="88906" cy="44037"/>
          </a:xfrm>
          <a:prstGeom prst="rightArrow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/>
          </a:p>
        </p:txBody>
      </p:sp>
      <p:graphicFrame>
        <p:nvGraphicFramePr>
          <p:cNvPr id="57" name="Oggetto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7629587"/>
              </p:ext>
            </p:extLst>
          </p:nvPr>
        </p:nvGraphicFramePr>
        <p:xfrm>
          <a:off x="6197350" y="2564904"/>
          <a:ext cx="1037758" cy="444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2" name="Equation" r:id="rId46" imgW="533160" imgH="228600" progId="Equation.DSMT4">
                  <p:embed/>
                </p:oleObj>
              </mc:Choice>
              <mc:Fallback>
                <p:oleObj name="Equation" r:id="rId46" imgW="533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7350" y="2564904"/>
                        <a:ext cx="1037758" cy="4443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ggetto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171469"/>
              </p:ext>
            </p:extLst>
          </p:nvPr>
        </p:nvGraphicFramePr>
        <p:xfrm>
          <a:off x="6198396" y="3059656"/>
          <a:ext cx="1828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3" name="Equation" r:id="rId48" imgW="939600" imgH="228600" progId="Equation.DSMT4">
                  <p:embed/>
                </p:oleObj>
              </mc:Choice>
              <mc:Fallback>
                <p:oleObj name="Equation" r:id="rId48" imgW="939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8396" y="3059656"/>
                        <a:ext cx="18288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ggetto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408857"/>
              </p:ext>
            </p:extLst>
          </p:nvPr>
        </p:nvGraphicFramePr>
        <p:xfrm>
          <a:off x="5508104" y="3533575"/>
          <a:ext cx="2002395" cy="444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4" name="Equation" r:id="rId50" imgW="1028520" imgH="228600" progId="Equation.DSMT4">
                  <p:embed/>
                </p:oleObj>
              </mc:Choice>
              <mc:Fallback>
                <p:oleObj name="Equation" r:id="rId50" imgW="10285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3533575"/>
                        <a:ext cx="2002395" cy="4443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ggetto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209488"/>
              </p:ext>
            </p:extLst>
          </p:nvPr>
        </p:nvGraphicFramePr>
        <p:xfrm>
          <a:off x="5724128" y="4096689"/>
          <a:ext cx="1878427" cy="772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5" name="Equation" r:id="rId52" imgW="965160" imgH="393480" progId="Equation.DSMT4">
                  <p:embed/>
                </p:oleObj>
              </mc:Choice>
              <mc:Fallback>
                <p:oleObj name="Equation" r:id="rId52" imgW="9651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4096689"/>
                        <a:ext cx="1878427" cy="7724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Freccia a destra 60"/>
          <p:cNvSpPr>
            <a:spLocks noChangeAspect="1"/>
          </p:cNvSpPr>
          <p:nvPr/>
        </p:nvSpPr>
        <p:spPr>
          <a:xfrm>
            <a:off x="5587182" y="4458705"/>
            <a:ext cx="97797" cy="48441"/>
          </a:xfrm>
          <a:prstGeom prst="rightArrow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/>
          </a:p>
        </p:txBody>
      </p:sp>
      <p:graphicFrame>
        <p:nvGraphicFramePr>
          <p:cNvPr id="62" name="Oggetto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219341"/>
              </p:ext>
            </p:extLst>
          </p:nvPr>
        </p:nvGraphicFramePr>
        <p:xfrm>
          <a:off x="7251699" y="3533575"/>
          <a:ext cx="1928813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6" name="Equation" r:id="rId54" imgW="990360" imgH="228600" progId="Equation.DSMT4">
                  <p:embed/>
                </p:oleObj>
              </mc:Choice>
              <mc:Fallback>
                <p:oleObj name="Equation" r:id="rId54" imgW="9903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1699" y="3533575"/>
                        <a:ext cx="1928813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ggetto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543870"/>
              </p:ext>
            </p:extLst>
          </p:nvPr>
        </p:nvGraphicFramePr>
        <p:xfrm>
          <a:off x="7616952" y="4233546"/>
          <a:ext cx="1729380" cy="539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7" name="Equation" r:id="rId56" imgW="736560" imgH="228600" progId="Equation.DSMT4">
                  <p:embed/>
                </p:oleObj>
              </mc:Choice>
              <mc:Fallback>
                <p:oleObj name="Equation" r:id="rId56" imgW="736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6952" y="4233546"/>
                        <a:ext cx="1729380" cy="539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Freccia a destra 63"/>
          <p:cNvSpPr>
            <a:spLocks noChangeAspect="1"/>
          </p:cNvSpPr>
          <p:nvPr/>
        </p:nvSpPr>
        <p:spPr>
          <a:xfrm>
            <a:off x="7163100" y="3717785"/>
            <a:ext cx="80824" cy="40034"/>
          </a:xfrm>
          <a:prstGeom prst="rightArrow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/>
          </a:p>
        </p:txBody>
      </p:sp>
      <p:sp>
        <p:nvSpPr>
          <p:cNvPr id="65" name="Freccia a destra 64"/>
          <p:cNvSpPr>
            <a:spLocks noChangeAspect="1"/>
          </p:cNvSpPr>
          <p:nvPr/>
        </p:nvSpPr>
        <p:spPr>
          <a:xfrm>
            <a:off x="7552944" y="4475123"/>
            <a:ext cx="88906" cy="44037"/>
          </a:xfrm>
          <a:prstGeom prst="rightArrow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/>
          </a:p>
        </p:txBody>
      </p:sp>
      <p:sp>
        <p:nvSpPr>
          <p:cNvPr id="66" name="Freccia a destra 65"/>
          <p:cNvSpPr>
            <a:spLocks noChangeAspect="1"/>
          </p:cNvSpPr>
          <p:nvPr/>
        </p:nvSpPr>
        <p:spPr>
          <a:xfrm>
            <a:off x="2272634" y="4450903"/>
            <a:ext cx="97797" cy="48441"/>
          </a:xfrm>
          <a:prstGeom prst="rightArrow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/>
          </a:p>
        </p:txBody>
      </p:sp>
      <p:graphicFrame>
        <p:nvGraphicFramePr>
          <p:cNvPr id="67" name="Oggetto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384375"/>
              </p:ext>
            </p:extLst>
          </p:nvPr>
        </p:nvGraphicFramePr>
        <p:xfrm>
          <a:off x="4655628" y="6334691"/>
          <a:ext cx="1929275" cy="46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8" name="Equation" r:id="rId58" imgW="990360" imgH="241200" progId="Equation.DSMT4">
                  <p:embed/>
                </p:oleObj>
              </mc:Choice>
              <mc:Fallback>
                <p:oleObj name="Equation" r:id="rId58" imgW="9903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5628" y="6334691"/>
                        <a:ext cx="1929275" cy="469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ggetto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3286555"/>
              </p:ext>
            </p:extLst>
          </p:nvPr>
        </p:nvGraphicFramePr>
        <p:xfrm>
          <a:off x="4644008" y="5535250"/>
          <a:ext cx="2078329" cy="46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9" name="Equation" r:id="rId60" imgW="1066680" imgH="241200" progId="Equation.DSMT4">
                  <p:embed/>
                </p:oleObj>
              </mc:Choice>
              <mc:Fallback>
                <p:oleObj name="Equation" r:id="rId60" imgW="10666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5535250"/>
                        <a:ext cx="2078329" cy="469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ggetto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89545"/>
              </p:ext>
            </p:extLst>
          </p:nvPr>
        </p:nvGraphicFramePr>
        <p:xfrm>
          <a:off x="4664645" y="5968931"/>
          <a:ext cx="2078330" cy="46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20" name="Equation" r:id="rId62" imgW="1066680" imgH="241200" progId="Equation.DSMT4">
                  <p:embed/>
                </p:oleObj>
              </mc:Choice>
              <mc:Fallback>
                <p:oleObj name="Equation" r:id="rId62" imgW="10666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4645" y="5968931"/>
                        <a:ext cx="2078330" cy="469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ggetto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513675"/>
              </p:ext>
            </p:extLst>
          </p:nvPr>
        </p:nvGraphicFramePr>
        <p:xfrm>
          <a:off x="7000193" y="6334691"/>
          <a:ext cx="1878427" cy="469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21" name="Equation" r:id="rId64" imgW="965160" imgH="241200" progId="Equation.DSMT4">
                  <p:embed/>
                </p:oleObj>
              </mc:Choice>
              <mc:Fallback>
                <p:oleObj name="Equation" r:id="rId64" imgW="9651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193" y="6334691"/>
                        <a:ext cx="1878427" cy="4696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ggetto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4158981"/>
              </p:ext>
            </p:extLst>
          </p:nvPr>
        </p:nvGraphicFramePr>
        <p:xfrm>
          <a:off x="7005483" y="5968931"/>
          <a:ext cx="2103021" cy="469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22" name="Equation" r:id="rId66" imgW="1079280" imgH="241200" progId="Equation.DSMT4">
                  <p:embed/>
                </p:oleObj>
              </mc:Choice>
              <mc:Fallback>
                <p:oleObj name="Equation" r:id="rId66" imgW="10792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5483" y="5968931"/>
                        <a:ext cx="2103021" cy="4696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ggetto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6843511"/>
              </p:ext>
            </p:extLst>
          </p:nvPr>
        </p:nvGraphicFramePr>
        <p:xfrm>
          <a:off x="6989662" y="5503699"/>
          <a:ext cx="2053018" cy="46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23" name="Equation" r:id="rId68" imgW="1054080" imgH="241200" progId="Equation.DSMT4">
                  <p:embed/>
                </p:oleObj>
              </mc:Choice>
              <mc:Fallback>
                <p:oleObj name="Equation" r:id="rId68" imgW="10540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9662" y="5503699"/>
                        <a:ext cx="2053018" cy="469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" name="Rettangolo 74"/>
          <p:cNvSpPr/>
          <p:nvPr/>
        </p:nvSpPr>
        <p:spPr>
          <a:xfrm>
            <a:off x="-73152" y="522776"/>
            <a:ext cx="6487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>
                <a:latin typeface="Arial Narrow" panose="020B0606020202030204" pitchFamily="34" charset="0"/>
              </a:rPr>
              <a:t>da</a:t>
            </a:r>
            <a:endParaRPr lang="it-IT" sz="2000" dirty="0">
              <a:latin typeface="Euclid" panose="02020503060505020303" pitchFamily="18" charset="0"/>
            </a:endParaRPr>
          </a:p>
        </p:txBody>
      </p:sp>
      <p:sp>
        <p:nvSpPr>
          <p:cNvPr id="76" name="Rettangolo 75"/>
          <p:cNvSpPr/>
          <p:nvPr/>
        </p:nvSpPr>
        <p:spPr>
          <a:xfrm>
            <a:off x="5434908" y="521856"/>
            <a:ext cx="6487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>
                <a:latin typeface="Arial Narrow" panose="020B0606020202030204" pitchFamily="34" charset="0"/>
              </a:rPr>
              <a:t>da</a:t>
            </a:r>
            <a:endParaRPr lang="it-IT" sz="2000" dirty="0">
              <a:latin typeface="Euclid" panose="02020503060505020303" pitchFamily="18" charset="0"/>
            </a:endParaRPr>
          </a:p>
        </p:txBody>
      </p:sp>
      <p:grpSp>
        <p:nvGrpSpPr>
          <p:cNvPr id="81" name="Gruppo 80"/>
          <p:cNvGrpSpPr/>
          <p:nvPr/>
        </p:nvGrpSpPr>
        <p:grpSpPr>
          <a:xfrm>
            <a:off x="-47997" y="54558"/>
            <a:ext cx="884774" cy="400110"/>
            <a:chOff x="-47997" y="88948"/>
            <a:chExt cx="884774" cy="400110"/>
          </a:xfrm>
        </p:grpSpPr>
        <p:sp>
          <p:nvSpPr>
            <p:cNvPr id="25" name="Rettangolo 24"/>
            <p:cNvSpPr/>
            <p:nvPr/>
          </p:nvSpPr>
          <p:spPr>
            <a:xfrm>
              <a:off x="-47997" y="88948"/>
              <a:ext cx="88477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b="1" dirty="0">
                  <a:latin typeface="Arial Narrow" panose="020B0606020202030204" pitchFamily="34" charset="0"/>
                </a:rPr>
                <a:t>in </a:t>
              </a:r>
              <a:r>
                <a:rPr lang="it-IT" sz="2000" b="1" i="1" dirty="0">
                  <a:latin typeface="Euclid" panose="02020503060505020303" pitchFamily="18" charset="0"/>
                </a:rPr>
                <a:t>A</a:t>
              </a:r>
              <a:endParaRPr lang="it-IT" b="1" dirty="0">
                <a:latin typeface="Euclid" panose="02020503060505020303" pitchFamily="18" charset="0"/>
              </a:endParaRPr>
            </a:p>
          </p:txBody>
        </p:sp>
        <p:cxnSp>
          <p:nvCxnSpPr>
            <p:cNvPr id="78" name="Connettore 1 77"/>
            <p:cNvCxnSpPr/>
            <p:nvPr/>
          </p:nvCxnSpPr>
          <p:spPr>
            <a:xfrm>
              <a:off x="35496" y="404664"/>
              <a:ext cx="4572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uppo 79"/>
          <p:cNvGrpSpPr/>
          <p:nvPr/>
        </p:nvGrpSpPr>
        <p:grpSpPr>
          <a:xfrm>
            <a:off x="5434908" y="54558"/>
            <a:ext cx="917887" cy="400110"/>
            <a:chOff x="5434908" y="88948"/>
            <a:chExt cx="917887" cy="400110"/>
          </a:xfrm>
        </p:grpSpPr>
        <p:sp>
          <p:nvSpPr>
            <p:cNvPr id="31" name="Rettangolo 30"/>
            <p:cNvSpPr/>
            <p:nvPr/>
          </p:nvSpPr>
          <p:spPr>
            <a:xfrm>
              <a:off x="5434908" y="88948"/>
              <a:ext cx="91788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b="1" dirty="0">
                  <a:latin typeface="Arial Narrow" panose="020B0606020202030204" pitchFamily="34" charset="0"/>
                </a:rPr>
                <a:t>in</a:t>
              </a:r>
              <a:r>
                <a:rPr lang="it-IT" b="1" dirty="0">
                  <a:latin typeface="Euclid" panose="02020503060505020303" pitchFamily="18" charset="0"/>
                </a:rPr>
                <a:t> </a:t>
              </a:r>
              <a:r>
                <a:rPr lang="it-IT" sz="2000" b="1" i="1" dirty="0">
                  <a:latin typeface="Euclid" panose="02020503060505020303" pitchFamily="18" charset="0"/>
                </a:rPr>
                <a:t>B</a:t>
              </a:r>
              <a:endParaRPr lang="it-IT" sz="2000" b="1" dirty="0">
                <a:latin typeface="Euclid" panose="02020503060505020303" pitchFamily="18" charset="0"/>
              </a:endParaRPr>
            </a:p>
          </p:txBody>
        </p:sp>
        <p:cxnSp>
          <p:nvCxnSpPr>
            <p:cNvPr id="79" name="Connettore 1 78"/>
            <p:cNvCxnSpPr/>
            <p:nvPr/>
          </p:nvCxnSpPr>
          <p:spPr>
            <a:xfrm>
              <a:off x="5508104" y="404664"/>
              <a:ext cx="4572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uppo 82"/>
          <p:cNvGrpSpPr/>
          <p:nvPr/>
        </p:nvGrpSpPr>
        <p:grpSpPr>
          <a:xfrm>
            <a:off x="-45720" y="2643158"/>
            <a:ext cx="1070992" cy="400110"/>
            <a:chOff x="-45720" y="2715166"/>
            <a:chExt cx="1070992" cy="400110"/>
          </a:xfrm>
        </p:grpSpPr>
        <p:sp>
          <p:nvSpPr>
            <p:cNvPr id="47" name="Rettangolo 46"/>
            <p:cNvSpPr/>
            <p:nvPr/>
          </p:nvSpPr>
          <p:spPr>
            <a:xfrm>
              <a:off x="-45720" y="2715166"/>
              <a:ext cx="107099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b="1" dirty="0">
                  <a:latin typeface="Arial Narrow" panose="020B0606020202030204" pitchFamily="34" charset="0"/>
                </a:rPr>
                <a:t>in</a:t>
              </a:r>
              <a:r>
                <a:rPr lang="it-IT" b="1" dirty="0">
                  <a:latin typeface="Euclid" panose="02020503060505020303" pitchFamily="18" charset="0"/>
                </a:rPr>
                <a:t> </a:t>
              </a:r>
              <a:r>
                <a:rPr lang="it-IT" sz="2000" b="1" i="1" dirty="0">
                  <a:latin typeface="Euclid" panose="02020503060505020303" pitchFamily="18" charset="0"/>
                </a:rPr>
                <a:t>C</a:t>
              </a:r>
            </a:p>
          </p:txBody>
        </p:sp>
        <p:cxnSp>
          <p:nvCxnSpPr>
            <p:cNvPr id="82" name="Connettore 1 81"/>
            <p:cNvCxnSpPr/>
            <p:nvPr/>
          </p:nvCxnSpPr>
          <p:spPr>
            <a:xfrm>
              <a:off x="35496" y="3017520"/>
              <a:ext cx="4572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uppo 84"/>
          <p:cNvGrpSpPr/>
          <p:nvPr/>
        </p:nvGrpSpPr>
        <p:grpSpPr>
          <a:xfrm>
            <a:off x="5436096" y="2629560"/>
            <a:ext cx="729811" cy="400110"/>
            <a:chOff x="5436096" y="2701568"/>
            <a:chExt cx="729811" cy="400110"/>
          </a:xfrm>
        </p:grpSpPr>
        <p:sp>
          <p:nvSpPr>
            <p:cNvPr id="56" name="Rettangolo 55"/>
            <p:cNvSpPr/>
            <p:nvPr/>
          </p:nvSpPr>
          <p:spPr>
            <a:xfrm>
              <a:off x="5436096" y="2701568"/>
              <a:ext cx="72981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b="1" dirty="0">
                  <a:latin typeface="Arial Narrow" panose="020B0606020202030204" pitchFamily="34" charset="0"/>
                </a:rPr>
                <a:t>in</a:t>
              </a:r>
              <a:r>
                <a:rPr lang="it-IT" sz="1400" b="1" dirty="0">
                  <a:latin typeface="Euclid" panose="02020503060505020303" pitchFamily="18" charset="0"/>
                </a:rPr>
                <a:t> </a:t>
              </a:r>
              <a:r>
                <a:rPr lang="it-IT" sz="2000" b="1" i="1" dirty="0">
                  <a:latin typeface="Euclid" panose="02020503060505020303" pitchFamily="18" charset="0"/>
                </a:rPr>
                <a:t>D</a:t>
              </a:r>
            </a:p>
          </p:txBody>
        </p:sp>
        <p:cxnSp>
          <p:nvCxnSpPr>
            <p:cNvPr id="84" name="Connettore 1 83"/>
            <p:cNvCxnSpPr/>
            <p:nvPr/>
          </p:nvCxnSpPr>
          <p:spPr>
            <a:xfrm>
              <a:off x="5508104" y="3017520"/>
              <a:ext cx="4572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02011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/>
      <p:bldP spid="40" grpId="0" animBg="1"/>
      <p:bldP spid="46" grpId="0" animBg="1"/>
      <p:bldP spid="52" grpId="0" animBg="1"/>
      <p:bldP spid="55" grpId="0" animBg="1"/>
      <p:bldP spid="61" grpId="0" animBg="1"/>
      <p:bldP spid="64" grpId="0" animBg="1"/>
      <p:bldP spid="65" grpId="0" animBg="1"/>
      <p:bldP spid="66" grpId="0" animBg="1"/>
      <p:bldP spid="75" grpId="0"/>
      <p:bldP spid="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731884" y="2359012"/>
            <a:ext cx="45764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prstClr val="black"/>
                </a:solidFill>
                <a:latin typeface="Euclid" panose="02020503060505020303" pitchFamily="18" charset="0"/>
                <a:sym typeface="Wingdings" panose="05000000000000000000" pitchFamily="2" charset="2"/>
              </a:rPr>
              <a:t></a:t>
            </a:r>
            <a:r>
              <a:rPr lang="it-IT" dirty="0">
                <a:solidFill>
                  <a:prstClr val="black"/>
                </a:solidFill>
                <a:latin typeface="Euclid" panose="02020503060505020303" pitchFamily="18" charset="0"/>
                <a:sym typeface="Wingdings" panose="05000000000000000000" pitchFamily="2" charset="2"/>
              </a:rPr>
              <a:t>  </a:t>
            </a:r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da</a:t>
            </a:r>
            <a:r>
              <a:rPr lang="it-IT" dirty="0">
                <a:solidFill>
                  <a:prstClr val="black"/>
                </a:solidFill>
                <a:latin typeface="Euclid" panose="02020503060505020303" pitchFamily="18" charset="0"/>
              </a:rPr>
              <a:t> A </a:t>
            </a:r>
            <a:r>
              <a:rPr lang="it-IT" sz="2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a</a:t>
            </a:r>
            <a:r>
              <a:rPr lang="it-IT" dirty="0">
                <a:solidFill>
                  <a:prstClr val="black"/>
                </a:solidFill>
                <a:latin typeface="Euclid" panose="02020503060505020303" pitchFamily="18" charset="0"/>
              </a:rPr>
              <a:t> B </a:t>
            </a:r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il sistema </a:t>
            </a:r>
            <a:r>
              <a:rPr lang="it-IT" sz="20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assorbe</a:t>
            </a:r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 calore </a:t>
            </a:r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2502487"/>
              </p:ext>
            </p:extLst>
          </p:nvPr>
        </p:nvGraphicFramePr>
        <p:xfrm>
          <a:off x="5009438" y="704346"/>
          <a:ext cx="2010834" cy="494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6" name="Equation" r:id="rId4" imgW="939600" imgH="228600" progId="Equation.DSMT4">
                  <p:embed/>
                </p:oleObj>
              </mc:Choice>
              <mc:Fallback>
                <p:oleObj name="Equation" r:id="rId4" imgW="939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9438" y="704346"/>
                        <a:ext cx="2010834" cy="4949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ttangolo 5"/>
          <p:cNvSpPr/>
          <p:nvPr/>
        </p:nvSpPr>
        <p:spPr>
          <a:xfrm>
            <a:off x="1403648" y="764704"/>
            <a:ext cx="32237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la trasformazione </a:t>
            </a:r>
            <a:r>
              <a:rPr lang="it-IT" sz="2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e’</a:t>
            </a:r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it-IT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isocora</a:t>
            </a:r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5054647"/>
              </p:ext>
            </p:extLst>
          </p:nvPr>
        </p:nvGraphicFramePr>
        <p:xfrm>
          <a:off x="6841161" y="568771"/>
          <a:ext cx="2123327" cy="77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7" name="Equation" r:id="rId6" imgW="1091880" imgH="393480" progId="Equation.DSMT4">
                  <p:embed/>
                </p:oleObj>
              </mc:Choice>
              <mc:Fallback>
                <p:oleObj name="Equation" r:id="rId6" imgW="1091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1161" y="568771"/>
                        <a:ext cx="2123327" cy="776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reccia a destra 7"/>
          <p:cNvSpPr>
            <a:spLocks noChangeAspect="1"/>
          </p:cNvSpPr>
          <p:nvPr/>
        </p:nvSpPr>
        <p:spPr>
          <a:xfrm>
            <a:off x="5872883" y="1736343"/>
            <a:ext cx="88906" cy="44037"/>
          </a:xfrm>
          <a:prstGeom prst="rightArrow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/>
          </a:p>
        </p:txBody>
      </p:sp>
      <p:sp>
        <p:nvSpPr>
          <p:cNvPr id="9" name="Rettangolo 8"/>
          <p:cNvSpPr/>
          <p:nvPr/>
        </p:nvSpPr>
        <p:spPr>
          <a:xfrm>
            <a:off x="3008144" y="5877272"/>
            <a:ext cx="45881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1400" dirty="0">
                <a:solidFill>
                  <a:prstClr val="black"/>
                </a:solidFill>
                <a:latin typeface="Euclid" panose="02020503060505020303" pitchFamily="18" charset="0"/>
                <a:sym typeface="Wingdings" panose="05000000000000000000" pitchFamily="2" charset="2"/>
              </a:rPr>
              <a:t></a:t>
            </a:r>
            <a:r>
              <a:rPr lang="it-IT" dirty="0">
                <a:solidFill>
                  <a:prstClr val="black"/>
                </a:solidFill>
                <a:latin typeface="Euclid" panose="02020503060505020303" pitchFamily="18" charset="0"/>
                <a:sym typeface="Wingdings" panose="05000000000000000000" pitchFamily="2" charset="2"/>
              </a:rPr>
              <a:t> </a:t>
            </a:r>
            <a:r>
              <a:rPr lang="it-IT" dirty="0">
                <a:solidFill>
                  <a:prstClr val="black"/>
                </a:solidFill>
                <a:latin typeface="Euclid" panose="02020503060505020303" pitchFamily="18" charset="0"/>
              </a:rPr>
              <a:t> </a:t>
            </a:r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da</a:t>
            </a:r>
            <a:r>
              <a:rPr lang="it-IT" dirty="0">
                <a:solidFill>
                  <a:prstClr val="black"/>
                </a:solidFill>
                <a:latin typeface="Euclid" panose="02020503060505020303" pitchFamily="18" charset="0"/>
              </a:rPr>
              <a:t> B </a:t>
            </a:r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a</a:t>
            </a:r>
            <a:r>
              <a:rPr lang="it-IT" dirty="0">
                <a:solidFill>
                  <a:prstClr val="black"/>
                </a:solidFill>
                <a:latin typeface="Euclid" panose="02020503060505020303" pitchFamily="18" charset="0"/>
              </a:rPr>
              <a:t> C </a:t>
            </a:r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il sistema </a:t>
            </a:r>
            <a:r>
              <a:rPr lang="it-IT" sz="20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assorbe</a:t>
            </a:r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 calore </a:t>
            </a:r>
          </a:p>
        </p:txBody>
      </p:sp>
      <p:graphicFrame>
        <p:nvGraphicFramePr>
          <p:cNvPr id="10" name="Ogget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233716"/>
              </p:ext>
            </p:extLst>
          </p:nvPr>
        </p:nvGraphicFramePr>
        <p:xfrm>
          <a:off x="4860032" y="4139048"/>
          <a:ext cx="2010834" cy="519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8" name="Equation" r:id="rId8" imgW="939600" imgH="241200" progId="Equation.DSMT4">
                  <p:embed/>
                </p:oleObj>
              </mc:Choice>
              <mc:Fallback>
                <p:oleObj name="Equation" r:id="rId8" imgW="9396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4139048"/>
                        <a:ext cx="2010834" cy="5197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ttangolo 10"/>
          <p:cNvSpPr/>
          <p:nvPr/>
        </p:nvSpPr>
        <p:spPr>
          <a:xfrm>
            <a:off x="1255424" y="4193668"/>
            <a:ext cx="38926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la trasformazione </a:t>
            </a:r>
            <a:r>
              <a:rPr lang="it-IT" sz="2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e’</a:t>
            </a:r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it-IT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isobara</a:t>
            </a:r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it-IT" sz="2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percio’</a:t>
            </a:r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</a:p>
        </p:txBody>
      </p:sp>
      <p:graphicFrame>
        <p:nvGraphicFramePr>
          <p:cNvPr id="12" name="Ogget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4491272"/>
              </p:ext>
            </p:extLst>
          </p:nvPr>
        </p:nvGraphicFramePr>
        <p:xfrm>
          <a:off x="2627784" y="4829045"/>
          <a:ext cx="3383259" cy="77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9" name="Equation" r:id="rId10" imgW="1739880" imgH="393480" progId="Equation.DSMT4">
                  <p:embed/>
                </p:oleObj>
              </mc:Choice>
              <mc:Fallback>
                <p:oleObj name="Equation" r:id="rId10" imgW="1739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4829045"/>
                        <a:ext cx="3383259" cy="776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Freccia a destra 12"/>
          <p:cNvSpPr>
            <a:spLocks noChangeAspect="1"/>
          </p:cNvSpPr>
          <p:nvPr/>
        </p:nvSpPr>
        <p:spPr>
          <a:xfrm>
            <a:off x="6084168" y="5229045"/>
            <a:ext cx="88906" cy="44037"/>
          </a:xfrm>
          <a:prstGeom prst="rightArrow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/>
          </a:p>
        </p:txBody>
      </p:sp>
      <p:sp>
        <p:nvSpPr>
          <p:cNvPr id="14" name="Rettangolo 13"/>
          <p:cNvSpPr/>
          <p:nvPr/>
        </p:nvSpPr>
        <p:spPr>
          <a:xfrm>
            <a:off x="-36512" y="764704"/>
            <a:ext cx="14975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prstClr val="black"/>
                </a:solidFill>
                <a:latin typeface="Euclid" panose="02020503060505020303" pitchFamily="18" charset="0"/>
              </a:rPr>
              <a:t>1) </a:t>
            </a:r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da</a:t>
            </a:r>
            <a:r>
              <a:rPr lang="it-IT" u="sng" dirty="0">
                <a:solidFill>
                  <a:prstClr val="black"/>
                </a:solidFill>
                <a:latin typeface="Euclid" panose="02020503060505020303" pitchFamily="18" charset="0"/>
              </a:rPr>
              <a:t> A </a:t>
            </a:r>
            <a:r>
              <a:rPr lang="it-IT" sz="2000" u="sng" dirty="0" err="1">
                <a:solidFill>
                  <a:prstClr val="black"/>
                </a:solidFill>
                <a:latin typeface="Arial Narrow" panose="020B0606020202030204" pitchFamily="34" charset="0"/>
              </a:rPr>
              <a:t>a</a:t>
            </a:r>
            <a:r>
              <a:rPr lang="it-IT" u="sng" dirty="0">
                <a:solidFill>
                  <a:prstClr val="black"/>
                </a:solidFill>
                <a:latin typeface="Euclid" panose="02020503060505020303" pitchFamily="18" charset="0"/>
              </a:rPr>
              <a:t> B</a:t>
            </a:r>
            <a:r>
              <a:rPr lang="it-IT" dirty="0">
                <a:solidFill>
                  <a:prstClr val="black"/>
                </a:solidFill>
                <a:latin typeface="Euclid" panose="02020503060505020303" pitchFamily="18" charset="0"/>
              </a:rPr>
              <a:t> </a:t>
            </a:r>
            <a:endParaRPr lang="it-IT" sz="3200" dirty="0"/>
          </a:p>
        </p:txBody>
      </p:sp>
      <p:sp>
        <p:nvSpPr>
          <p:cNvPr id="15" name="Rettangolo 14"/>
          <p:cNvSpPr/>
          <p:nvPr/>
        </p:nvSpPr>
        <p:spPr>
          <a:xfrm>
            <a:off x="-36512" y="4183691"/>
            <a:ext cx="13596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prstClr val="black"/>
                </a:solidFill>
                <a:latin typeface="Euclid" panose="02020503060505020303" pitchFamily="18" charset="0"/>
              </a:rPr>
              <a:t>2) </a:t>
            </a:r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da</a:t>
            </a:r>
            <a:r>
              <a:rPr lang="it-IT" dirty="0">
                <a:solidFill>
                  <a:prstClr val="black"/>
                </a:solidFill>
                <a:latin typeface="Euclid" panose="02020503060505020303" pitchFamily="18" charset="0"/>
              </a:rPr>
              <a:t> </a:t>
            </a:r>
            <a:r>
              <a:rPr lang="it-IT" u="sng" dirty="0">
                <a:solidFill>
                  <a:prstClr val="black"/>
                </a:solidFill>
                <a:latin typeface="Euclid" panose="02020503060505020303" pitchFamily="18" charset="0"/>
              </a:rPr>
              <a:t>B </a:t>
            </a:r>
            <a:r>
              <a:rPr lang="it-IT" sz="2000" u="sng" dirty="0">
                <a:solidFill>
                  <a:prstClr val="black"/>
                </a:solidFill>
                <a:latin typeface="Arial Narrow" panose="020B0606020202030204" pitchFamily="34" charset="0"/>
              </a:rPr>
              <a:t>a </a:t>
            </a:r>
            <a:r>
              <a:rPr lang="it-IT" u="sng" dirty="0">
                <a:solidFill>
                  <a:prstClr val="black"/>
                </a:solidFill>
                <a:latin typeface="Euclid" panose="02020503060505020303" pitchFamily="18" charset="0"/>
              </a:rPr>
              <a:t>C</a:t>
            </a:r>
            <a:endParaRPr lang="it-IT" sz="3200" u="sng" dirty="0"/>
          </a:p>
        </p:txBody>
      </p:sp>
      <p:graphicFrame>
        <p:nvGraphicFramePr>
          <p:cNvPr id="16" name="Oggetto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6477006"/>
              </p:ext>
            </p:extLst>
          </p:nvPr>
        </p:nvGraphicFramePr>
        <p:xfrm>
          <a:off x="357511" y="1523718"/>
          <a:ext cx="1406177" cy="475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0" name="Equation" r:id="rId12" imgW="723600" imgH="241200" progId="Equation.DSMT4">
                  <p:embed/>
                </p:oleObj>
              </mc:Choice>
              <mc:Fallback>
                <p:oleObj name="Equation" r:id="rId12" imgW="7236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511" y="1523718"/>
                        <a:ext cx="1406177" cy="47528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ggetto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5354665"/>
              </p:ext>
            </p:extLst>
          </p:nvPr>
        </p:nvGraphicFramePr>
        <p:xfrm>
          <a:off x="2491326" y="1316399"/>
          <a:ext cx="3232802" cy="853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1" name="Equation" r:id="rId14" imgW="1511280" imgH="393480" progId="Equation.DSMT4">
                  <p:embed/>
                </p:oleObj>
              </mc:Choice>
              <mc:Fallback>
                <p:oleObj name="Equation" r:id="rId14" imgW="1511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1326" y="1316399"/>
                        <a:ext cx="3232802" cy="8538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ttangolo 17"/>
          <p:cNvSpPr/>
          <p:nvPr/>
        </p:nvSpPr>
        <p:spPr>
          <a:xfrm>
            <a:off x="4213385" y="764704"/>
            <a:ext cx="8551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percio’</a:t>
            </a:r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-36512" y="1554480"/>
            <a:ext cx="4764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ma</a:t>
            </a:r>
          </a:p>
        </p:txBody>
      </p:sp>
      <p:graphicFrame>
        <p:nvGraphicFramePr>
          <p:cNvPr id="20" name="Oggetto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1689698"/>
              </p:ext>
            </p:extLst>
          </p:nvPr>
        </p:nvGraphicFramePr>
        <p:xfrm>
          <a:off x="6201057" y="1333191"/>
          <a:ext cx="2691423" cy="77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2" name="Equation" r:id="rId16" imgW="1384200" imgH="393480" progId="Equation.DSMT4">
                  <p:embed/>
                </p:oleObj>
              </mc:Choice>
              <mc:Fallback>
                <p:oleObj name="Equation" r:id="rId16" imgW="1384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1057" y="1333191"/>
                        <a:ext cx="2691423" cy="77621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666699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ttangolo 20"/>
          <p:cNvSpPr/>
          <p:nvPr/>
        </p:nvSpPr>
        <p:spPr>
          <a:xfrm>
            <a:off x="1683295" y="1554480"/>
            <a:ext cx="9444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dunque </a:t>
            </a:r>
          </a:p>
        </p:txBody>
      </p:sp>
      <p:graphicFrame>
        <p:nvGraphicFramePr>
          <p:cNvPr id="22" name="Oggetto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9630182"/>
              </p:ext>
            </p:extLst>
          </p:nvPr>
        </p:nvGraphicFramePr>
        <p:xfrm>
          <a:off x="19969" y="2331572"/>
          <a:ext cx="1383679" cy="47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3" name="Equation" r:id="rId18" imgW="711000" imgH="241200" progId="Equation.DSMT4">
                  <p:embed/>
                </p:oleObj>
              </mc:Choice>
              <mc:Fallback>
                <p:oleObj name="Equation" r:id="rId18" imgW="7110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69" y="2331572"/>
                        <a:ext cx="1383679" cy="4752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ggetto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0389318"/>
              </p:ext>
            </p:extLst>
          </p:nvPr>
        </p:nvGraphicFramePr>
        <p:xfrm>
          <a:off x="1605516" y="2293063"/>
          <a:ext cx="1166284" cy="494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4" name="Equation" r:id="rId20" imgW="545760" imgH="228600" progId="Equation.DSMT4">
                  <p:embed/>
                </p:oleObj>
              </mc:Choice>
              <mc:Fallback>
                <p:oleObj name="Equation" r:id="rId20" imgW="545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5516" y="2293063"/>
                        <a:ext cx="1166284" cy="49497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Freccia a destra 23"/>
          <p:cNvSpPr>
            <a:spLocks noChangeAspect="1"/>
          </p:cNvSpPr>
          <p:nvPr/>
        </p:nvSpPr>
        <p:spPr>
          <a:xfrm>
            <a:off x="1530766" y="2521209"/>
            <a:ext cx="88906" cy="44037"/>
          </a:xfrm>
          <a:prstGeom prst="rightArrow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/>
          </a:p>
        </p:txBody>
      </p:sp>
      <p:graphicFrame>
        <p:nvGraphicFramePr>
          <p:cNvPr id="25" name="Oggetto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324153"/>
              </p:ext>
            </p:extLst>
          </p:nvPr>
        </p:nvGraphicFramePr>
        <p:xfrm>
          <a:off x="6650569" y="3943319"/>
          <a:ext cx="2174790" cy="853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5" name="Equation" r:id="rId22" imgW="1015920" imgH="393480" progId="Equation.DSMT4">
                  <p:embed/>
                </p:oleObj>
              </mc:Choice>
              <mc:Fallback>
                <p:oleObj name="Equation" r:id="rId22" imgW="10159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0569" y="3943319"/>
                        <a:ext cx="2174790" cy="8538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ttangolo 25"/>
          <p:cNvSpPr/>
          <p:nvPr/>
        </p:nvSpPr>
        <p:spPr>
          <a:xfrm>
            <a:off x="-36512" y="5017096"/>
            <a:ext cx="4764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ma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1835696" y="5019034"/>
            <a:ext cx="9444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dunque </a:t>
            </a:r>
          </a:p>
        </p:txBody>
      </p:sp>
      <p:graphicFrame>
        <p:nvGraphicFramePr>
          <p:cNvPr id="28" name="Oggetto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9789881"/>
              </p:ext>
            </p:extLst>
          </p:nvPr>
        </p:nvGraphicFramePr>
        <p:xfrm>
          <a:off x="365324" y="4990756"/>
          <a:ext cx="1532735" cy="452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6" name="Equation" r:id="rId24" imgW="863280" imgH="253800" progId="Equation.DSMT4">
                  <p:embed/>
                </p:oleObj>
              </mc:Choice>
              <mc:Fallback>
                <p:oleObj name="Equation" r:id="rId24" imgW="8632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324" y="4990756"/>
                        <a:ext cx="1532735" cy="45279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ggetto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2468372"/>
              </p:ext>
            </p:extLst>
          </p:nvPr>
        </p:nvGraphicFramePr>
        <p:xfrm>
          <a:off x="6228184" y="4829044"/>
          <a:ext cx="2938909" cy="77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7" name="Equation" r:id="rId26" imgW="1511280" imgH="393480" progId="Equation.DSMT4">
                  <p:embed/>
                </p:oleObj>
              </mc:Choice>
              <mc:Fallback>
                <p:oleObj name="Equation" r:id="rId26" imgW="1511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4829044"/>
                        <a:ext cx="2938909" cy="77621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666699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ggetto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9392646"/>
              </p:ext>
            </p:extLst>
          </p:nvPr>
        </p:nvGraphicFramePr>
        <p:xfrm>
          <a:off x="-12642" y="5850260"/>
          <a:ext cx="1383679" cy="449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8" name="Equation" r:id="rId28" imgW="711000" imgH="228600" progId="Equation.DSMT4">
                  <p:embed/>
                </p:oleObj>
              </mc:Choice>
              <mc:Fallback>
                <p:oleObj name="Equation" r:id="rId28" imgW="711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2642" y="5850260"/>
                        <a:ext cx="1383679" cy="4499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ggetto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6481827"/>
              </p:ext>
            </p:extLst>
          </p:nvPr>
        </p:nvGraphicFramePr>
        <p:xfrm>
          <a:off x="1681298" y="5818236"/>
          <a:ext cx="1194125" cy="494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9" name="Equation" r:id="rId30" imgW="558720" imgH="228600" progId="Equation.DSMT4">
                  <p:embed/>
                </p:oleObj>
              </mc:Choice>
              <mc:Fallback>
                <p:oleObj name="Equation" r:id="rId30" imgW="558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1298" y="5818236"/>
                        <a:ext cx="1194125" cy="4949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Freccia a destra 31"/>
          <p:cNvSpPr>
            <a:spLocks noChangeAspect="1"/>
          </p:cNvSpPr>
          <p:nvPr/>
        </p:nvSpPr>
        <p:spPr>
          <a:xfrm>
            <a:off x="1530766" y="6036391"/>
            <a:ext cx="88906" cy="44037"/>
          </a:xfrm>
          <a:prstGeom prst="rightArrow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/>
          </a:p>
        </p:txBody>
      </p:sp>
      <p:grpSp>
        <p:nvGrpSpPr>
          <p:cNvPr id="36" name="Gruppo 35"/>
          <p:cNvGrpSpPr>
            <a:grpSpLocks noChangeAspect="1"/>
          </p:cNvGrpSpPr>
          <p:nvPr/>
        </p:nvGrpSpPr>
        <p:grpSpPr>
          <a:xfrm>
            <a:off x="7494647" y="2060848"/>
            <a:ext cx="1476623" cy="1787081"/>
            <a:chOff x="4632865" y="-44007"/>
            <a:chExt cx="2449091" cy="2371113"/>
          </a:xfrm>
        </p:grpSpPr>
        <p:grpSp>
          <p:nvGrpSpPr>
            <p:cNvPr id="37" name="Group 80"/>
            <p:cNvGrpSpPr>
              <a:grpSpLocks/>
            </p:cNvGrpSpPr>
            <p:nvPr/>
          </p:nvGrpSpPr>
          <p:grpSpPr bwMode="auto">
            <a:xfrm>
              <a:off x="5179103" y="383880"/>
              <a:ext cx="1550766" cy="1318544"/>
              <a:chOff x="4255" y="478"/>
              <a:chExt cx="1182" cy="1005"/>
            </a:xfrm>
          </p:grpSpPr>
          <p:sp>
            <p:nvSpPr>
              <p:cNvPr id="51" name="Text Box 13"/>
              <p:cNvSpPr txBox="1">
                <a:spLocks noChangeArrowheads="1"/>
              </p:cNvSpPr>
              <p:nvPr/>
            </p:nvSpPr>
            <p:spPr bwMode="auto">
              <a:xfrm>
                <a:off x="4255" y="478"/>
                <a:ext cx="359" cy="2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it-IT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Euclid" panose="02020503060505020303" pitchFamily="18" charset="0"/>
                  </a:rPr>
                  <a:t>B</a:t>
                </a:r>
              </a:p>
            </p:txBody>
          </p:sp>
          <p:sp>
            <p:nvSpPr>
              <p:cNvPr id="52" name="Text Box 14"/>
              <p:cNvSpPr txBox="1">
                <a:spLocks noChangeArrowheads="1"/>
              </p:cNvSpPr>
              <p:nvPr/>
            </p:nvSpPr>
            <p:spPr bwMode="auto">
              <a:xfrm>
                <a:off x="5039" y="478"/>
                <a:ext cx="363" cy="2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it-IT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Euclid" panose="02020503060505020303" pitchFamily="18" charset="0"/>
                  </a:rPr>
                  <a:t>C</a:t>
                </a:r>
              </a:p>
            </p:txBody>
          </p:sp>
          <p:sp>
            <p:nvSpPr>
              <p:cNvPr id="53" name="Text Box 15"/>
              <p:cNvSpPr txBox="1">
                <a:spLocks noChangeArrowheads="1"/>
              </p:cNvSpPr>
              <p:nvPr/>
            </p:nvSpPr>
            <p:spPr bwMode="auto">
              <a:xfrm>
                <a:off x="5068" y="1218"/>
                <a:ext cx="369" cy="2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it-IT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Euclid" panose="02020503060505020303" pitchFamily="18" charset="0"/>
                  </a:rPr>
                  <a:t>D</a:t>
                </a:r>
              </a:p>
            </p:txBody>
          </p:sp>
          <p:sp>
            <p:nvSpPr>
              <p:cNvPr id="54" name="Rectangle 52"/>
              <p:cNvSpPr>
                <a:spLocks noChangeArrowheads="1"/>
              </p:cNvSpPr>
              <p:nvPr/>
            </p:nvSpPr>
            <p:spPr bwMode="auto">
              <a:xfrm>
                <a:off x="4531" y="672"/>
                <a:ext cx="576" cy="57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it-IT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endParaRPr>
              </a:p>
            </p:txBody>
          </p:sp>
          <p:sp>
            <p:nvSpPr>
              <p:cNvPr id="55" name="Oval 8"/>
              <p:cNvSpPr>
                <a:spLocks noChangeAspect="1" noChangeArrowheads="1"/>
              </p:cNvSpPr>
              <p:nvPr/>
            </p:nvSpPr>
            <p:spPr bwMode="auto">
              <a:xfrm>
                <a:off x="5095" y="1237"/>
                <a:ext cx="29" cy="29"/>
              </a:xfrm>
              <a:prstGeom prst="ellipse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it-IT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endParaRPr>
              </a:p>
            </p:txBody>
          </p:sp>
          <p:sp>
            <p:nvSpPr>
              <p:cNvPr id="56" name="Oval 7"/>
              <p:cNvSpPr>
                <a:spLocks noChangeAspect="1" noChangeArrowheads="1"/>
              </p:cNvSpPr>
              <p:nvPr/>
            </p:nvSpPr>
            <p:spPr bwMode="auto">
              <a:xfrm>
                <a:off x="4516" y="1237"/>
                <a:ext cx="29" cy="29"/>
              </a:xfrm>
              <a:prstGeom prst="ellipse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it-IT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endParaRPr>
              </a:p>
            </p:txBody>
          </p:sp>
          <p:sp>
            <p:nvSpPr>
              <p:cNvPr id="57" name="Oval 9"/>
              <p:cNvSpPr>
                <a:spLocks noChangeAspect="1" noChangeArrowheads="1"/>
              </p:cNvSpPr>
              <p:nvPr/>
            </p:nvSpPr>
            <p:spPr bwMode="auto">
              <a:xfrm>
                <a:off x="5095" y="662"/>
                <a:ext cx="29" cy="29"/>
              </a:xfrm>
              <a:prstGeom prst="ellipse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it-IT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endParaRPr>
              </a:p>
            </p:txBody>
          </p:sp>
          <p:sp>
            <p:nvSpPr>
              <p:cNvPr id="58" name="Oval 6"/>
              <p:cNvSpPr>
                <a:spLocks noChangeAspect="1" noChangeArrowheads="1"/>
              </p:cNvSpPr>
              <p:nvPr/>
            </p:nvSpPr>
            <p:spPr bwMode="auto">
              <a:xfrm>
                <a:off x="4516" y="672"/>
                <a:ext cx="29" cy="29"/>
              </a:xfrm>
              <a:prstGeom prst="ellipse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it-IT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endParaRPr>
              </a:p>
            </p:txBody>
          </p:sp>
        </p:grpSp>
        <p:sp>
          <p:nvSpPr>
            <p:cNvPr id="38" name="Rectangle 12"/>
            <p:cNvSpPr>
              <a:spLocks noChangeArrowheads="1"/>
            </p:cNvSpPr>
            <p:nvPr/>
          </p:nvSpPr>
          <p:spPr bwMode="auto">
            <a:xfrm>
              <a:off x="4632865" y="449625"/>
              <a:ext cx="534930" cy="347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it-IT" sz="1100" i="1" kern="0" dirty="0">
                  <a:solidFill>
                    <a:srgbClr val="000000"/>
                  </a:solidFill>
                  <a:latin typeface="Euclid" panose="02020503060505020303" pitchFamily="18" charset="0"/>
                </a:rPr>
                <a:t>p</a:t>
              </a:r>
              <a:r>
                <a:rPr kumimoji="0" lang="en-US" altLang="it-IT" sz="1100" b="0" i="1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rPr>
                <a:t>B</a:t>
              </a:r>
            </a:p>
          </p:txBody>
        </p:sp>
        <p:sp>
          <p:nvSpPr>
            <p:cNvPr id="39" name="Rectangle 20"/>
            <p:cNvSpPr>
              <a:spLocks noChangeArrowheads="1"/>
            </p:cNvSpPr>
            <p:nvPr/>
          </p:nvSpPr>
          <p:spPr bwMode="auto">
            <a:xfrm>
              <a:off x="4632865" y="1215291"/>
              <a:ext cx="542908" cy="347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it-IT" sz="1100" i="1" kern="0" dirty="0" err="1">
                  <a:solidFill>
                    <a:srgbClr val="000000"/>
                  </a:solidFill>
                  <a:latin typeface="Euclid" panose="02020503060505020303" pitchFamily="18" charset="0"/>
                </a:rPr>
                <a:t>p</a:t>
              </a:r>
              <a:r>
                <a:rPr lang="en-US" altLang="it-IT" sz="1100" i="1" kern="0" baseline="-25000" dirty="0" err="1">
                  <a:solidFill>
                    <a:srgbClr val="000000"/>
                  </a:solidFill>
                  <a:latin typeface="Euclid" panose="02020503060505020303" pitchFamily="18" charset="0"/>
                </a:rPr>
                <a:t>A</a:t>
              </a:r>
              <a:endParaRPr kumimoji="0" lang="en-US" altLang="it-IT" sz="1100" b="0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clid" panose="02020503060505020303" pitchFamily="18" charset="0"/>
              </a:endParaRPr>
            </a:p>
          </p:txBody>
        </p:sp>
        <p:cxnSp>
          <p:nvCxnSpPr>
            <p:cNvPr id="40" name="Connettore 2 39"/>
            <p:cNvCxnSpPr/>
            <p:nvPr/>
          </p:nvCxnSpPr>
          <p:spPr>
            <a:xfrm flipV="1">
              <a:off x="5049053" y="210473"/>
              <a:ext cx="0" cy="169677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2 40"/>
            <p:cNvCxnSpPr/>
            <p:nvPr/>
          </p:nvCxnSpPr>
          <p:spPr>
            <a:xfrm rot="5400000" flipV="1">
              <a:off x="5897442" y="1058862"/>
              <a:ext cx="0" cy="169677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 Box 16"/>
            <p:cNvSpPr txBox="1">
              <a:spLocks noChangeArrowheads="1"/>
            </p:cNvSpPr>
            <p:nvPr/>
          </p:nvSpPr>
          <p:spPr bwMode="auto">
            <a:xfrm>
              <a:off x="4664491" y="-44007"/>
              <a:ext cx="436560" cy="367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it-IT" sz="1200" i="1" kern="0" dirty="0">
                  <a:solidFill>
                    <a:srgbClr val="000000"/>
                  </a:solidFill>
                  <a:latin typeface="Euclid" panose="02020503060505020303" pitchFamily="18" charset="0"/>
                </a:rPr>
                <a:t>p</a:t>
              </a:r>
              <a:endParaRPr kumimoji="0" lang="en-US" altLang="it-IT" sz="1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clid" panose="02020503060505020303" pitchFamily="18" charset="0"/>
              </a:endParaRPr>
            </a:p>
          </p:txBody>
        </p:sp>
        <p:sp>
          <p:nvSpPr>
            <p:cNvPr id="43" name="Text Box 16"/>
            <p:cNvSpPr txBox="1">
              <a:spLocks noChangeArrowheads="1"/>
            </p:cNvSpPr>
            <p:nvPr/>
          </p:nvSpPr>
          <p:spPr bwMode="auto">
            <a:xfrm>
              <a:off x="6586904" y="1869559"/>
              <a:ext cx="495052" cy="367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it-IT" sz="1200" i="1" kern="0" dirty="0">
                  <a:solidFill>
                    <a:srgbClr val="000000"/>
                  </a:solidFill>
                  <a:latin typeface="Euclid" panose="02020503060505020303" pitchFamily="18" charset="0"/>
                </a:rPr>
                <a:t>V</a:t>
              </a:r>
              <a:endParaRPr kumimoji="0" lang="en-US" altLang="it-IT" sz="1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clid" panose="02020503060505020303" pitchFamily="18" charset="0"/>
              </a:endParaRPr>
            </a:p>
          </p:txBody>
        </p:sp>
        <p:sp>
          <p:nvSpPr>
            <p:cNvPr id="44" name="Text Box 15"/>
            <p:cNvSpPr txBox="1">
              <a:spLocks noChangeArrowheads="1"/>
            </p:cNvSpPr>
            <p:nvPr/>
          </p:nvSpPr>
          <p:spPr bwMode="auto">
            <a:xfrm>
              <a:off x="5178714" y="1354616"/>
              <a:ext cx="481757" cy="347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it-IT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rPr>
                <a:t>A</a:t>
              </a:r>
            </a:p>
          </p:txBody>
        </p:sp>
        <p:sp>
          <p:nvSpPr>
            <p:cNvPr id="45" name="Rectangle 12"/>
            <p:cNvSpPr>
              <a:spLocks noChangeArrowheads="1"/>
            </p:cNvSpPr>
            <p:nvPr/>
          </p:nvSpPr>
          <p:spPr bwMode="auto">
            <a:xfrm>
              <a:off x="6073555" y="1980000"/>
              <a:ext cx="596082" cy="347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it-IT" sz="1050" i="1" kern="0" noProof="0" dirty="0">
                  <a:solidFill>
                    <a:srgbClr val="000000"/>
                  </a:solidFill>
                  <a:latin typeface="Euclid" panose="02020503060505020303" pitchFamily="18" charset="0"/>
                </a:rPr>
                <a:t>V</a:t>
              </a:r>
              <a:r>
                <a:rPr kumimoji="0" lang="en-US" altLang="it-IT" sz="1050" b="0" i="1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rPr>
                <a:t>D</a:t>
              </a:r>
            </a:p>
          </p:txBody>
        </p:sp>
        <p:sp>
          <p:nvSpPr>
            <p:cNvPr id="46" name="Rectangle 20"/>
            <p:cNvSpPr>
              <a:spLocks noChangeArrowheads="1"/>
            </p:cNvSpPr>
            <p:nvPr/>
          </p:nvSpPr>
          <p:spPr bwMode="auto">
            <a:xfrm>
              <a:off x="5281554" y="1979712"/>
              <a:ext cx="596082" cy="347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it-IT" sz="1050" i="1" kern="0" dirty="0">
                  <a:solidFill>
                    <a:srgbClr val="000000"/>
                  </a:solidFill>
                  <a:latin typeface="Euclid" panose="02020503060505020303" pitchFamily="18" charset="0"/>
                </a:rPr>
                <a:t>V</a:t>
              </a:r>
              <a:r>
                <a:rPr lang="en-US" altLang="it-IT" sz="1050" i="1" kern="0" baseline="-25000" dirty="0">
                  <a:solidFill>
                    <a:srgbClr val="000000"/>
                  </a:solidFill>
                  <a:latin typeface="Euclid" panose="02020503060505020303" pitchFamily="18" charset="0"/>
                </a:rPr>
                <a:t>A</a:t>
              </a:r>
              <a:endParaRPr kumimoji="0" lang="en-US" altLang="it-IT" sz="1050" b="0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clid" panose="02020503060505020303" pitchFamily="18" charset="0"/>
              </a:endParaRPr>
            </a:p>
          </p:txBody>
        </p:sp>
        <p:cxnSp>
          <p:nvCxnSpPr>
            <p:cNvPr id="47" name="Connettore 1 46"/>
            <p:cNvCxnSpPr/>
            <p:nvPr/>
          </p:nvCxnSpPr>
          <p:spPr>
            <a:xfrm flipH="1" flipV="1">
              <a:off x="5062694" y="643977"/>
              <a:ext cx="468000" cy="33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ttore 1 47"/>
            <p:cNvCxnSpPr/>
            <p:nvPr/>
          </p:nvCxnSpPr>
          <p:spPr>
            <a:xfrm flipH="1" flipV="1">
              <a:off x="5062694" y="1396800"/>
              <a:ext cx="468000" cy="33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ttore 1 48"/>
            <p:cNvCxnSpPr/>
            <p:nvPr/>
          </p:nvCxnSpPr>
          <p:spPr>
            <a:xfrm rot="5400000" flipH="1" flipV="1">
              <a:off x="5292000" y="1673538"/>
              <a:ext cx="468000" cy="33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1 49"/>
            <p:cNvCxnSpPr/>
            <p:nvPr/>
          </p:nvCxnSpPr>
          <p:spPr>
            <a:xfrm rot="5400000" flipH="1" flipV="1">
              <a:off x="6075154" y="1673538"/>
              <a:ext cx="468000" cy="33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ttangolo 58"/>
          <p:cNvSpPr/>
          <p:nvPr/>
        </p:nvSpPr>
        <p:spPr>
          <a:xfrm>
            <a:off x="-36512" y="44624"/>
            <a:ext cx="65162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lphaLcParenR"/>
            </a:pPr>
            <a:r>
              <a:rPr lang="it-IT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 panose="02020503060505020303" pitchFamily="18" charset="0"/>
              </a:rPr>
              <a:t>calore totale </a:t>
            </a:r>
            <a:r>
              <a:rPr lang="it-IT" sz="20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 panose="02020503060505020303" pitchFamily="18" charset="0"/>
              </a:rPr>
              <a:t>assorbito</a:t>
            </a:r>
            <a:r>
              <a:rPr lang="it-IT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 panose="02020503060505020303" pitchFamily="18" charset="0"/>
              </a:rPr>
              <a:t> dal sistema durante un ciclo :</a:t>
            </a:r>
          </a:p>
        </p:txBody>
      </p:sp>
    </p:spTree>
    <p:extLst>
      <p:ext uri="{BB962C8B-B14F-4D97-AF65-F5344CB8AC3E}">
        <p14:creationId xmlns:p14="http://schemas.microsoft.com/office/powerpoint/2010/main" val="29778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 animBg="1"/>
      <p:bldP spid="9" grpId="0"/>
      <p:bldP spid="11" grpId="0"/>
      <p:bldP spid="13" grpId="0" animBg="1"/>
      <p:bldP spid="14" grpId="0"/>
      <p:bldP spid="15" grpId="0"/>
      <p:bldP spid="18" grpId="0"/>
      <p:bldP spid="19" grpId="0"/>
      <p:bldP spid="21" grpId="0"/>
      <p:bldP spid="24" grpId="0" animBg="1"/>
      <p:bldP spid="26" grpId="0"/>
      <p:bldP spid="27" grpId="0"/>
      <p:bldP spid="32" grpId="0" animBg="1"/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313410" y="44624"/>
            <a:ext cx="5548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la trasformazione </a:t>
            </a:r>
            <a:r>
              <a:rPr lang="it-IT" sz="2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e’</a:t>
            </a:r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it-IT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isobara</a:t>
            </a:r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   ma non </a:t>
            </a:r>
            <a:r>
              <a:rPr lang="it-IT" sz="2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e’</a:t>
            </a:r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it-IT" sz="2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reveribile</a:t>
            </a:r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  </a:t>
            </a:r>
          </a:p>
        </p:txBody>
      </p:sp>
      <p:sp>
        <p:nvSpPr>
          <p:cNvPr id="7" name="Rettangolo 6"/>
          <p:cNvSpPr/>
          <p:nvPr/>
        </p:nvSpPr>
        <p:spPr>
          <a:xfrm>
            <a:off x="-36512" y="44624"/>
            <a:ext cx="13596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prstClr val="black"/>
                </a:solidFill>
                <a:latin typeface="Euclid" panose="02020503060505020303" pitchFamily="18" charset="0"/>
              </a:rPr>
              <a:t>2) </a:t>
            </a:r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da</a:t>
            </a:r>
            <a:r>
              <a:rPr lang="it-IT" dirty="0">
                <a:solidFill>
                  <a:prstClr val="black"/>
                </a:solidFill>
                <a:latin typeface="Euclid" panose="02020503060505020303" pitchFamily="18" charset="0"/>
              </a:rPr>
              <a:t> </a:t>
            </a:r>
            <a:r>
              <a:rPr lang="it-IT" u="sng" dirty="0">
                <a:solidFill>
                  <a:prstClr val="black"/>
                </a:solidFill>
                <a:latin typeface="Euclid" panose="02020503060505020303" pitchFamily="18" charset="0"/>
              </a:rPr>
              <a:t>B </a:t>
            </a:r>
            <a:r>
              <a:rPr lang="it-IT" sz="2000" u="sng" dirty="0">
                <a:solidFill>
                  <a:prstClr val="black"/>
                </a:solidFill>
                <a:latin typeface="Arial Narrow" panose="020B0606020202030204" pitchFamily="34" charset="0"/>
              </a:rPr>
              <a:t>a </a:t>
            </a:r>
            <a:r>
              <a:rPr lang="it-IT" u="sng" dirty="0">
                <a:solidFill>
                  <a:prstClr val="black"/>
                </a:solidFill>
                <a:latin typeface="Euclid" panose="02020503060505020303" pitchFamily="18" charset="0"/>
              </a:rPr>
              <a:t>C</a:t>
            </a:r>
            <a:endParaRPr lang="it-IT" sz="3200" u="sng" dirty="0"/>
          </a:p>
        </p:txBody>
      </p:sp>
      <p:graphicFrame>
        <p:nvGraphicFramePr>
          <p:cNvPr id="16" name="Oggetto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4434193"/>
              </p:ext>
            </p:extLst>
          </p:nvPr>
        </p:nvGraphicFramePr>
        <p:xfrm>
          <a:off x="-89893" y="561975"/>
          <a:ext cx="2933701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9" name="Equation" r:id="rId3" imgW="1371600" imgH="228600" progId="Equation.DSMT4">
                  <p:embed/>
                </p:oleObj>
              </mc:Choice>
              <mc:Fallback>
                <p:oleObj name="Equation" r:id="rId3" imgW="1371600" imgH="228600" progId="Equation.DSMT4">
                  <p:embed/>
                  <p:pic>
                    <p:nvPicPr>
                      <p:cNvPr id="0" name="Ogget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89893" y="561975"/>
                        <a:ext cx="2933701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ggetto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338147"/>
              </p:ext>
            </p:extLst>
          </p:nvPr>
        </p:nvGraphicFramePr>
        <p:xfrm>
          <a:off x="3122613" y="549275"/>
          <a:ext cx="2744787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40" name="Equation" r:id="rId5" imgW="1282680" imgH="228600" progId="Equation.DSMT4">
                  <p:embed/>
                </p:oleObj>
              </mc:Choice>
              <mc:Fallback>
                <p:oleObj name="Equation" r:id="rId5" imgW="1282680" imgH="228600" progId="Equation.DSMT4">
                  <p:embed/>
                  <p:pic>
                    <p:nvPicPr>
                      <p:cNvPr id="0" name="Oggetto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2613" y="549275"/>
                        <a:ext cx="2744787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34"/>
          <p:cNvSpPr/>
          <p:nvPr/>
        </p:nvSpPr>
        <p:spPr>
          <a:xfrm>
            <a:off x="4283968" y="1268760"/>
            <a:ext cx="49685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Arial Narrow" pitchFamily="34" charset="0"/>
              </a:rPr>
              <a:t>potrebbe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rendere</a:t>
            </a:r>
            <a:r>
              <a:rPr lang="en-US" sz="2000" dirty="0">
                <a:latin typeface="Arial Narrow" pitchFamily="34" charset="0"/>
              </a:rPr>
              <a:t>  </a:t>
            </a:r>
            <a:r>
              <a:rPr lang="en-US" sz="2000" dirty="0" err="1">
                <a:latin typeface="Arial Narrow" pitchFamily="34" charset="0"/>
              </a:rPr>
              <a:t>impossibile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calcolare</a:t>
            </a:r>
            <a:r>
              <a:rPr lang="en-US" sz="2000" dirty="0">
                <a:latin typeface="Arial Narrow" pitchFamily="34" charset="0"/>
              </a:rPr>
              <a:t>  </a:t>
            </a:r>
            <a:r>
              <a:rPr lang="en-US" sz="2000" dirty="0" err="1">
                <a:latin typeface="Arial Narrow" pitchFamily="34" charset="0"/>
              </a:rPr>
              <a:t>il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lavoro</a:t>
            </a:r>
            <a:endParaRPr lang="en-GB" sz="2000" dirty="0">
              <a:latin typeface="Arial Narrow" pitchFamily="34" charset="0"/>
            </a:endParaRPr>
          </a:p>
        </p:txBody>
      </p:sp>
      <p:sp>
        <p:nvSpPr>
          <p:cNvPr id="35" name="Rectangle 41"/>
          <p:cNvSpPr/>
          <p:nvPr/>
        </p:nvSpPr>
        <p:spPr>
          <a:xfrm>
            <a:off x="1043608" y="1878360"/>
            <a:ext cx="37808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dato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che</a:t>
            </a:r>
            <a:r>
              <a:rPr lang="en-US" sz="2000" dirty="0">
                <a:latin typeface="Arial Narrow" pitchFamily="34" charset="0"/>
              </a:rPr>
              <a:t>  in </a:t>
            </a:r>
            <a:r>
              <a:rPr lang="en-US" sz="2000" dirty="0" err="1">
                <a:latin typeface="Arial Narrow" pitchFamily="34" charset="0"/>
              </a:rPr>
              <a:t>generale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durante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una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endParaRPr lang="en-GB" sz="2000" dirty="0"/>
          </a:p>
        </p:txBody>
      </p:sp>
      <p:sp>
        <p:nvSpPr>
          <p:cNvPr id="36" name="Rectangle 43"/>
          <p:cNvSpPr/>
          <p:nvPr/>
        </p:nvSpPr>
        <p:spPr>
          <a:xfrm>
            <a:off x="-76200" y="3800067"/>
            <a:ext cx="38090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operando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a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pressione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del gas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costante</a:t>
            </a:r>
            <a:endParaRPr lang="en-GB" sz="2000" dirty="0"/>
          </a:p>
        </p:txBody>
      </p:sp>
      <p:sp>
        <p:nvSpPr>
          <p:cNvPr id="37" name="Rectangle 44"/>
          <p:cNvSpPr/>
          <p:nvPr/>
        </p:nvSpPr>
        <p:spPr>
          <a:xfrm>
            <a:off x="5761467" y="3151271"/>
            <a:ext cx="32612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e’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isobara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quindi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si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sta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operando </a:t>
            </a:r>
            <a:endParaRPr lang="en-GB" sz="2000" dirty="0"/>
          </a:p>
        </p:txBody>
      </p:sp>
      <p:sp>
        <p:nvSpPr>
          <p:cNvPr id="38" name="Rectangle 45"/>
          <p:cNvSpPr/>
          <p:nvPr/>
        </p:nvSpPr>
        <p:spPr>
          <a:xfrm>
            <a:off x="-76200" y="3154650"/>
            <a:ext cx="1143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ma, </a:t>
            </a:r>
            <a:endParaRPr lang="en-GB" sz="2000" dirty="0"/>
          </a:p>
        </p:txBody>
      </p:sp>
      <p:sp>
        <p:nvSpPr>
          <p:cNvPr id="39" name="Rectangle 46"/>
          <p:cNvSpPr/>
          <p:nvPr/>
        </p:nvSpPr>
        <p:spPr>
          <a:xfrm>
            <a:off x="971600" y="1268760"/>
            <a:ext cx="32360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la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trasformazione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sia</a:t>
            </a:r>
            <a:endParaRPr lang="en-GB" sz="20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40" name="Rectangle 48"/>
          <p:cNvSpPr/>
          <p:nvPr/>
        </p:nvSpPr>
        <p:spPr>
          <a:xfrm>
            <a:off x="-108520" y="2564904"/>
            <a:ext cx="4191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le coordinate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termodinamiche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del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sistema</a:t>
            </a:r>
            <a:endParaRPr lang="en-GB" sz="2000" dirty="0"/>
          </a:p>
        </p:txBody>
      </p:sp>
      <p:sp>
        <p:nvSpPr>
          <p:cNvPr id="41" name="Rectangle 49"/>
          <p:cNvSpPr/>
          <p:nvPr/>
        </p:nvSpPr>
        <p:spPr>
          <a:xfrm>
            <a:off x="381000" y="3154650"/>
            <a:ext cx="2819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in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questo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particolare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caso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, </a:t>
            </a:r>
            <a:endParaRPr lang="en-GB" sz="2000" dirty="0">
              <a:solidFill>
                <a:prstClr val="black"/>
              </a:solidFill>
            </a:endParaRPr>
          </a:p>
        </p:txBody>
      </p:sp>
      <p:sp>
        <p:nvSpPr>
          <p:cNvPr id="42" name="Rectangle 50"/>
          <p:cNvSpPr/>
          <p:nvPr/>
        </p:nvSpPr>
        <p:spPr>
          <a:xfrm>
            <a:off x="2915816" y="3154650"/>
            <a:ext cx="28456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la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trasformazione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da  B a  C </a:t>
            </a:r>
            <a:endParaRPr lang="en-GB" sz="2000" dirty="0">
              <a:solidFill>
                <a:prstClr val="black"/>
              </a:solidFill>
            </a:endParaRPr>
          </a:p>
        </p:txBody>
      </p:sp>
      <p:sp>
        <p:nvSpPr>
          <p:cNvPr id="43" name="Rettangolo 42"/>
          <p:cNvSpPr/>
          <p:nvPr/>
        </p:nvSpPr>
        <p:spPr>
          <a:xfrm>
            <a:off x="3917053" y="2564904"/>
            <a:ext cx="22990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non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sono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determinabili</a:t>
            </a:r>
            <a:endParaRPr lang="en-GB" sz="2000" dirty="0">
              <a:solidFill>
                <a:prstClr val="black"/>
              </a:solidFill>
            </a:endParaRPr>
          </a:p>
        </p:txBody>
      </p:sp>
      <p:sp>
        <p:nvSpPr>
          <p:cNvPr id="44" name="Rettangolo 43"/>
          <p:cNvSpPr/>
          <p:nvPr/>
        </p:nvSpPr>
        <p:spPr>
          <a:xfrm>
            <a:off x="3059832" y="1268760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i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irreversibile</a:t>
            </a:r>
            <a:endParaRPr lang="en-GB" sz="20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45" name="Rettangolo 44"/>
          <p:cNvSpPr/>
          <p:nvPr/>
        </p:nvSpPr>
        <p:spPr>
          <a:xfrm>
            <a:off x="4366634" y="1878360"/>
            <a:ext cx="28956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trasformazione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irreversibile</a:t>
            </a:r>
            <a:endParaRPr lang="it-IT" dirty="0"/>
          </a:p>
        </p:txBody>
      </p:sp>
      <p:sp>
        <p:nvSpPr>
          <p:cNvPr id="46" name="Rettangolo 45"/>
          <p:cNvSpPr/>
          <p:nvPr/>
        </p:nvSpPr>
        <p:spPr>
          <a:xfrm>
            <a:off x="-82148" y="1268760"/>
            <a:ext cx="11977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il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fatto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che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endParaRPr lang="it-IT" dirty="0"/>
          </a:p>
        </p:txBody>
      </p:sp>
      <p:sp>
        <p:nvSpPr>
          <p:cNvPr id="47" name="Rectangle 20"/>
          <p:cNvSpPr/>
          <p:nvPr/>
        </p:nvSpPr>
        <p:spPr>
          <a:xfrm>
            <a:off x="-108520" y="4397042"/>
            <a:ext cx="3200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dell’ambiente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rimarra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’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costante</a:t>
            </a:r>
            <a:endParaRPr lang="en-GB" sz="2000" dirty="0"/>
          </a:p>
        </p:txBody>
      </p:sp>
      <p:sp>
        <p:nvSpPr>
          <p:cNvPr id="48" name="Rectangle 21"/>
          <p:cNvSpPr/>
          <p:nvPr/>
        </p:nvSpPr>
        <p:spPr>
          <a:xfrm>
            <a:off x="5307345" y="3800067"/>
            <a:ext cx="2497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che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anche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la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pressione</a:t>
            </a:r>
            <a:endParaRPr lang="en-GB" sz="2000" dirty="0"/>
          </a:p>
        </p:txBody>
      </p:sp>
      <p:sp>
        <p:nvSpPr>
          <p:cNvPr id="49" name="Rettangolo 48"/>
          <p:cNvSpPr/>
          <p:nvPr/>
        </p:nvSpPr>
        <p:spPr>
          <a:xfrm>
            <a:off x="3737721" y="3801848"/>
            <a:ext cx="16005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e 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cio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’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significa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endParaRPr lang="it-IT" dirty="0"/>
          </a:p>
        </p:txBody>
      </p:sp>
      <p:sp>
        <p:nvSpPr>
          <p:cNvPr id="50" name="Rettangolo 49"/>
          <p:cNvSpPr/>
          <p:nvPr/>
        </p:nvSpPr>
        <p:spPr>
          <a:xfrm>
            <a:off x="-36512" y="1878360"/>
            <a:ext cx="11288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tra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 B e  C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8733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33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94400" y="302889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 Narrow" pitchFamily="34" charset="0"/>
              </a:rPr>
              <a:t>  </a:t>
            </a:r>
            <a:r>
              <a:rPr lang="en-US" sz="2000" dirty="0" err="1">
                <a:latin typeface="Arial Narrow" pitchFamily="34" charset="0"/>
              </a:rPr>
              <a:t>avviene</a:t>
            </a:r>
            <a:r>
              <a:rPr lang="en-US" sz="2000" dirty="0">
                <a:latin typeface="Arial Narrow" pitchFamily="34" charset="0"/>
              </a:rPr>
              <a:t> a </a:t>
            </a:r>
            <a:r>
              <a:rPr lang="en-US" sz="2000" dirty="0" err="1">
                <a:latin typeface="Arial Narrow" pitchFamily="34" charset="0"/>
              </a:rPr>
              <a:t>pressione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esterna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costante</a:t>
            </a:r>
            <a:endParaRPr lang="en-GB" sz="2000" dirty="0">
              <a:latin typeface="Arial Narrow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59165" y="4248150"/>
            <a:ext cx="28412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latin typeface="Arial Narrow" pitchFamily="34" charset="0"/>
              </a:rPr>
              <a:t>puo</a:t>
            </a:r>
            <a:r>
              <a:rPr lang="en-US" sz="2000" dirty="0">
                <a:latin typeface="Arial Narrow" pitchFamily="34" charset="0"/>
              </a:rPr>
              <a:t>’ </a:t>
            </a:r>
            <a:r>
              <a:rPr lang="en-US" sz="2000" dirty="0" err="1">
                <a:latin typeface="Arial Narrow" pitchFamily="34" charset="0"/>
              </a:rPr>
              <a:t>essere</a:t>
            </a:r>
            <a:r>
              <a:rPr lang="en-US" sz="2000" dirty="0">
                <a:latin typeface="Arial Narrow" pitchFamily="34" charset="0"/>
              </a:rPr>
              <a:t>  </a:t>
            </a:r>
            <a:r>
              <a:rPr lang="en-US" sz="2000" dirty="0" err="1">
                <a:latin typeface="Arial Narrow" pitchFamily="34" charset="0"/>
              </a:rPr>
              <a:t>calcolato</a:t>
            </a:r>
            <a:r>
              <a:rPr lang="en-US" sz="2000" dirty="0">
                <a:latin typeface="Arial Narrow" pitchFamily="34" charset="0"/>
              </a:rPr>
              <a:t> come </a:t>
            </a:r>
            <a:endParaRPr lang="en-GB" sz="2000" dirty="0">
              <a:latin typeface="Arial Narrow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8994615"/>
              </p:ext>
            </p:extLst>
          </p:nvPr>
        </p:nvGraphicFramePr>
        <p:xfrm>
          <a:off x="7054850" y="3618032"/>
          <a:ext cx="109855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5" name="Equation" r:id="rId3" imgW="571320" imgH="228600" progId="Equation.DSMT4">
                  <p:embed/>
                </p:oleObj>
              </mc:Choice>
              <mc:Fallback>
                <p:oleObj name="Equation" r:id="rId3" imgW="5713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4850" y="3618032"/>
                        <a:ext cx="1098550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9114937"/>
              </p:ext>
            </p:extLst>
          </p:nvPr>
        </p:nvGraphicFramePr>
        <p:xfrm>
          <a:off x="3017838" y="3630613"/>
          <a:ext cx="2682875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6" name="Equation" r:id="rId5" imgW="1269720" imgH="228600" progId="Equation.DSMT4">
                  <p:embed/>
                </p:oleObj>
              </mc:Choice>
              <mc:Fallback>
                <p:oleObj name="Equation" r:id="rId5" imgW="1269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7838" y="3630613"/>
                        <a:ext cx="2682875" cy="484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6"/>
          <p:cNvSpPr/>
          <p:nvPr/>
        </p:nvSpPr>
        <p:spPr>
          <a:xfrm>
            <a:off x="5893048" y="3653195"/>
            <a:ext cx="10262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Arial Narrow" pitchFamily="34" charset="0"/>
              </a:rPr>
              <a:t>e </a:t>
            </a:r>
            <a:r>
              <a:rPr lang="en-US" sz="2000" dirty="0" err="1">
                <a:latin typeface="Arial Narrow" pitchFamily="34" charset="0"/>
              </a:rPr>
              <a:t>poiche</a:t>
            </a:r>
            <a:r>
              <a:rPr lang="en-US" sz="2000" dirty="0">
                <a:latin typeface="Arial Narrow" pitchFamily="34" charset="0"/>
              </a:rPr>
              <a:t>’</a:t>
            </a:r>
            <a:endParaRPr lang="en-GB" sz="2000" dirty="0">
              <a:latin typeface="Arial Narrow" pitchFamily="34" charset="0"/>
            </a:endParaRPr>
          </a:p>
        </p:txBody>
      </p:sp>
      <p:sp>
        <p:nvSpPr>
          <p:cNvPr id="8" name="Rectangle 26"/>
          <p:cNvSpPr/>
          <p:nvPr/>
        </p:nvSpPr>
        <p:spPr>
          <a:xfrm>
            <a:off x="-76200" y="3657660"/>
            <a:ext cx="31794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dal gas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si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potra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’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calcolare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come </a:t>
            </a:r>
            <a:endParaRPr lang="en-GB" sz="2000" dirty="0"/>
          </a:p>
        </p:txBody>
      </p:sp>
      <p:sp>
        <p:nvSpPr>
          <p:cNvPr id="9" name="Rectangle 29"/>
          <p:cNvSpPr/>
          <p:nvPr/>
        </p:nvSpPr>
        <p:spPr>
          <a:xfrm>
            <a:off x="-76200" y="4248150"/>
            <a:ext cx="53816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in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questo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particolare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caso</a:t>
            </a:r>
            <a:r>
              <a:rPr lang="en-US" sz="2000" dirty="0">
                <a:latin typeface="Arial Narrow" pitchFamily="34" charset="0"/>
              </a:rPr>
              <a:t> di </a:t>
            </a:r>
            <a:r>
              <a:rPr lang="en-US" sz="2000" dirty="0" err="1">
                <a:latin typeface="Arial Narrow" pitchFamily="34" charset="0"/>
              </a:rPr>
              <a:t>isobara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il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lavoro</a:t>
            </a:r>
            <a:r>
              <a:rPr lang="en-US" sz="2000" dirty="0">
                <a:latin typeface="Arial Narrow" pitchFamily="34" charset="0"/>
              </a:rPr>
              <a:t> da  B a  C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endParaRPr lang="en-GB" sz="2000" dirty="0"/>
          </a:p>
        </p:txBody>
      </p:sp>
      <p:sp>
        <p:nvSpPr>
          <p:cNvPr id="10" name="Rettangolo 9"/>
          <p:cNvSpPr/>
          <p:nvPr/>
        </p:nvSpPr>
        <p:spPr>
          <a:xfrm>
            <a:off x="-76202" y="2420888"/>
            <a:ext cx="508024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in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sintesi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: la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trasformazione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 del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sistema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da  B  a  C</a:t>
            </a:r>
            <a:endParaRPr lang="en-GB" sz="20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1" name="Rectangle 43"/>
          <p:cNvSpPr/>
          <p:nvPr/>
        </p:nvSpPr>
        <p:spPr>
          <a:xfrm>
            <a:off x="4274841" y="1066800"/>
            <a:ext cx="37261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 Narrow" pitchFamily="34" charset="0"/>
              </a:rPr>
              <a:t>e lo </a:t>
            </a:r>
            <a:r>
              <a:rPr lang="en-US" sz="2000" dirty="0" err="1">
                <a:latin typeface="Arial Narrow" pitchFamily="34" charset="0"/>
              </a:rPr>
              <a:t>stesso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si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puo</a:t>
            </a:r>
            <a:r>
              <a:rPr lang="en-US" sz="2000" dirty="0">
                <a:latin typeface="Arial Narrow" pitchFamily="34" charset="0"/>
              </a:rPr>
              <a:t>’ dire per </a:t>
            </a:r>
            <a:r>
              <a:rPr lang="en-US" sz="2000" dirty="0" err="1">
                <a:latin typeface="Arial Narrow" pitchFamily="34" charset="0"/>
              </a:rPr>
              <a:t>il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punto</a:t>
            </a:r>
            <a:r>
              <a:rPr lang="en-US" sz="2000" dirty="0">
                <a:latin typeface="Arial Narrow" pitchFamily="34" charset="0"/>
              </a:rPr>
              <a:t>  C</a:t>
            </a:r>
            <a:endParaRPr lang="en-GB" sz="2000" dirty="0">
              <a:latin typeface="Arial Narrow" pitchFamily="34" charset="0"/>
            </a:endParaRPr>
          </a:p>
        </p:txBody>
      </p:sp>
      <p:sp>
        <p:nvSpPr>
          <p:cNvPr id="12" name="Rectangle 18"/>
          <p:cNvSpPr/>
          <p:nvPr/>
        </p:nvSpPr>
        <p:spPr>
          <a:xfrm>
            <a:off x="-76198" y="518755"/>
            <a:ext cx="47832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Arial Narrow" pitchFamily="34" charset="0"/>
              </a:rPr>
              <a:t>sistema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ed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ambiente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condivideranno</a:t>
            </a:r>
            <a:endParaRPr lang="en-GB" sz="2000" baseline="-25000" dirty="0">
              <a:latin typeface="Arial Narrow" pitchFamily="34" charset="0"/>
            </a:endParaRPr>
          </a:p>
        </p:txBody>
      </p:sp>
      <p:sp>
        <p:nvSpPr>
          <p:cNvPr id="13" name="Rectangle 19"/>
          <p:cNvSpPr/>
          <p:nvPr/>
        </p:nvSpPr>
        <p:spPr>
          <a:xfrm>
            <a:off x="-76200" y="1066800"/>
            <a:ext cx="4648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in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particolare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avranno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la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stessa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pressione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 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i="1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30"/>
          <p:cNvSpPr/>
          <p:nvPr/>
        </p:nvSpPr>
        <p:spPr>
          <a:xfrm>
            <a:off x="3495911" y="518755"/>
            <a:ext cx="3962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le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stesse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coordinate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termodinamiche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, </a:t>
            </a:r>
            <a:endParaRPr lang="en-GB" sz="2000" dirty="0"/>
          </a:p>
        </p:txBody>
      </p:sp>
      <p:sp>
        <p:nvSpPr>
          <p:cNvPr id="15" name="Rettangolo 14"/>
          <p:cNvSpPr/>
          <p:nvPr/>
        </p:nvSpPr>
        <p:spPr>
          <a:xfrm>
            <a:off x="3591186" y="0"/>
            <a:ext cx="25094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il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punto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 B e’ di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equilibrio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endParaRPr lang="it-IT" dirty="0"/>
          </a:p>
        </p:txBody>
      </p:sp>
      <p:sp>
        <p:nvSpPr>
          <p:cNvPr id="16" name="Rettangolo 15"/>
          <p:cNvSpPr/>
          <p:nvPr/>
        </p:nvSpPr>
        <p:spPr>
          <a:xfrm>
            <a:off x="-76200" y="0"/>
            <a:ext cx="38282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per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determinarne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il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lavoro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notiamo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che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5936191" y="0"/>
            <a:ext cx="13388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quindi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 in  B </a:t>
            </a:r>
            <a:endParaRPr lang="it-IT" dirty="0"/>
          </a:p>
        </p:txBody>
      </p:sp>
      <p:sp>
        <p:nvSpPr>
          <p:cNvPr id="18" name="Rettangolo 17"/>
          <p:cNvSpPr/>
          <p:nvPr/>
        </p:nvSpPr>
        <p:spPr>
          <a:xfrm>
            <a:off x="-76200" y="1640413"/>
            <a:ext cx="268855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quindi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   </a:t>
            </a:r>
            <a:r>
              <a:rPr lang="en-US" sz="26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600" i="1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6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6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6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600" i="1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600" baseline="-25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600" baseline="-25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6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600" i="1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600" baseline="-25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endParaRPr lang="en-GB" sz="26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4869915" y="2420948"/>
            <a:ext cx="24452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anche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se  e’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irreversibile</a:t>
            </a:r>
            <a:endParaRPr lang="en-GB" sz="20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3491880" y="3028950"/>
            <a:ext cx="37914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e in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questi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particolari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casi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il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lavoro</a:t>
            </a:r>
            <a:r>
              <a:rPr lang="en-US" sz="2000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 Narrow" pitchFamily="34" charset="0"/>
              </a:rPr>
              <a:t>fatto</a:t>
            </a:r>
            <a:endParaRPr lang="en-GB" sz="2000" dirty="0">
              <a:solidFill>
                <a:prstClr val="black"/>
              </a:solidFill>
              <a:latin typeface="Arial Narrow" pitchFamily="34" charset="0"/>
            </a:endParaRPr>
          </a:p>
        </p:txBody>
      </p:sp>
      <p:graphicFrame>
        <p:nvGraphicFramePr>
          <p:cNvPr id="21" name="Oggetto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7005523"/>
              </p:ext>
            </p:extLst>
          </p:nvPr>
        </p:nvGraphicFramePr>
        <p:xfrm>
          <a:off x="-36512" y="4889818"/>
          <a:ext cx="5453538" cy="586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7" name="Equation" r:id="rId7" imgW="2133360" imgH="228600" progId="Equation.DSMT4">
                  <p:embed/>
                </p:oleObj>
              </mc:Choice>
              <mc:Fallback>
                <p:oleObj name="Equation" r:id="rId7" imgW="2133360" imgH="228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2" y="4889818"/>
                        <a:ext cx="5453538" cy="5867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ggetto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7208210"/>
              </p:ext>
            </p:extLst>
          </p:nvPr>
        </p:nvGraphicFramePr>
        <p:xfrm>
          <a:off x="5848766" y="4889882"/>
          <a:ext cx="3188653" cy="59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8" name="Equation" r:id="rId9" imgW="1231560" imgH="228600" progId="Equation.DSMT4">
                  <p:embed/>
                </p:oleObj>
              </mc:Choice>
              <mc:Fallback>
                <p:oleObj name="Equation" r:id="rId9" imgW="1231560" imgH="228600" progId="Equation.DSMT4">
                  <p:embed/>
                  <p:pic>
                    <p:nvPicPr>
                      <p:cNvPr id="0" name="Oggetto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8766" y="4889882"/>
                        <a:ext cx="3188653" cy="59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ggetto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7059704"/>
              </p:ext>
            </p:extLst>
          </p:nvPr>
        </p:nvGraphicFramePr>
        <p:xfrm>
          <a:off x="-128464" y="5888038"/>
          <a:ext cx="4916488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9" name="Equation" r:id="rId11" imgW="2298600" imgH="228600" progId="Equation.DSMT4">
                  <p:embed/>
                </p:oleObj>
              </mc:Choice>
              <mc:Fallback>
                <p:oleObj name="Equation" r:id="rId11" imgW="2298600" imgH="228600" progId="Equation.DSMT4">
                  <p:embed/>
                  <p:pic>
                    <p:nvPicPr>
                      <p:cNvPr id="0" name="Oggetto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28464" y="5888038"/>
                        <a:ext cx="4916488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ggetto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850743"/>
              </p:ext>
            </p:extLst>
          </p:nvPr>
        </p:nvGraphicFramePr>
        <p:xfrm>
          <a:off x="4643438" y="5887616"/>
          <a:ext cx="4427537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0" name="Equation" r:id="rId13" imgW="2070000" imgH="228600" progId="Equation.DSMT4">
                  <p:embed/>
                </p:oleObj>
              </mc:Choice>
              <mc:Fallback>
                <p:oleObj name="Equation" r:id="rId13" imgW="2070000" imgH="228600" progId="Equation.DSMT4">
                  <p:embed/>
                  <p:pic>
                    <p:nvPicPr>
                      <p:cNvPr id="0" name="Oggetto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5887616"/>
                        <a:ext cx="4427537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0696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056282" y="3569126"/>
            <a:ext cx="45881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1400" dirty="0">
                <a:solidFill>
                  <a:prstClr val="black"/>
                </a:solidFill>
                <a:latin typeface="Euclid" panose="02020503060505020303" pitchFamily="18" charset="0"/>
                <a:sym typeface="Wingdings" panose="05000000000000000000" pitchFamily="2" charset="2"/>
              </a:rPr>
              <a:t></a:t>
            </a:r>
            <a:r>
              <a:rPr lang="it-IT" dirty="0">
                <a:solidFill>
                  <a:prstClr val="black"/>
                </a:solidFill>
                <a:latin typeface="Euclid" panose="02020503060505020303" pitchFamily="18" charset="0"/>
                <a:sym typeface="Wingdings" panose="05000000000000000000" pitchFamily="2" charset="2"/>
              </a:rPr>
              <a:t> </a:t>
            </a:r>
            <a:r>
              <a:rPr lang="it-IT" dirty="0">
                <a:solidFill>
                  <a:prstClr val="black"/>
                </a:solidFill>
                <a:latin typeface="Euclid" panose="02020503060505020303" pitchFamily="18" charset="0"/>
              </a:rPr>
              <a:t> </a:t>
            </a:r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da</a:t>
            </a:r>
            <a:r>
              <a:rPr lang="it-IT" dirty="0">
                <a:solidFill>
                  <a:prstClr val="black"/>
                </a:solidFill>
                <a:latin typeface="Euclid" panose="02020503060505020303" pitchFamily="18" charset="0"/>
              </a:rPr>
              <a:t> B </a:t>
            </a:r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a</a:t>
            </a:r>
            <a:r>
              <a:rPr lang="it-IT" dirty="0">
                <a:solidFill>
                  <a:prstClr val="black"/>
                </a:solidFill>
                <a:latin typeface="Euclid" panose="02020503060505020303" pitchFamily="18" charset="0"/>
              </a:rPr>
              <a:t> C </a:t>
            </a:r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il sistema </a:t>
            </a:r>
            <a:r>
              <a:rPr lang="it-IT" sz="20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assorbe</a:t>
            </a:r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 calore </a:t>
            </a:r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481640"/>
              </p:ext>
            </p:extLst>
          </p:nvPr>
        </p:nvGraphicFramePr>
        <p:xfrm>
          <a:off x="-108520" y="1638328"/>
          <a:ext cx="2010834" cy="519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8" name="Equation" r:id="rId3" imgW="939600" imgH="241200" progId="Equation.DSMT4">
                  <p:embed/>
                </p:oleObj>
              </mc:Choice>
              <mc:Fallback>
                <p:oleObj name="Equation" r:id="rId3" imgW="9396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08520" y="1638328"/>
                        <a:ext cx="2010834" cy="5197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9425059"/>
              </p:ext>
            </p:extLst>
          </p:nvPr>
        </p:nvGraphicFramePr>
        <p:xfrm>
          <a:off x="2731884" y="2446061"/>
          <a:ext cx="3383259" cy="77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9" name="Equation" r:id="rId5" imgW="1739880" imgH="393480" progId="Equation.DSMT4">
                  <p:embed/>
                </p:oleObj>
              </mc:Choice>
              <mc:Fallback>
                <p:oleObj name="Equation" r:id="rId5" imgW="1739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1884" y="2446061"/>
                        <a:ext cx="3383259" cy="776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reccia a destra 4"/>
          <p:cNvSpPr>
            <a:spLocks noChangeAspect="1"/>
          </p:cNvSpPr>
          <p:nvPr/>
        </p:nvSpPr>
        <p:spPr>
          <a:xfrm>
            <a:off x="6211286" y="2846061"/>
            <a:ext cx="88906" cy="44037"/>
          </a:xfrm>
          <a:prstGeom prst="rightArrow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/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747052"/>
              </p:ext>
            </p:extLst>
          </p:nvPr>
        </p:nvGraphicFramePr>
        <p:xfrm>
          <a:off x="1691680" y="1432336"/>
          <a:ext cx="2174790" cy="853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0" name="Equation" r:id="rId7" imgW="1015920" imgH="393480" progId="Equation.DSMT4">
                  <p:embed/>
                </p:oleObj>
              </mc:Choice>
              <mc:Fallback>
                <p:oleObj name="Equation" r:id="rId7" imgW="10159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432336"/>
                        <a:ext cx="2174790" cy="8538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ttangolo 6"/>
          <p:cNvSpPr/>
          <p:nvPr/>
        </p:nvSpPr>
        <p:spPr>
          <a:xfrm>
            <a:off x="-36512" y="2634112"/>
            <a:ext cx="4764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ma</a:t>
            </a:r>
          </a:p>
        </p:txBody>
      </p:sp>
      <p:sp>
        <p:nvSpPr>
          <p:cNvPr id="8" name="Rettangolo 7"/>
          <p:cNvSpPr/>
          <p:nvPr/>
        </p:nvSpPr>
        <p:spPr>
          <a:xfrm>
            <a:off x="1883308" y="2636050"/>
            <a:ext cx="9444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000" dirty="0">
                <a:solidFill>
                  <a:prstClr val="black"/>
                </a:solidFill>
                <a:latin typeface="Arial Narrow" panose="020B0606020202030204" pitchFamily="34" charset="0"/>
              </a:rPr>
              <a:t>dunque </a:t>
            </a:r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511164"/>
              </p:ext>
            </p:extLst>
          </p:nvPr>
        </p:nvGraphicFramePr>
        <p:xfrm>
          <a:off x="390907" y="2568403"/>
          <a:ext cx="1686009" cy="498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1" name="Equation" r:id="rId9" imgW="863280" imgH="253800" progId="Equation.DSMT4">
                  <p:embed/>
                </p:oleObj>
              </mc:Choice>
              <mc:Fallback>
                <p:oleObj name="Equation" r:id="rId9" imgW="8632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907" y="2568403"/>
                        <a:ext cx="1686009" cy="49806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gget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3545496"/>
              </p:ext>
            </p:extLst>
          </p:nvPr>
        </p:nvGraphicFramePr>
        <p:xfrm>
          <a:off x="6372200" y="2481343"/>
          <a:ext cx="2671735" cy="705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2" name="Equation" r:id="rId11" imgW="1511280" imgH="393480" progId="Equation.DSMT4">
                  <p:embed/>
                </p:oleObj>
              </mc:Choice>
              <mc:Fallback>
                <p:oleObj name="Equation" r:id="rId11" imgW="1511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00" y="2481343"/>
                        <a:ext cx="2671735" cy="705647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666699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gget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8238215"/>
              </p:ext>
            </p:extLst>
          </p:nvPr>
        </p:nvGraphicFramePr>
        <p:xfrm>
          <a:off x="35496" y="3542114"/>
          <a:ext cx="1383679" cy="449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3" name="Equation" r:id="rId13" imgW="711000" imgH="228600" progId="Equation.DSMT4">
                  <p:embed/>
                </p:oleObj>
              </mc:Choice>
              <mc:Fallback>
                <p:oleObj name="Equation" r:id="rId13" imgW="711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" y="3542114"/>
                        <a:ext cx="1383679" cy="4499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gget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5710662"/>
              </p:ext>
            </p:extLst>
          </p:nvPr>
        </p:nvGraphicFramePr>
        <p:xfrm>
          <a:off x="1729436" y="3510090"/>
          <a:ext cx="1194125" cy="494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4" name="Equation" r:id="rId15" imgW="558720" imgH="228600" progId="Equation.DSMT4">
                  <p:embed/>
                </p:oleObj>
              </mc:Choice>
              <mc:Fallback>
                <p:oleObj name="Equation" r:id="rId15" imgW="558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9436" y="3510090"/>
                        <a:ext cx="1194125" cy="4949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Freccia a destra 12"/>
          <p:cNvSpPr>
            <a:spLocks noChangeAspect="1"/>
          </p:cNvSpPr>
          <p:nvPr/>
        </p:nvSpPr>
        <p:spPr>
          <a:xfrm>
            <a:off x="1578904" y="3728245"/>
            <a:ext cx="88906" cy="44037"/>
          </a:xfrm>
          <a:prstGeom prst="rightArrow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/>
          </a:p>
        </p:txBody>
      </p:sp>
      <p:graphicFrame>
        <p:nvGraphicFramePr>
          <p:cNvPr id="23" name="Oggetto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340196"/>
              </p:ext>
            </p:extLst>
          </p:nvPr>
        </p:nvGraphicFramePr>
        <p:xfrm>
          <a:off x="-80963" y="188640"/>
          <a:ext cx="4591051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5" name="Equation" r:id="rId17" imgW="2145960" imgH="228600" progId="Equation.DSMT4">
                  <p:embed/>
                </p:oleObj>
              </mc:Choice>
              <mc:Fallback>
                <p:oleObj name="Equation" r:id="rId17" imgW="2145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80963" y="188640"/>
                        <a:ext cx="4591051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ggetto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5168983"/>
              </p:ext>
            </p:extLst>
          </p:nvPr>
        </p:nvGraphicFramePr>
        <p:xfrm>
          <a:off x="4427984" y="188640"/>
          <a:ext cx="3938588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6" name="Equation" r:id="rId19" imgW="1841400" imgH="228600" progId="Equation.DSMT4">
                  <p:embed/>
                </p:oleObj>
              </mc:Choice>
              <mc:Fallback>
                <p:oleObj name="Equation" r:id="rId19" imgW="1841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188640"/>
                        <a:ext cx="3938588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0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960312"/>
              </p:ext>
            </p:extLst>
          </p:nvPr>
        </p:nvGraphicFramePr>
        <p:xfrm>
          <a:off x="2491239" y="847345"/>
          <a:ext cx="1501624" cy="547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7" name="Equation" r:id="rId21" imgW="723586" imgH="228501" progId="Equation.DSMT4">
                  <p:embed/>
                </p:oleObj>
              </mc:Choice>
              <mc:Fallback>
                <p:oleObj name="Equation" r:id="rId21" imgW="723586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1239" y="847345"/>
                        <a:ext cx="1501624" cy="5474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 Box 2099"/>
          <p:cNvSpPr txBox="1">
            <a:spLocks noChangeArrowheads="1"/>
          </p:cNvSpPr>
          <p:nvPr/>
        </p:nvSpPr>
        <p:spPr bwMode="auto">
          <a:xfrm>
            <a:off x="-67803" y="918116"/>
            <a:ext cx="2895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it-IT" sz="2000" dirty="0">
                <a:solidFill>
                  <a:srgbClr val="000000"/>
                </a:solidFill>
                <a:latin typeface="Arial Narrow" pitchFamily="34" charset="0"/>
              </a:rPr>
              <a:t>per la </a:t>
            </a:r>
            <a:r>
              <a:rPr lang="en-US" altLang="it-IT" sz="2000" dirty="0" err="1">
                <a:solidFill>
                  <a:srgbClr val="000000"/>
                </a:solidFill>
                <a:latin typeface="Arial Narrow" pitchFamily="34" charset="0"/>
              </a:rPr>
              <a:t>relazione</a:t>
            </a:r>
            <a:r>
              <a:rPr lang="en-US" altLang="it-IT" sz="2000" dirty="0">
                <a:solidFill>
                  <a:srgbClr val="000000"/>
                </a:solidFill>
                <a:latin typeface="Arial Narrow" pitchFamily="34" charset="0"/>
              </a:rPr>
              <a:t> di Mayer </a:t>
            </a:r>
          </a:p>
        </p:txBody>
      </p:sp>
      <p:graphicFrame>
        <p:nvGraphicFramePr>
          <p:cNvPr id="27" name="Oggetto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2782022"/>
              </p:ext>
            </p:extLst>
          </p:nvPr>
        </p:nvGraphicFramePr>
        <p:xfrm>
          <a:off x="4366369" y="844327"/>
          <a:ext cx="1501775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8" name="Equation" r:id="rId23" imgW="723600" imgH="228600" progId="Equation.DSMT4">
                  <p:embed/>
                </p:oleObj>
              </mc:Choice>
              <mc:Fallback>
                <p:oleObj name="Equation" r:id="rId23" imgW="723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6369" y="844327"/>
                        <a:ext cx="1501775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ggetto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539563"/>
              </p:ext>
            </p:extLst>
          </p:nvPr>
        </p:nvGraphicFramePr>
        <p:xfrm>
          <a:off x="6405680" y="918116"/>
          <a:ext cx="2716213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9" name="Equation" r:id="rId25" imgW="1269720" imgH="241200" progId="Equation.DSMT4">
                  <p:embed/>
                </p:oleObj>
              </mc:Choice>
              <mc:Fallback>
                <p:oleObj name="Equation" r:id="rId25" imgW="12697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5680" y="918116"/>
                        <a:ext cx="2716213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600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7" grpId="0"/>
      <p:bldP spid="8" grpId="0"/>
      <p:bldP spid="13" grpId="0" animBg="1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617472" y="1332057"/>
            <a:ext cx="39343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1200" dirty="0">
                <a:solidFill>
                  <a:prstClr val="black"/>
                </a:solidFill>
                <a:latin typeface="Euclid" panose="02020503060505020303" pitchFamily="18" charset="0"/>
                <a:sym typeface="Wingdings" panose="05000000000000000000" pitchFamily="2" charset="2"/>
              </a:rPr>
              <a:t> </a:t>
            </a:r>
            <a:r>
              <a:rPr lang="it-IT" sz="1600" dirty="0">
                <a:solidFill>
                  <a:prstClr val="black"/>
                </a:solidFill>
                <a:latin typeface="Euclid" panose="02020503060505020303" pitchFamily="18" charset="0"/>
                <a:sym typeface="Wingdings" panose="05000000000000000000" pitchFamily="2" charset="2"/>
              </a:rPr>
              <a:t> da C a D </a:t>
            </a:r>
            <a:r>
              <a:rPr lang="it-IT" sz="1600" dirty="0">
                <a:solidFill>
                  <a:prstClr val="black"/>
                </a:solidFill>
                <a:latin typeface="Euclid" panose="02020503060505020303" pitchFamily="18" charset="0"/>
              </a:rPr>
              <a:t> il sistema  </a:t>
            </a:r>
            <a:r>
              <a:rPr lang="it-IT" sz="1600" b="1" u="sng" dirty="0">
                <a:solidFill>
                  <a:prstClr val="black"/>
                </a:solidFill>
                <a:latin typeface="Euclid" panose="02020503060505020303" pitchFamily="18" charset="0"/>
              </a:rPr>
              <a:t>cede </a:t>
            </a:r>
            <a:r>
              <a:rPr lang="it-IT" sz="1600" dirty="0">
                <a:solidFill>
                  <a:prstClr val="black"/>
                </a:solidFill>
                <a:latin typeface="Euclid" panose="02020503060505020303" pitchFamily="18" charset="0"/>
              </a:rPr>
              <a:t> calore </a:t>
            </a:r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2352252"/>
              </p:ext>
            </p:extLst>
          </p:nvPr>
        </p:nvGraphicFramePr>
        <p:xfrm>
          <a:off x="4422710" y="88556"/>
          <a:ext cx="1373426" cy="338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2" name="Equation" r:id="rId3" imgW="939600" imgH="228600" progId="Equation.DSMT4">
                  <p:embed/>
                </p:oleObj>
              </mc:Choice>
              <mc:Fallback>
                <p:oleObj name="Equation" r:id="rId3" imgW="939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2710" y="88556"/>
                        <a:ext cx="1373426" cy="3380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ttangolo 3"/>
          <p:cNvSpPr/>
          <p:nvPr/>
        </p:nvSpPr>
        <p:spPr>
          <a:xfrm>
            <a:off x="1176444" y="79687"/>
            <a:ext cx="36835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1600" dirty="0">
                <a:solidFill>
                  <a:prstClr val="black"/>
                </a:solidFill>
                <a:latin typeface="Euclid" panose="02020503060505020303" pitchFamily="18" charset="0"/>
              </a:rPr>
              <a:t>la trasformazione </a:t>
            </a:r>
            <a:r>
              <a:rPr lang="it-IT" sz="1600" dirty="0" err="1">
                <a:solidFill>
                  <a:prstClr val="black"/>
                </a:solidFill>
                <a:latin typeface="Euclid" panose="02020503060505020303" pitchFamily="18" charset="0"/>
              </a:rPr>
              <a:t>e’</a:t>
            </a:r>
            <a:r>
              <a:rPr lang="it-IT" sz="1600" dirty="0">
                <a:solidFill>
                  <a:prstClr val="black"/>
                </a:solidFill>
                <a:latin typeface="Euclid" panose="02020503060505020303" pitchFamily="18" charset="0"/>
              </a:rPr>
              <a:t> isocora  </a:t>
            </a:r>
            <a:r>
              <a:rPr lang="it-IT" sz="1600" dirty="0" err="1">
                <a:solidFill>
                  <a:prstClr val="black"/>
                </a:solidFill>
                <a:latin typeface="Euclid" panose="02020503060505020303" pitchFamily="18" charset="0"/>
              </a:rPr>
              <a:t>percio’</a:t>
            </a:r>
            <a:r>
              <a:rPr lang="it-IT" sz="1600" dirty="0">
                <a:solidFill>
                  <a:prstClr val="black"/>
                </a:solidFill>
                <a:latin typeface="Euclid" panose="02020503060505020303" pitchFamily="18" charset="0"/>
              </a:rPr>
              <a:t> </a:t>
            </a:r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4985628"/>
              </p:ext>
            </p:extLst>
          </p:nvPr>
        </p:nvGraphicFramePr>
        <p:xfrm>
          <a:off x="5462411" y="620688"/>
          <a:ext cx="2205933" cy="583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3" name="Equation" r:id="rId5" imgW="1511280" imgH="393480" progId="Equation.DSMT4">
                  <p:embed/>
                </p:oleObj>
              </mc:Choice>
              <mc:Fallback>
                <p:oleObj name="Equation" r:id="rId5" imgW="1511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2411" y="620688"/>
                        <a:ext cx="2205933" cy="583179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666699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reccia a destra 5"/>
          <p:cNvSpPr>
            <a:spLocks noChangeAspect="1"/>
          </p:cNvSpPr>
          <p:nvPr/>
        </p:nvSpPr>
        <p:spPr>
          <a:xfrm>
            <a:off x="5040487" y="864000"/>
            <a:ext cx="107577" cy="53285"/>
          </a:xfrm>
          <a:prstGeom prst="rightArrow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/>
          </a:p>
        </p:txBody>
      </p:sp>
      <p:sp>
        <p:nvSpPr>
          <p:cNvPr id="7" name="Rettangolo 6"/>
          <p:cNvSpPr/>
          <p:nvPr/>
        </p:nvSpPr>
        <p:spPr>
          <a:xfrm>
            <a:off x="2062911" y="3954080"/>
            <a:ext cx="38772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1600" dirty="0">
                <a:solidFill>
                  <a:prstClr val="black"/>
                </a:solidFill>
                <a:latin typeface="Euclid" panose="02020503060505020303" pitchFamily="18" charset="0"/>
                <a:sym typeface="Wingdings" panose="05000000000000000000" pitchFamily="2" charset="2"/>
              </a:rPr>
              <a:t></a:t>
            </a:r>
            <a:r>
              <a:rPr lang="it-IT" sz="1600" dirty="0">
                <a:solidFill>
                  <a:prstClr val="black"/>
                </a:solidFill>
                <a:latin typeface="Euclid" panose="02020503060505020303" pitchFamily="18" charset="0"/>
              </a:rPr>
              <a:t>  da D ad A il sistema  </a:t>
            </a:r>
            <a:r>
              <a:rPr lang="it-IT" sz="1600" b="1" u="sng" dirty="0">
                <a:solidFill>
                  <a:prstClr val="black"/>
                </a:solidFill>
                <a:latin typeface="Euclid" panose="02020503060505020303" pitchFamily="18" charset="0"/>
              </a:rPr>
              <a:t>cede</a:t>
            </a:r>
            <a:r>
              <a:rPr lang="it-IT" sz="1600" dirty="0">
                <a:solidFill>
                  <a:prstClr val="black"/>
                </a:solidFill>
                <a:latin typeface="Euclid" panose="02020503060505020303" pitchFamily="18" charset="0"/>
              </a:rPr>
              <a:t> calore </a:t>
            </a:r>
          </a:p>
        </p:txBody>
      </p:sp>
      <p:graphicFrame>
        <p:nvGraphicFramePr>
          <p:cNvPr id="8" name="Ogget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3127809"/>
              </p:ext>
            </p:extLst>
          </p:nvPr>
        </p:nvGraphicFramePr>
        <p:xfrm>
          <a:off x="2346884" y="3238635"/>
          <a:ext cx="2153108" cy="583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Equation" r:id="rId7" imgW="1473120" imgH="393480" progId="Equation.DSMT4">
                  <p:embed/>
                </p:oleObj>
              </mc:Choice>
              <mc:Fallback>
                <p:oleObj name="Equation" r:id="rId7" imgW="14731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6884" y="3238635"/>
                        <a:ext cx="2153108" cy="5831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reccia a destra 8"/>
          <p:cNvSpPr>
            <a:spLocks noChangeAspect="1"/>
          </p:cNvSpPr>
          <p:nvPr/>
        </p:nvSpPr>
        <p:spPr>
          <a:xfrm>
            <a:off x="4680447" y="3523460"/>
            <a:ext cx="107577" cy="53285"/>
          </a:xfrm>
          <a:prstGeom prst="rightArrow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/>
          </a:p>
        </p:txBody>
      </p:sp>
      <p:sp>
        <p:nvSpPr>
          <p:cNvPr id="10" name="Rettangolo 9"/>
          <p:cNvSpPr/>
          <p:nvPr/>
        </p:nvSpPr>
        <p:spPr>
          <a:xfrm>
            <a:off x="-27267" y="79687"/>
            <a:ext cx="13356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  <a:latin typeface="Euclid" panose="02020503060505020303" pitchFamily="18" charset="0"/>
              </a:rPr>
              <a:t>3) da </a:t>
            </a:r>
            <a:r>
              <a:rPr lang="it-IT" sz="1600" u="sng" dirty="0">
                <a:solidFill>
                  <a:prstClr val="black"/>
                </a:solidFill>
                <a:latin typeface="Euclid" panose="02020503060505020303" pitchFamily="18" charset="0"/>
              </a:rPr>
              <a:t>C a D </a:t>
            </a:r>
            <a:endParaRPr lang="it-IT" sz="2800" u="sng" dirty="0"/>
          </a:p>
        </p:txBody>
      </p:sp>
      <p:graphicFrame>
        <p:nvGraphicFramePr>
          <p:cNvPr id="11" name="Ogget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8394610"/>
              </p:ext>
            </p:extLst>
          </p:nvPr>
        </p:nvGraphicFramePr>
        <p:xfrm>
          <a:off x="5549984" y="-37017"/>
          <a:ext cx="1614304" cy="583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" name="Equation" r:id="rId9" imgW="1104840" imgH="393480" progId="Equation.DSMT4">
                  <p:embed/>
                </p:oleObj>
              </mc:Choice>
              <mc:Fallback>
                <p:oleObj name="Equation" r:id="rId9" imgW="1104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9984" y="-37017"/>
                        <a:ext cx="1614304" cy="5831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ttangolo 11"/>
          <p:cNvSpPr/>
          <p:nvPr/>
        </p:nvSpPr>
        <p:spPr>
          <a:xfrm>
            <a:off x="6432" y="756290"/>
            <a:ext cx="4587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600" dirty="0">
                <a:solidFill>
                  <a:prstClr val="black"/>
                </a:solidFill>
                <a:latin typeface="Euclid" panose="02020503060505020303" pitchFamily="18" charset="0"/>
              </a:rPr>
              <a:t>ma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1358521" y="758228"/>
            <a:ext cx="9092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600" dirty="0">
                <a:solidFill>
                  <a:prstClr val="black"/>
                </a:solidFill>
                <a:latin typeface="Euclid" panose="02020503060505020303" pitchFamily="18" charset="0"/>
              </a:rPr>
              <a:t>dunque </a:t>
            </a:r>
          </a:p>
        </p:txBody>
      </p:sp>
      <p:graphicFrame>
        <p:nvGraphicFramePr>
          <p:cNvPr id="14" name="Oggetto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899381"/>
              </p:ext>
            </p:extLst>
          </p:nvPr>
        </p:nvGraphicFramePr>
        <p:xfrm>
          <a:off x="402270" y="769529"/>
          <a:ext cx="1073386" cy="335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6" name="Equation" r:id="rId11" imgW="736560" imgH="228600" progId="Equation.DSMT4">
                  <p:embed/>
                </p:oleObj>
              </mc:Choice>
              <mc:Fallback>
                <p:oleObj name="Equation" r:id="rId11" imgW="736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270" y="769529"/>
                        <a:ext cx="1073386" cy="33596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ggetto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373026"/>
              </p:ext>
            </p:extLst>
          </p:nvPr>
        </p:nvGraphicFramePr>
        <p:xfrm>
          <a:off x="2244184" y="600140"/>
          <a:ext cx="2615848" cy="583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7" name="Equation" r:id="rId13" imgW="1790640" imgH="393480" progId="Equation.DSMT4">
                  <p:embed/>
                </p:oleObj>
              </mc:Choice>
              <mc:Fallback>
                <p:oleObj name="Equation" r:id="rId13" imgW="17906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184" y="600140"/>
                        <a:ext cx="2615848" cy="5831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ggetto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454345"/>
              </p:ext>
            </p:extLst>
          </p:nvPr>
        </p:nvGraphicFramePr>
        <p:xfrm>
          <a:off x="107504" y="1296226"/>
          <a:ext cx="1020561" cy="357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8" name="Equation" r:id="rId15" imgW="698400" imgH="241200" progId="Equation.DSMT4">
                  <p:embed/>
                </p:oleObj>
              </mc:Choice>
              <mc:Fallback>
                <p:oleObj name="Equation" r:id="rId15" imgW="6984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296226"/>
                        <a:ext cx="1020561" cy="3570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ggetto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59037"/>
              </p:ext>
            </p:extLst>
          </p:nvPr>
        </p:nvGraphicFramePr>
        <p:xfrm>
          <a:off x="1775741" y="1317794"/>
          <a:ext cx="815604" cy="338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9" name="Equation" r:id="rId17" imgW="558720" imgH="228600" progId="Equation.DSMT4">
                  <p:embed/>
                </p:oleObj>
              </mc:Choice>
              <mc:Fallback>
                <p:oleObj name="Equation" r:id="rId17" imgW="558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5741" y="1317794"/>
                        <a:ext cx="815604" cy="3380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Freccia a destra 17"/>
          <p:cNvSpPr>
            <a:spLocks noChangeAspect="1"/>
          </p:cNvSpPr>
          <p:nvPr/>
        </p:nvSpPr>
        <p:spPr>
          <a:xfrm>
            <a:off x="1331640" y="1452875"/>
            <a:ext cx="107577" cy="53285"/>
          </a:xfrm>
          <a:prstGeom prst="rightArrow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/>
          </a:p>
        </p:txBody>
      </p:sp>
      <p:sp>
        <p:nvSpPr>
          <p:cNvPr id="19" name="Rettangolo 18"/>
          <p:cNvSpPr/>
          <p:nvPr/>
        </p:nvSpPr>
        <p:spPr>
          <a:xfrm>
            <a:off x="-27384" y="2763838"/>
            <a:ext cx="145584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  <a:latin typeface="Euclid" panose="02020503060505020303" pitchFamily="18" charset="0"/>
              </a:rPr>
              <a:t>4) da </a:t>
            </a:r>
            <a:r>
              <a:rPr lang="it-IT" sz="1600" u="sng" dirty="0">
                <a:solidFill>
                  <a:prstClr val="black"/>
                </a:solidFill>
                <a:latin typeface="Euclid" panose="02020503060505020303" pitchFamily="18" charset="0"/>
              </a:rPr>
              <a:t>D ad A </a:t>
            </a:r>
            <a:endParaRPr lang="it-IT" sz="2800" u="sng" dirty="0"/>
          </a:p>
        </p:txBody>
      </p:sp>
      <p:graphicFrame>
        <p:nvGraphicFramePr>
          <p:cNvPr id="20" name="Oggetto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182146"/>
              </p:ext>
            </p:extLst>
          </p:nvPr>
        </p:nvGraphicFramePr>
        <p:xfrm>
          <a:off x="4494718" y="2763838"/>
          <a:ext cx="1373426" cy="354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0" name="Equation" r:id="rId19" imgW="939600" imgH="241200" progId="Equation.DSMT4">
                  <p:embed/>
                </p:oleObj>
              </mc:Choice>
              <mc:Fallback>
                <p:oleObj name="Equation" r:id="rId19" imgW="9396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4718" y="2763838"/>
                        <a:ext cx="1373426" cy="3549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ttangolo 20"/>
          <p:cNvSpPr/>
          <p:nvPr/>
        </p:nvSpPr>
        <p:spPr>
          <a:xfrm>
            <a:off x="1259631" y="2763538"/>
            <a:ext cx="367240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1600" dirty="0">
                <a:solidFill>
                  <a:prstClr val="black"/>
                </a:solidFill>
                <a:latin typeface="Euclid" panose="02020503060505020303" pitchFamily="18" charset="0"/>
              </a:rPr>
              <a:t>la trasformazione </a:t>
            </a:r>
            <a:r>
              <a:rPr lang="it-IT" sz="1600" dirty="0" err="1">
                <a:solidFill>
                  <a:prstClr val="black"/>
                </a:solidFill>
                <a:latin typeface="Euclid" panose="02020503060505020303" pitchFamily="18" charset="0"/>
              </a:rPr>
              <a:t>e’</a:t>
            </a:r>
            <a:r>
              <a:rPr lang="it-IT" sz="1600" dirty="0">
                <a:solidFill>
                  <a:prstClr val="black"/>
                </a:solidFill>
                <a:latin typeface="Euclid" panose="02020503060505020303" pitchFamily="18" charset="0"/>
              </a:rPr>
              <a:t> isobara </a:t>
            </a:r>
            <a:r>
              <a:rPr lang="it-IT" sz="1600" dirty="0" err="1">
                <a:solidFill>
                  <a:prstClr val="black"/>
                </a:solidFill>
                <a:latin typeface="Euclid" panose="02020503060505020303" pitchFamily="18" charset="0"/>
              </a:rPr>
              <a:t>percio’</a:t>
            </a:r>
            <a:r>
              <a:rPr lang="it-IT" sz="1600" dirty="0">
                <a:solidFill>
                  <a:prstClr val="black"/>
                </a:solidFill>
                <a:latin typeface="Euclid" panose="02020503060505020303" pitchFamily="18" charset="0"/>
              </a:rPr>
              <a:t> </a:t>
            </a:r>
          </a:p>
        </p:txBody>
      </p:sp>
      <p:graphicFrame>
        <p:nvGraphicFramePr>
          <p:cNvPr id="22" name="Oggetto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183727"/>
              </p:ext>
            </p:extLst>
          </p:nvPr>
        </p:nvGraphicFramePr>
        <p:xfrm>
          <a:off x="5875883" y="2646099"/>
          <a:ext cx="1504429" cy="583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1" name="Equation" r:id="rId21" imgW="1028520" imgH="393480" progId="Equation.DSMT4">
                  <p:embed/>
                </p:oleObj>
              </mc:Choice>
              <mc:Fallback>
                <p:oleObj name="Equation" r:id="rId21" imgW="10285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5883" y="2646099"/>
                        <a:ext cx="1504429" cy="5831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ttangolo 22"/>
          <p:cNvSpPr/>
          <p:nvPr/>
        </p:nvSpPr>
        <p:spPr>
          <a:xfrm>
            <a:off x="44624" y="3354183"/>
            <a:ext cx="4587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600" dirty="0">
                <a:solidFill>
                  <a:prstClr val="black"/>
                </a:solidFill>
                <a:latin typeface="Euclid" panose="02020503060505020303" pitchFamily="18" charset="0"/>
              </a:rPr>
              <a:t>ma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1430529" y="3356122"/>
            <a:ext cx="9092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600" dirty="0">
                <a:solidFill>
                  <a:prstClr val="black"/>
                </a:solidFill>
                <a:latin typeface="Euclid" panose="02020503060505020303" pitchFamily="18" charset="0"/>
              </a:rPr>
              <a:t>dunque </a:t>
            </a:r>
          </a:p>
        </p:txBody>
      </p:sp>
      <p:graphicFrame>
        <p:nvGraphicFramePr>
          <p:cNvPr id="25" name="Oggetto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799022"/>
              </p:ext>
            </p:extLst>
          </p:nvPr>
        </p:nvGraphicFramePr>
        <p:xfrm>
          <a:off x="474278" y="3367423"/>
          <a:ext cx="1073386" cy="335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2" name="Equation" r:id="rId23" imgW="736560" imgH="228600" progId="Equation.DSMT4">
                  <p:embed/>
                </p:oleObj>
              </mc:Choice>
              <mc:Fallback>
                <p:oleObj name="Equation" r:id="rId23" imgW="736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278" y="3367423"/>
                        <a:ext cx="1073386" cy="33596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ggetto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23224"/>
              </p:ext>
            </p:extLst>
          </p:nvPr>
        </p:nvGraphicFramePr>
        <p:xfrm>
          <a:off x="4996053" y="3268172"/>
          <a:ext cx="2024219" cy="583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3" name="Equation" r:id="rId24" imgW="1384200" imgH="393480" progId="Equation.DSMT4">
                  <p:embed/>
                </p:oleObj>
              </mc:Choice>
              <mc:Fallback>
                <p:oleObj name="Equation" r:id="rId24" imgW="1384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6053" y="3268172"/>
                        <a:ext cx="2024219" cy="583179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666699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ggetto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4912726"/>
              </p:ext>
            </p:extLst>
          </p:nvPr>
        </p:nvGraphicFramePr>
        <p:xfrm>
          <a:off x="67252" y="3955022"/>
          <a:ext cx="1020560" cy="338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4" name="Equation" r:id="rId26" imgW="698400" imgH="228600" progId="Equation.DSMT4">
                  <p:embed/>
                </p:oleObj>
              </mc:Choice>
              <mc:Fallback>
                <p:oleObj name="Equation" r:id="rId26" imgW="698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52" y="3955022"/>
                        <a:ext cx="1020560" cy="3380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ggetto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975336"/>
              </p:ext>
            </p:extLst>
          </p:nvPr>
        </p:nvGraphicFramePr>
        <p:xfrm>
          <a:off x="1315789" y="3955022"/>
          <a:ext cx="796587" cy="338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5" name="Equation" r:id="rId28" imgW="545760" imgH="228600" progId="Equation.DSMT4">
                  <p:embed/>
                </p:oleObj>
              </mc:Choice>
              <mc:Fallback>
                <p:oleObj name="Equation" r:id="rId28" imgW="545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5789" y="3955022"/>
                        <a:ext cx="796587" cy="3380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Freccia a destra 28"/>
          <p:cNvSpPr>
            <a:spLocks noChangeAspect="1"/>
          </p:cNvSpPr>
          <p:nvPr/>
        </p:nvSpPr>
        <p:spPr>
          <a:xfrm>
            <a:off x="1146875" y="4082929"/>
            <a:ext cx="107577" cy="53285"/>
          </a:xfrm>
          <a:prstGeom prst="rightArrow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/>
          </a:p>
        </p:txBody>
      </p:sp>
      <p:grpSp>
        <p:nvGrpSpPr>
          <p:cNvPr id="66" name="Gruppo 65"/>
          <p:cNvGrpSpPr>
            <a:grpSpLocks noChangeAspect="1"/>
          </p:cNvGrpSpPr>
          <p:nvPr/>
        </p:nvGrpSpPr>
        <p:grpSpPr>
          <a:xfrm>
            <a:off x="7668345" y="1412968"/>
            <a:ext cx="1452579" cy="1755949"/>
            <a:chOff x="4632865" y="-44007"/>
            <a:chExt cx="2459403" cy="2378345"/>
          </a:xfrm>
        </p:grpSpPr>
        <p:grpSp>
          <p:nvGrpSpPr>
            <p:cNvPr id="67" name="Group 80"/>
            <p:cNvGrpSpPr>
              <a:grpSpLocks/>
            </p:cNvGrpSpPr>
            <p:nvPr/>
          </p:nvGrpSpPr>
          <p:grpSpPr bwMode="auto">
            <a:xfrm>
              <a:off x="5179099" y="383880"/>
              <a:ext cx="1561261" cy="1325104"/>
              <a:chOff x="4255" y="478"/>
              <a:chExt cx="1190" cy="1010"/>
            </a:xfrm>
          </p:grpSpPr>
          <p:sp>
            <p:nvSpPr>
              <p:cNvPr id="81" name="Text Box 13"/>
              <p:cNvSpPr txBox="1">
                <a:spLocks noChangeArrowheads="1"/>
              </p:cNvSpPr>
              <p:nvPr/>
            </p:nvSpPr>
            <p:spPr bwMode="auto">
              <a:xfrm>
                <a:off x="4255" y="478"/>
                <a:ext cx="367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it-IT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Euclid" panose="02020503060505020303" pitchFamily="18" charset="0"/>
                  </a:rPr>
                  <a:t>B</a:t>
                </a:r>
              </a:p>
            </p:txBody>
          </p:sp>
          <p:sp>
            <p:nvSpPr>
              <p:cNvPr id="82" name="Text Box 14"/>
              <p:cNvSpPr txBox="1">
                <a:spLocks noChangeArrowheads="1"/>
              </p:cNvSpPr>
              <p:nvPr/>
            </p:nvSpPr>
            <p:spPr bwMode="auto">
              <a:xfrm>
                <a:off x="5039" y="478"/>
                <a:ext cx="371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it-IT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Euclid" panose="02020503060505020303" pitchFamily="18" charset="0"/>
                  </a:rPr>
                  <a:t>C</a:t>
                </a:r>
              </a:p>
            </p:txBody>
          </p:sp>
          <p:sp>
            <p:nvSpPr>
              <p:cNvPr id="83" name="Text Box 15"/>
              <p:cNvSpPr txBox="1">
                <a:spLocks noChangeArrowheads="1"/>
              </p:cNvSpPr>
              <p:nvPr/>
            </p:nvSpPr>
            <p:spPr bwMode="auto">
              <a:xfrm>
                <a:off x="5068" y="1218"/>
                <a:ext cx="377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it-IT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Euclid" panose="02020503060505020303" pitchFamily="18" charset="0"/>
                  </a:rPr>
                  <a:t>D</a:t>
                </a:r>
              </a:p>
            </p:txBody>
          </p:sp>
          <p:sp>
            <p:nvSpPr>
              <p:cNvPr id="84" name="Rectangle 52"/>
              <p:cNvSpPr>
                <a:spLocks noChangeArrowheads="1"/>
              </p:cNvSpPr>
              <p:nvPr/>
            </p:nvSpPr>
            <p:spPr bwMode="auto">
              <a:xfrm>
                <a:off x="4531" y="672"/>
                <a:ext cx="576" cy="57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it-IT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endParaRPr>
              </a:p>
            </p:txBody>
          </p:sp>
          <p:sp>
            <p:nvSpPr>
              <p:cNvPr id="85" name="Oval 8"/>
              <p:cNvSpPr>
                <a:spLocks noChangeAspect="1" noChangeArrowheads="1"/>
              </p:cNvSpPr>
              <p:nvPr/>
            </p:nvSpPr>
            <p:spPr bwMode="auto">
              <a:xfrm>
                <a:off x="5095" y="1237"/>
                <a:ext cx="29" cy="29"/>
              </a:xfrm>
              <a:prstGeom prst="ellipse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it-IT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endParaRPr>
              </a:p>
            </p:txBody>
          </p:sp>
          <p:sp>
            <p:nvSpPr>
              <p:cNvPr id="86" name="Oval 7"/>
              <p:cNvSpPr>
                <a:spLocks noChangeAspect="1" noChangeArrowheads="1"/>
              </p:cNvSpPr>
              <p:nvPr/>
            </p:nvSpPr>
            <p:spPr bwMode="auto">
              <a:xfrm>
                <a:off x="4516" y="1237"/>
                <a:ext cx="29" cy="29"/>
              </a:xfrm>
              <a:prstGeom prst="ellipse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it-IT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endParaRPr>
              </a:p>
            </p:txBody>
          </p:sp>
          <p:sp>
            <p:nvSpPr>
              <p:cNvPr id="87" name="Oval 9"/>
              <p:cNvSpPr>
                <a:spLocks noChangeAspect="1" noChangeArrowheads="1"/>
              </p:cNvSpPr>
              <p:nvPr/>
            </p:nvSpPr>
            <p:spPr bwMode="auto">
              <a:xfrm>
                <a:off x="5095" y="662"/>
                <a:ext cx="29" cy="29"/>
              </a:xfrm>
              <a:prstGeom prst="ellipse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it-IT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endParaRPr>
              </a:p>
            </p:txBody>
          </p:sp>
          <p:sp>
            <p:nvSpPr>
              <p:cNvPr id="88" name="Oval 6"/>
              <p:cNvSpPr>
                <a:spLocks noChangeAspect="1" noChangeArrowheads="1"/>
              </p:cNvSpPr>
              <p:nvPr/>
            </p:nvSpPr>
            <p:spPr bwMode="auto">
              <a:xfrm>
                <a:off x="4516" y="672"/>
                <a:ext cx="29" cy="29"/>
              </a:xfrm>
              <a:prstGeom prst="ellipse">
                <a:avLst/>
              </a:prstGeom>
              <a:solidFill>
                <a:srgbClr val="BBE0E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it-IT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endParaRPr>
              </a:p>
            </p:txBody>
          </p:sp>
        </p:grpSp>
        <p:sp>
          <p:nvSpPr>
            <p:cNvPr id="68" name="Rectangle 12"/>
            <p:cNvSpPr>
              <a:spLocks noChangeArrowheads="1"/>
            </p:cNvSpPr>
            <p:nvPr/>
          </p:nvSpPr>
          <p:spPr bwMode="auto">
            <a:xfrm>
              <a:off x="4632865" y="449625"/>
              <a:ext cx="546075" cy="354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it-IT" sz="1100" i="1" kern="0" dirty="0">
                  <a:solidFill>
                    <a:srgbClr val="000000"/>
                  </a:solidFill>
                  <a:latin typeface="Euclid" panose="02020503060505020303" pitchFamily="18" charset="0"/>
                </a:rPr>
                <a:t>p</a:t>
              </a:r>
              <a:r>
                <a:rPr kumimoji="0" lang="en-US" altLang="it-IT" sz="1100" b="0" i="1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rPr>
                <a:t>B</a:t>
              </a:r>
            </a:p>
          </p:txBody>
        </p:sp>
        <p:sp>
          <p:nvSpPr>
            <p:cNvPr id="69" name="Rectangle 20"/>
            <p:cNvSpPr>
              <a:spLocks noChangeArrowheads="1"/>
            </p:cNvSpPr>
            <p:nvPr/>
          </p:nvSpPr>
          <p:spPr bwMode="auto">
            <a:xfrm>
              <a:off x="4632865" y="1215291"/>
              <a:ext cx="554219" cy="354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it-IT" sz="1100" i="1" kern="0" dirty="0" err="1">
                  <a:solidFill>
                    <a:srgbClr val="000000"/>
                  </a:solidFill>
                  <a:latin typeface="Euclid" panose="02020503060505020303" pitchFamily="18" charset="0"/>
                </a:rPr>
                <a:t>p</a:t>
              </a:r>
              <a:r>
                <a:rPr lang="en-US" altLang="it-IT" sz="1100" i="1" kern="0" baseline="-25000" dirty="0" err="1">
                  <a:solidFill>
                    <a:srgbClr val="000000"/>
                  </a:solidFill>
                  <a:latin typeface="Euclid" panose="02020503060505020303" pitchFamily="18" charset="0"/>
                </a:rPr>
                <a:t>A</a:t>
              </a:r>
              <a:endParaRPr kumimoji="0" lang="en-US" altLang="it-IT" sz="1100" b="0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clid" panose="02020503060505020303" pitchFamily="18" charset="0"/>
              </a:endParaRPr>
            </a:p>
          </p:txBody>
        </p:sp>
        <p:cxnSp>
          <p:nvCxnSpPr>
            <p:cNvPr id="70" name="Connettore 2 69"/>
            <p:cNvCxnSpPr/>
            <p:nvPr/>
          </p:nvCxnSpPr>
          <p:spPr>
            <a:xfrm flipV="1">
              <a:off x="5049053" y="210473"/>
              <a:ext cx="0" cy="169677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ttore 2 70"/>
            <p:cNvCxnSpPr/>
            <p:nvPr/>
          </p:nvCxnSpPr>
          <p:spPr>
            <a:xfrm rot="5400000" flipV="1">
              <a:off x="5897442" y="1058862"/>
              <a:ext cx="0" cy="169677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 Box 16"/>
            <p:cNvSpPr txBox="1">
              <a:spLocks noChangeArrowheads="1"/>
            </p:cNvSpPr>
            <p:nvPr/>
          </p:nvSpPr>
          <p:spPr bwMode="auto">
            <a:xfrm>
              <a:off x="4664489" y="-44007"/>
              <a:ext cx="445655" cy="375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it-IT" sz="1200" i="1" kern="0" dirty="0">
                  <a:solidFill>
                    <a:srgbClr val="000000"/>
                  </a:solidFill>
                  <a:latin typeface="Euclid" panose="02020503060505020303" pitchFamily="18" charset="0"/>
                </a:rPr>
                <a:t>p</a:t>
              </a:r>
              <a:endParaRPr kumimoji="0" lang="en-US" altLang="it-IT" sz="1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clid" panose="02020503060505020303" pitchFamily="18" charset="0"/>
              </a:endParaRPr>
            </a:p>
          </p:txBody>
        </p:sp>
        <p:sp>
          <p:nvSpPr>
            <p:cNvPr id="73" name="Text Box 16"/>
            <p:cNvSpPr txBox="1">
              <a:spLocks noChangeArrowheads="1"/>
            </p:cNvSpPr>
            <p:nvPr/>
          </p:nvSpPr>
          <p:spPr bwMode="auto">
            <a:xfrm>
              <a:off x="6586903" y="1869559"/>
              <a:ext cx="505365" cy="375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it-IT" sz="1200" i="1" kern="0" dirty="0">
                  <a:solidFill>
                    <a:srgbClr val="000000"/>
                  </a:solidFill>
                  <a:latin typeface="Euclid" panose="02020503060505020303" pitchFamily="18" charset="0"/>
                </a:rPr>
                <a:t>V</a:t>
              </a:r>
              <a:endParaRPr kumimoji="0" lang="en-US" altLang="it-IT" sz="1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clid" panose="02020503060505020303" pitchFamily="18" charset="0"/>
              </a:endParaRPr>
            </a:p>
          </p:txBody>
        </p:sp>
        <p:sp>
          <p:nvSpPr>
            <p:cNvPr id="74" name="Text Box 15"/>
            <p:cNvSpPr txBox="1">
              <a:spLocks noChangeArrowheads="1"/>
            </p:cNvSpPr>
            <p:nvPr/>
          </p:nvSpPr>
          <p:spPr bwMode="auto">
            <a:xfrm>
              <a:off x="5178713" y="1354616"/>
              <a:ext cx="491793" cy="354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it-IT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rPr>
                <a:t>A</a:t>
              </a:r>
            </a:p>
          </p:txBody>
        </p:sp>
        <p:sp>
          <p:nvSpPr>
            <p:cNvPr id="75" name="Rectangle 12"/>
            <p:cNvSpPr>
              <a:spLocks noChangeArrowheads="1"/>
            </p:cNvSpPr>
            <p:nvPr/>
          </p:nvSpPr>
          <p:spPr bwMode="auto">
            <a:xfrm>
              <a:off x="6073555" y="1980000"/>
              <a:ext cx="608500" cy="354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it-IT" sz="1050" i="1" kern="0" noProof="0" dirty="0">
                  <a:solidFill>
                    <a:srgbClr val="000000"/>
                  </a:solidFill>
                  <a:latin typeface="Euclid" panose="02020503060505020303" pitchFamily="18" charset="0"/>
                </a:rPr>
                <a:t>V</a:t>
              </a:r>
              <a:r>
                <a:rPr kumimoji="0" lang="en-US" altLang="it-IT" sz="1050" b="0" i="1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rPr>
                <a:t>D</a:t>
              </a:r>
            </a:p>
          </p:txBody>
        </p:sp>
        <p:sp>
          <p:nvSpPr>
            <p:cNvPr id="76" name="Rectangle 20"/>
            <p:cNvSpPr>
              <a:spLocks noChangeArrowheads="1"/>
            </p:cNvSpPr>
            <p:nvPr/>
          </p:nvSpPr>
          <p:spPr bwMode="auto">
            <a:xfrm>
              <a:off x="5281553" y="1979712"/>
              <a:ext cx="608500" cy="354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it-IT" sz="1050" i="1" kern="0" dirty="0">
                  <a:solidFill>
                    <a:srgbClr val="000000"/>
                  </a:solidFill>
                  <a:latin typeface="Euclid" panose="02020503060505020303" pitchFamily="18" charset="0"/>
                </a:rPr>
                <a:t>V</a:t>
              </a:r>
              <a:r>
                <a:rPr lang="en-US" altLang="it-IT" sz="1050" i="1" kern="0" baseline="-25000" dirty="0">
                  <a:solidFill>
                    <a:srgbClr val="000000"/>
                  </a:solidFill>
                  <a:latin typeface="Euclid" panose="02020503060505020303" pitchFamily="18" charset="0"/>
                </a:rPr>
                <a:t>A</a:t>
              </a:r>
              <a:endParaRPr kumimoji="0" lang="en-US" altLang="it-IT" sz="1050" b="0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uclid" panose="02020503060505020303" pitchFamily="18" charset="0"/>
              </a:endParaRPr>
            </a:p>
          </p:txBody>
        </p:sp>
        <p:cxnSp>
          <p:nvCxnSpPr>
            <p:cNvPr id="77" name="Connettore 1 76"/>
            <p:cNvCxnSpPr/>
            <p:nvPr/>
          </p:nvCxnSpPr>
          <p:spPr>
            <a:xfrm flipH="1" flipV="1">
              <a:off x="5062694" y="643977"/>
              <a:ext cx="468000" cy="33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1 77"/>
            <p:cNvCxnSpPr/>
            <p:nvPr/>
          </p:nvCxnSpPr>
          <p:spPr>
            <a:xfrm flipH="1" flipV="1">
              <a:off x="5062694" y="1396800"/>
              <a:ext cx="468000" cy="33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ttore 1 78"/>
            <p:cNvCxnSpPr/>
            <p:nvPr/>
          </p:nvCxnSpPr>
          <p:spPr>
            <a:xfrm rot="5400000" flipH="1" flipV="1">
              <a:off x="5292000" y="1673538"/>
              <a:ext cx="468000" cy="33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1 79"/>
            <p:cNvCxnSpPr/>
            <p:nvPr/>
          </p:nvCxnSpPr>
          <p:spPr>
            <a:xfrm rot="5400000" flipH="1" flipV="1">
              <a:off x="6075154" y="1673538"/>
              <a:ext cx="468000" cy="33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8581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 animBg="1"/>
      <p:bldP spid="7" grpId="0"/>
      <p:bldP spid="9" grpId="0" animBg="1"/>
      <p:bldP spid="12" grpId="0"/>
      <p:bldP spid="13" grpId="0"/>
      <p:bldP spid="18" grpId="0" animBg="1"/>
      <p:bldP spid="19" grpId="0"/>
      <p:bldP spid="21" grpId="0"/>
      <p:bldP spid="23" grpId="0"/>
      <p:bldP spid="24" grpId="0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7524328" y="2142475"/>
            <a:ext cx="1464160" cy="1790581"/>
            <a:chOff x="5308140" y="5531483"/>
            <a:chExt cx="1464160" cy="1790581"/>
          </a:xfrm>
        </p:grpSpPr>
        <p:grpSp>
          <p:nvGrpSpPr>
            <p:cNvPr id="3" name="Gruppo 2"/>
            <p:cNvGrpSpPr>
              <a:grpSpLocks noChangeAspect="1"/>
            </p:cNvGrpSpPr>
            <p:nvPr/>
          </p:nvGrpSpPr>
          <p:grpSpPr>
            <a:xfrm>
              <a:off x="5308140" y="5531483"/>
              <a:ext cx="1464160" cy="1790581"/>
              <a:chOff x="4632865" y="-44007"/>
              <a:chExt cx="2441314" cy="2388370"/>
            </a:xfrm>
          </p:grpSpPr>
          <p:grpSp>
            <p:nvGrpSpPr>
              <p:cNvPr id="8" name="Group 80"/>
              <p:cNvGrpSpPr>
                <a:grpSpLocks/>
              </p:cNvGrpSpPr>
              <p:nvPr/>
            </p:nvGrpSpPr>
            <p:grpSpPr bwMode="auto">
              <a:xfrm>
                <a:off x="5179100" y="383880"/>
                <a:ext cx="1569133" cy="1340848"/>
                <a:chOff x="4255" y="478"/>
                <a:chExt cx="1196" cy="1022"/>
              </a:xfrm>
            </p:grpSpPr>
            <p:sp>
              <p:nvSpPr>
                <p:cNvPr id="22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4255" y="478"/>
                  <a:ext cx="373" cy="2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it-IT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Euclid" panose="02020503060505020303" pitchFamily="18" charset="0"/>
                    </a:rPr>
                    <a:t>B</a:t>
                  </a:r>
                </a:p>
              </p:txBody>
            </p:sp>
            <p:sp>
              <p:nvSpPr>
                <p:cNvPr id="23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5039" y="478"/>
                  <a:ext cx="375" cy="2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it-IT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Euclid" panose="02020503060505020303" pitchFamily="18" charset="0"/>
                    </a:rPr>
                    <a:t>C</a:t>
                  </a:r>
                </a:p>
              </p:txBody>
            </p:sp>
            <p:sp>
              <p:nvSpPr>
                <p:cNvPr id="24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5068" y="1218"/>
                  <a:ext cx="383" cy="2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it-IT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Euclid" panose="02020503060505020303" pitchFamily="18" charset="0"/>
                    </a:rPr>
                    <a:t>D</a:t>
                  </a:r>
                </a:p>
              </p:txBody>
            </p:sp>
            <p:sp>
              <p:nvSpPr>
                <p:cNvPr id="25" name="Rectangle 52"/>
                <p:cNvSpPr>
                  <a:spLocks noChangeArrowheads="1"/>
                </p:cNvSpPr>
                <p:nvPr/>
              </p:nvSpPr>
              <p:spPr bwMode="auto">
                <a:xfrm>
                  <a:off x="4531" y="672"/>
                  <a:ext cx="576" cy="576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altLang="it-IT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Euclid" panose="02020503060505020303" pitchFamily="18" charset="0"/>
                  </a:endParaRPr>
                </a:p>
              </p:txBody>
            </p:sp>
            <p:sp>
              <p:nvSpPr>
                <p:cNvPr id="26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5095" y="1237"/>
                  <a:ext cx="29" cy="29"/>
                </a:xfrm>
                <a:prstGeom prst="ellipse">
                  <a:avLst/>
                </a:prstGeom>
                <a:solidFill>
                  <a:srgbClr val="BBE0E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altLang="it-IT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Euclid" panose="02020503060505020303" pitchFamily="18" charset="0"/>
                  </a:endParaRPr>
                </a:p>
              </p:txBody>
            </p:sp>
            <p:sp>
              <p:nvSpPr>
                <p:cNvPr id="27" name="Oval 7"/>
                <p:cNvSpPr>
                  <a:spLocks noChangeAspect="1" noChangeArrowheads="1"/>
                </p:cNvSpPr>
                <p:nvPr/>
              </p:nvSpPr>
              <p:spPr bwMode="auto">
                <a:xfrm>
                  <a:off x="4516" y="1237"/>
                  <a:ext cx="29" cy="29"/>
                </a:xfrm>
                <a:prstGeom prst="ellipse">
                  <a:avLst/>
                </a:prstGeom>
                <a:solidFill>
                  <a:srgbClr val="BBE0E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altLang="it-IT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Euclid" panose="02020503060505020303" pitchFamily="18" charset="0"/>
                  </a:endParaRPr>
                </a:p>
              </p:txBody>
            </p:sp>
            <p:sp>
              <p:nvSpPr>
                <p:cNvPr id="28" name="Oval 9"/>
                <p:cNvSpPr>
                  <a:spLocks noChangeAspect="1" noChangeArrowheads="1"/>
                </p:cNvSpPr>
                <p:nvPr/>
              </p:nvSpPr>
              <p:spPr bwMode="auto">
                <a:xfrm>
                  <a:off x="5095" y="662"/>
                  <a:ext cx="29" cy="29"/>
                </a:xfrm>
                <a:prstGeom prst="ellipse">
                  <a:avLst/>
                </a:prstGeom>
                <a:solidFill>
                  <a:srgbClr val="BBE0E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altLang="it-IT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Euclid" panose="02020503060505020303" pitchFamily="18" charset="0"/>
                  </a:endParaRPr>
                </a:p>
              </p:txBody>
            </p:sp>
            <p:sp>
              <p:nvSpPr>
                <p:cNvPr id="29" name="Oval 6"/>
                <p:cNvSpPr>
                  <a:spLocks noChangeAspect="1" noChangeArrowheads="1"/>
                </p:cNvSpPr>
                <p:nvPr/>
              </p:nvSpPr>
              <p:spPr bwMode="auto">
                <a:xfrm>
                  <a:off x="4516" y="672"/>
                  <a:ext cx="29" cy="29"/>
                </a:xfrm>
                <a:prstGeom prst="ellipse">
                  <a:avLst/>
                </a:prstGeom>
                <a:solidFill>
                  <a:srgbClr val="BBE0E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altLang="it-IT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Euclid" panose="02020503060505020303" pitchFamily="18" charset="0"/>
                  </a:endParaRPr>
                </a:p>
              </p:txBody>
            </p:sp>
          </p:grpSp>
          <p:sp>
            <p:nvSpPr>
              <p:cNvPr id="9" name="Rectangle 12"/>
              <p:cNvSpPr>
                <a:spLocks noChangeArrowheads="1"/>
              </p:cNvSpPr>
              <p:nvPr/>
            </p:nvSpPr>
            <p:spPr bwMode="auto">
              <a:xfrm>
                <a:off x="4632865" y="449625"/>
                <a:ext cx="559153" cy="3694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it-IT" sz="1200" i="1" kern="0" dirty="0">
                    <a:solidFill>
                      <a:srgbClr val="000000"/>
                    </a:solidFill>
                    <a:latin typeface="Euclid" panose="02020503060505020303" pitchFamily="18" charset="0"/>
                  </a:rPr>
                  <a:t>p</a:t>
                </a:r>
                <a:r>
                  <a:rPr kumimoji="0" lang="en-US" altLang="it-IT" sz="1200" b="0" i="1" u="none" strike="noStrike" kern="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Euclid" panose="02020503060505020303" pitchFamily="18" charset="0"/>
                  </a:rPr>
                  <a:t>B</a:t>
                </a:r>
              </a:p>
            </p:txBody>
          </p:sp>
          <p:sp>
            <p:nvSpPr>
              <p:cNvPr id="10" name="Rectangle 20"/>
              <p:cNvSpPr>
                <a:spLocks noChangeArrowheads="1"/>
              </p:cNvSpPr>
              <p:nvPr/>
            </p:nvSpPr>
            <p:spPr bwMode="auto">
              <a:xfrm>
                <a:off x="4632865" y="1215291"/>
                <a:ext cx="567173" cy="3694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it-IT" sz="1200" i="1" kern="0" dirty="0" err="1">
                    <a:solidFill>
                      <a:srgbClr val="000000"/>
                    </a:solidFill>
                    <a:latin typeface="Euclid" panose="02020503060505020303" pitchFamily="18" charset="0"/>
                  </a:rPr>
                  <a:t>p</a:t>
                </a:r>
                <a:r>
                  <a:rPr lang="en-US" altLang="it-IT" sz="1200" i="1" kern="0" baseline="-25000" dirty="0" err="1">
                    <a:solidFill>
                      <a:srgbClr val="000000"/>
                    </a:solidFill>
                    <a:latin typeface="Euclid" panose="02020503060505020303" pitchFamily="18" charset="0"/>
                  </a:rPr>
                  <a:t>A</a:t>
                </a:r>
                <a:endParaRPr kumimoji="0" lang="en-US" altLang="it-IT" sz="1200" b="0" i="1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endParaRPr>
              </a:p>
            </p:txBody>
          </p:sp>
          <p:cxnSp>
            <p:nvCxnSpPr>
              <p:cNvPr id="11" name="Connettore 2 10"/>
              <p:cNvCxnSpPr/>
              <p:nvPr/>
            </p:nvCxnSpPr>
            <p:spPr>
              <a:xfrm flipV="1">
                <a:off x="5049053" y="210473"/>
                <a:ext cx="0" cy="169677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ttore 2 11"/>
              <p:cNvCxnSpPr/>
              <p:nvPr/>
            </p:nvCxnSpPr>
            <p:spPr>
              <a:xfrm rot="5400000" flipV="1">
                <a:off x="5897442" y="1058862"/>
                <a:ext cx="0" cy="169677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 Box 16"/>
              <p:cNvSpPr txBox="1">
                <a:spLocks noChangeArrowheads="1"/>
              </p:cNvSpPr>
              <p:nvPr/>
            </p:nvSpPr>
            <p:spPr bwMode="auto">
              <a:xfrm>
                <a:off x="4664490" y="-44007"/>
                <a:ext cx="460261" cy="4105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it-IT" sz="1400" i="1" kern="0" dirty="0">
                    <a:solidFill>
                      <a:srgbClr val="000000"/>
                    </a:solidFill>
                    <a:latin typeface="Euclid" panose="02020503060505020303" pitchFamily="18" charset="0"/>
                  </a:rPr>
                  <a:t>p</a:t>
                </a:r>
                <a:endParaRPr kumimoji="0" lang="en-US" altLang="it-IT" sz="14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endParaRPr>
              </a:p>
            </p:txBody>
          </p:sp>
          <p:sp>
            <p:nvSpPr>
              <p:cNvPr id="14" name="Text Box 16"/>
              <p:cNvSpPr txBox="1">
                <a:spLocks noChangeArrowheads="1"/>
              </p:cNvSpPr>
              <p:nvPr/>
            </p:nvSpPr>
            <p:spPr bwMode="auto">
              <a:xfrm>
                <a:off x="6544425" y="1933834"/>
                <a:ext cx="529754" cy="4105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it-IT" sz="1400" i="1" kern="0" dirty="0">
                    <a:solidFill>
                      <a:srgbClr val="000000"/>
                    </a:solidFill>
                    <a:latin typeface="Euclid" panose="02020503060505020303" pitchFamily="18" charset="0"/>
                  </a:rPr>
                  <a:t>V</a:t>
                </a:r>
                <a:endParaRPr kumimoji="0" lang="en-US" altLang="it-IT" sz="14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endParaRPr>
              </a:p>
            </p:txBody>
          </p:sp>
          <p:sp>
            <p:nvSpPr>
              <p:cNvPr id="15" name="Text Box 15"/>
              <p:cNvSpPr txBox="1">
                <a:spLocks noChangeArrowheads="1"/>
              </p:cNvSpPr>
              <p:nvPr/>
            </p:nvSpPr>
            <p:spPr bwMode="auto">
              <a:xfrm>
                <a:off x="5178713" y="1354617"/>
                <a:ext cx="500351" cy="3694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Euclid" panose="02020503060505020303" pitchFamily="18" charset="0"/>
                  </a:rPr>
                  <a:t>A</a:t>
                </a:r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6073555" y="1980000"/>
                <a:ext cx="599247" cy="3489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it-IT" sz="1100" i="1" kern="0" noProof="0" dirty="0">
                    <a:solidFill>
                      <a:srgbClr val="000000"/>
                    </a:solidFill>
                    <a:latin typeface="Euclid" panose="02020503060505020303" pitchFamily="18" charset="0"/>
                  </a:rPr>
                  <a:t>V</a:t>
                </a:r>
                <a:r>
                  <a:rPr kumimoji="0" lang="en-US" altLang="it-IT" sz="1100" b="0" i="1" u="none" strike="noStrike" kern="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Euclid" panose="02020503060505020303" pitchFamily="18" charset="0"/>
                  </a:rPr>
                  <a:t>D</a:t>
                </a:r>
              </a:p>
            </p:txBody>
          </p:sp>
          <p:sp>
            <p:nvSpPr>
              <p:cNvPr id="17" name="Rectangle 20"/>
              <p:cNvSpPr>
                <a:spLocks noChangeArrowheads="1"/>
              </p:cNvSpPr>
              <p:nvPr/>
            </p:nvSpPr>
            <p:spPr bwMode="auto">
              <a:xfrm>
                <a:off x="5281553" y="1979711"/>
                <a:ext cx="599247" cy="3489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it-IT" sz="1100" i="1" kern="0" dirty="0">
                    <a:solidFill>
                      <a:srgbClr val="000000"/>
                    </a:solidFill>
                    <a:latin typeface="Euclid" panose="02020503060505020303" pitchFamily="18" charset="0"/>
                  </a:rPr>
                  <a:t>V</a:t>
                </a:r>
                <a:r>
                  <a:rPr lang="en-US" altLang="it-IT" sz="1100" i="1" kern="0" baseline="-25000" dirty="0">
                    <a:solidFill>
                      <a:srgbClr val="000000"/>
                    </a:solidFill>
                    <a:latin typeface="Euclid" panose="02020503060505020303" pitchFamily="18" charset="0"/>
                  </a:rPr>
                  <a:t>A</a:t>
                </a:r>
                <a:endParaRPr kumimoji="0" lang="en-US" altLang="it-IT" sz="1100" b="0" i="1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Euclid" panose="02020503060505020303" pitchFamily="18" charset="0"/>
                </a:endParaRPr>
              </a:p>
            </p:txBody>
          </p:sp>
          <p:cxnSp>
            <p:nvCxnSpPr>
              <p:cNvPr id="18" name="Connettore 1 17"/>
              <p:cNvCxnSpPr/>
              <p:nvPr/>
            </p:nvCxnSpPr>
            <p:spPr>
              <a:xfrm flipH="1" flipV="1">
                <a:off x="5062694" y="643977"/>
                <a:ext cx="468000" cy="33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ttore 1 18"/>
              <p:cNvCxnSpPr/>
              <p:nvPr/>
            </p:nvCxnSpPr>
            <p:spPr>
              <a:xfrm flipH="1" flipV="1">
                <a:off x="5062694" y="1396800"/>
                <a:ext cx="468000" cy="33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Connettore 1 19"/>
              <p:cNvCxnSpPr/>
              <p:nvPr/>
            </p:nvCxnSpPr>
            <p:spPr>
              <a:xfrm rot="5400000" flipH="1" flipV="1">
                <a:off x="5292000" y="1673538"/>
                <a:ext cx="468000" cy="33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nettore 1 20"/>
              <p:cNvCxnSpPr/>
              <p:nvPr/>
            </p:nvCxnSpPr>
            <p:spPr>
              <a:xfrm rot="5400000" flipH="1" flipV="1">
                <a:off x="6075154" y="1673538"/>
                <a:ext cx="468000" cy="33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Freccia a destra 3"/>
            <p:cNvSpPr>
              <a:spLocks noChangeAspect="1"/>
            </p:cNvSpPr>
            <p:nvPr/>
          </p:nvSpPr>
          <p:spPr>
            <a:xfrm>
              <a:off x="5787355" y="6267404"/>
              <a:ext cx="161925" cy="80205"/>
            </a:xfrm>
            <a:prstGeom prst="rightArrow">
              <a:avLst/>
            </a:prstGeom>
            <a:noFill/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" name="Freccia a destra 4"/>
            <p:cNvSpPr>
              <a:spLocks noChangeAspect="1"/>
            </p:cNvSpPr>
            <p:nvPr/>
          </p:nvSpPr>
          <p:spPr>
            <a:xfrm rot="5400000">
              <a:off x="5978383" y="6035111"/>
              <a:ext cx="161925" cy="80205"/>
            </a:xfrm>
            <a:prstGeom prst="rightArrow">
              <a:avLst/>
            </a:prstGeom>
            <a:noFill/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Freccia a destra 5"/>
            <p:cNvSpPr>
              <a:spLocks noChangeAspect="1"/>
            </p:cNvSpPr>
            <p:nvPr/>
          </p:nvSpPr>
          <p:spPr>
            <a:xfrm>
              <a:off x="6219403" y="6267405"/>
              <a:ext cx="161925" cy="80205"/>
            </a:xfrm>
            <a:prstGeom prst="rightArrow">
              <a:avLst/>
            </a:prstGeom>
            <a:noFill/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Freccia a destra 6"/>
            <p:cNvSpPr>
              <a:spLocks noChangeAspect="1"/>
            </p:cNvSpPr>
            <p:nvPr/>
          </p:nvSpPr>
          <p:spPr>
            <a:xfrm rot="5400000">
              <a:off x="5996269" y="6606990"/>
              <a:ext cx="161925" cy="80205"/>
            </a:xfrm>
            <a:prstGeom prst="rightArrow">
              <a:avLst/>
            </a:prstGeom>
            <a:noFill/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30" name="Rettangolo 29"/>
          <p:cNvSpPr/>
          <p:nvPr/>
        </p:nvSpPr>
        <p:spPr>
          <a:xfrm>
            <a:off x="44623" y="79993"/>
            <a:ext cx="57515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b="1" dirty="0">
                <a:solidFill>
                  <a:prstClr val="black"/>
                </a:solidFill>
                <a:latin typeface="Euclid" panose="02020503060505020303" pitchFamily="18" charset="0"/>
                <a:sym typeface="Wingdings" panose="05000000000000000000" pitchFamily="2" charset="2"/>
              </a:rPr>
              <a:t></a:t>
            </a:r>
            <a:r>
              <a:rPr lang="it-IT" sz="1600" b="1" dirty="0">
                <a:solidFill>
                  <a:prstClr val="black"/>
                </a:solidFill>
                <a:latin typeface="Euclid" panose="02020503060505020303" pitchFamily="18" charset="0"/>
                <a:sym typeface="Wingdings" panose="05000000000000000000" pitchFamily="2" charset="2"/>
              </a:rPr>
              <a:t>  </a:t>
            </a:r>
            <a:r>
              <a:rPr lang="it-IT" b="1" dirty="0">
                <a:solidFill>
                  <a:prstClr val="black"/>
                </a:solidFill>
                <a:latin typeface="Euclid" panose="02020503060505020303" pitchFamily="18" charset="0"/>
                <a:sym typeface="Wingdings" panose="05000000000000000000" pitchFamily="2" charset="2"/>
              </a:rPr>
              <a:t>calore totale </a:t>
            </a:r>
            <a:r>
              <a:rPr lang="it-IT" b="1" dirty="0">
                <a:solidFill>
                  <a:prstClr val="black"/>
                </a:solidFill>
                <a:latin typeface="Euclid" panose="02020503060505020303" pitchFamily="18" charset="0"/>
              </a:rPr>
              <a:t> </a:t>
            </a:r>
            <a:r>
              <a:rPr lang="it-IT" b="1" u="sng" dirty="0">
                <a:solidFill>
                  <a:prstClr val="black"/>
                </a:solidFill>
                <a:latin typeface="Euclid" panose="02020503060505020303" pitchFamily="18" charset="0"/>
              </a:rPr>
              <a:t>assorbito </a:t>
            </a:r>
            <a:r>
              <a:rPr lang="it-IT" b="1" dirty="0">
                <a:solidFill>
                  <a:prstClr val="black"/>
                </a:solidFill>
                <a:latin typeface="Euclid" panose="02020503060505020303" pitchFamily="18" charset="0"/>
              </a:rPr>
              <a:t>dal sistema durante il ciclo </a:t>
            </a:r>
            <a:endParaRPr lang="it-IT" sz="1600" b="1" dirty="0">
              <a:solidFill>
                <a:prstClr val="black"/>
              </a:solidFill>
              <a:latin typeface="Euclid" panose="02020503060505020303" pitchFamily="18" charset="0"/>
            </a:endParaRPr>
          </a:p>
        </p:txBody>
      </p:sp>
      <p:graphicFrame>
        <p:nvGraphicFramePr>
          <p:cNvPr id="31" name="Oggetto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78346"/>
              </p:ext>
            </p:extLst>
          </p:nvPr>
        </p:nvGraphicFramePr>
        <p:xfrm>
          <a:off x="5738950" y="43595"/>
          <a:ext cx="1209314" cy="409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98" name="Equation" r:id="rId3" imgW="685800" imgH="228600" progId="Equation.DSMT4">
                  <p:embed/>
                </p:oleObj>
              </mc:Choice>
              <mc:Fallback>
                <p:oleObj name="Equation" r:id="rId3" imgW="685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8950" y="43595"/>
                        <a:ext cx="1209314" cy="4090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ggetto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2505584"/>
              </p:ext>
            </p:extLst>
          </p:nvPr>
        </p:nvGraphicFramePr>
        <p:xfrm>
          <a:off x="395536" y="565428"/>
          <a:ext cx="3947521" cy="705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99" name="Equation" r:id="rId5" imgW="2234880" imgH="393480" progId="Equation.DSMT4">
                  <p:embed/>
                </p:oleObj>
              </mc:Choice>
              <mc:Fallback>
                <p:oleObj name="Equation" r:id="rId5" imgW="2234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565428"/>
                        <a:ext cx="3947521" cy="70564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ggetto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328204"/>
              </p:ext>
            </p:extLst>
          </p:nvPr>
        </p:nvGraphicFramePr>
        <p:xfrm>
          <a:off x="4291774" y="1354770"/>
          <a:ext cx="3952634" cy="705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00" name="Equation" r:id="rId7" imgW="2234880" imgH="393480" progId="Equation.DSMT4">
                  <p:embed/>
                </p:oleObj>
              </mc:Choice>
              <mc:Fallback>
                <p:oleObj name="Equation" r:id="rId7" imgW="2234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1774" y="1354770"/>
                        <a:ext cx="3952634" cy="70564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ggetto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8575689"/>
              </p:ext>
            </p:extLst>
          </p:nvPr>
        </p:nvGraphicFramePr>
        <p:xfrm>
          <a:off x="338765" y="1340623"/>
          <a:ext cx="3633049" cy="774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01" name="Equation" r:id="rId9" imgW="2057400" imgH="431640" progId="Equation.DSMT4">
                  <p:embed/>
                </p:oleObj>
              </mc:Choice>
              <mc:Fallback>
                <p:oleObj name="Equation" r:id="rId9" imgW="20574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765" y="1340623"/>
                        <a:ext cx="3633049" cy="77467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Freccia a destra 34"/>
          <p:cNvSpPr>
            <a:spLocks noChangeAspect="1"/>
          </p:cNvSpPr>
          <p:nvPr/>
        </p:nvSpPr>
        <p:spPr>
          <a:xfrm>
            <a:off x="4104383" y="1674845"/>
            <a:ext cx="107577" cy="53285"/>
          </a:xfrm>
          <a:prstGeom prst="rightArrow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/>
          </a:p>
        </p:txBody>
      </p:sp>
      <p:graphicFrame>
        <p:nvGraphicFramePr>
          <p:cNvPr id="36" name="Oggetto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693329"/>
              </p:ext>
            </p:extLst>
          </p:nvPr>
        </p:nvGraphicFramePr>
        <p:xfrm>
          <a:off x="337179" y="2306473"/>
          <a:ext cx="2965831" cy="474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02" name="Equation" r:id="rId11" imgW="1523880" imgH="241200" progId="Equation.DSMT4">
                  <p:embed/>
                </p:oleObj>
              </mc:Choice>
              <mc:Fallback>
                <p:oleObj name="Equation" r:id="rId11" imgW="15238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179" y="2306473"/>
                        <a:ext cx="2965831" cy="47445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ggetto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9438437"/>
              </p:ext>
            </p:extLst>
          </p:nvPr>
        </p:nvGraphicFramePr>
        <p:xfrm>
          <a:off x="5401995" y="3699104"/>
          <a:ext cx="1330245" cy="449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03" name="Equation" r:id="rId13" imgW="685800" imgH="228600" progId="Equation.DSMT4">
                  <p:embed/>
                </p:oleObj>
              </mc:Choice>
              <mc:Fallback>
                <p:oleObj name="Equation" r:id="rId13" imgW="685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1995" y="3699104"/>
                        <a:ext cx="1330245" cy="4499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ggetto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1281883"/>
              </p:ext>
            </p:extLst>
          </p:nvPr>
        </p:nvGraphicFramePr>
        <p:xfrm>
          <a:off x="187571" y="4453035"/>
          <a:ext cx="4342273" cy="77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04" name="Equation" r:id="rId15" imgW="2234880" imgH="393480" progId="Equation.DSMT4">
                  <p:embed/>
                </p:oleObj>
              </mc:Choice>
              <mc:Fallback>
                <p:oleObj name="Equation" r:id="rId15" imgW="2234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571" y="4453035"/>
                        <a:ext cx="4342273" cy="7762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ggetto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817833"/>
              </p:ext>
            </p:extLst>
          </p:nvPr>
        </p:nvGraphicFramePr>
        <p:xfrm>
          <a:off x="4583895" y="4437112"/>
          <a:ext cx="3948545" cy="849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05" name="Equation" r:id="rId17" imgW="2031840" imgH="431640" progId="Equation.DSMT4">
                  <p:embed/>
                </p:oleObj>
              </mc:Choice>
              <mc:Fallback>
                <p:oleObj name="Equation" r:id="rId17" imgW="20318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3895" y="4437112"/>
                        <a:ext cx="3948545" cy="8493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ggetto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4168681"/>
              </p:ext>
            </p:extLst>
          </p:nvPr>
        </p:nvGraphicFramePr>
        <p:xfrm>
          <a:off x="87024" y="5371005"/>
          <a:ext cx="4435082" cy="77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06" name="Equation" r:id="rId19" imgW="2286000" imgH="393480" progId="Equation.DSMT4">
                  <p:embed/>
                </p:oleObj>
              </mc:Choice>
              <mc:Fallback>
                <p:oleObj name="Equation" r:id="rId19" imgW="2286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24" y="5371005"/>
                        <a:ext cx="4435082" cy="776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ttangolo 41"/>
          <p:cNvSpPr/>
          <p:nvPr/>
        </p:nvSpPr>
        <p:spPr>
          <a:xfrm>
            <a:off x="22046" y="3760476"/>
            <a:ext cx="5441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b="1" dirty="0">
                <a:solidFill>
                  <a:prstClr val="black"/>
                </a:solidFill>
                <a:latin typeface="Euclid" panose="02020503060505020303" pitchFamily="18" charset="0"/>
              </a:rPr>
              <a:t>(b) calore totale </a:t>
            </a:r>
            <a:r>
              <a:rPr lang="it-IT" b="1" u="sng" dirty="0">
                <a:solidFill>
                  <a:prstClr val="black"/>
                </a:solidFill>
                <a:latin typeface="Euclid" panose="02020503060505020303" pitchFamily="18" charset="0"/>
              </a:rPr>
              <a:t>ceduto</a:t>
            </a:r>
            <a:r>
              <a:rPr lang="it-IT" b="1" dirty="0">
                <a:solidFill>
                  <a:prstClr val="black"/>
                </a:solidFill>
                <a:latin typeface="Euclid" panose="02020503060505020303" pitchFamily="18" charset="0"/>
              </a:rPr>
              <a:t> dal sistema durante il ciclo </a:t>
            </a:r>
          </a:p>
        </p:txBody>
      </p:sp>
      <p:graphicFrame>
        <p:nvGraphicFramePr>
          <p:cNvPr id="43" name="Oggetto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635210"/>
              </p:ext>
            </p:extLst>
          </p:nvPr>
        </p:nvGraphicFramePr>
        <p:xfrm>
          <a:off x="5008720" y="5565472"/>
          <a:ext cx="3163680" cy="474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07" name="Equation" r:id="rId21" imgW="1625400" imgH="241200" progId="Equation.DSMT4">
                  <p:embed/>
                </p:oleObj>
              </mc:Choice>
              <mc:Fallback>
                <p:oleObj name="Equation" r:id="rId21" imgW="16254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8720" y="5565472"/>
                        <a:ext cx="3163680" cy="47445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Freccia a destra 43"/>
          <p:cNvSpPr/>
          <p:nvPr/>
        </p:nvSpPr>
        <p:spPr>
          <a:xfrm>
            <a:off x="4799827" y="5758415"/>
            <a:ext cx="132213" cy="65488"/>
          </a:xfrm>
          <a:prstGeom prst="rightArrow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5755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5" grpId="0" animBg="1"/>
      <p:bldP spid="42" grpId="0"/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587312"/>
              </p:ext>
            </p:extLst>
          </p:nvPr>
        </p:nvGraphicFramePr>
        <p:xfrm>
          <a:off x="-38080" y="648854"/>
          <a:ext cx="2715807" cy="896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" name="Equation" r:id="rId3" imgW="1384300" imgH="457200" progId="Equation.DSMT4">
                  <p:embed/>
                </p:oleObj>
              </mc:Choice>
              <mc:Fallback>
                <p:oleObj name="Equation" r:id="rId3" imgW="13843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8080" y="648854"/>
                        <a:ext cx="2715807" cy="8960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511747"/>
              </p:ext>
            </p:extLst>
          </p:nvPr>
        </p:nvGraphicFramePr>
        <p:xfrm>
          <a:off x="3791777" y="666178"/>
          <a:ext cx="1119124" cy="89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5" name="Equation" r:id="rId5" imgW="571500" imgH="457200" progId="Equation.DSMT4">
                  <p:embed/>
                </p:oleObj>
              </mc:Choice>
              <mc:Fallback>
                <p:oleObj name="Equation" r:id="rId5" imgW="5715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1777" y="666178"/>
                        <a:ext cx="1119124" cy="8947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gget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6115363"/>
              </p:ext>
            </p:extLst>
          </p:nvPr>
        </p:nvGraphicFramePr>
        <p:xfrm>
          <a:off x="2711035" y="691106"/>
          <a:ext cx="1044339" cy="844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6" name="Equation" r:id="rId7" imgW="533169" imgH="431613" progId="Equation.DSMT4">
                  <p:embed/>
                </p:oleObj>
              </mc:Choice>
              <mc:Fallback>
                <p:oleObj name="Equation" r:id="rId7" imgW="533169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035" y="691106"/>
                        <a:ext cx="1044339" cy="8449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4"/>
          <p:cNvSpPr>
            <a:spLocks noChangeArrowheads="1"/>
          </p:cNvSpPr>
          <p:nvPr/>
        </p:nvSpPr>
        <p:spPr bwMode="auto">
          <a:xfrm>
            <a:off x="5031388" y="887300"/>
            <a:ext cx="19543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it-IT" sz="2000" dirty="0" err="1">
                <a:solidFill>
                  <a:srgbClr val="000000"/>
                </a:solidFill>
                <a:latin typeface="Arial Narrow" pitchFamily="34" charset="0"/>
              </a:rPr>
              <a:t>dato</a:t>
            </a:r>
            <a:r>
              <a:rPr lang="en-US" altLang="it-IT" sz="20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en-US" altLang="it-IT" sz="2000" dirty="0" err="1">
                <a:solidFill>
                  <a:srgbClr val="000000"/>
                </a:solidFill>
                <a:latin typeface="Arial Narrow" pitchFamily="34" charset="0"/>
              </a:rPr>
              <a:t>che</a:t>
            </a:r>
            <a:r>
              <a:rPr lang="en-US" altLang="it-IT" sz="2000" dirty="0">
                <a:solidFill>
                  <a:srgbClr val="000000"/>
                </a:solidFill>
                <a:latin typeface="Arial Narrow" pitchFamily="34" charset="0"/>
              </a:rPr>
              <a:t>  </a:t>
            </a:r>
            <a:r>
              <a:rPr lang="en-US" altLang="it-IT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altLang="it-IT" sz="2400" b="1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altLang="it-IT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&lt; 0 </a:t>
            </a:r>
            <a:endParaRPr lang="en-US" altLang="it-IT" sz="2400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-3072" y="44624"/>
            <a:ext cx="3448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b="1" dirty="0">
                <a:solidFill>
                  <a:prstClr val="black"/>
                </a:solidFill>
                <a:latin typeface="Euclid" panose="02020503060505020303" pitchFamily="18" charset="0"/>
              </a:rPr>
              <a:t>c) rendimento del ciclo </a:t>
            </a:r>
          </a:p>
        </p:txBody>
      </p:sp>
      <p:sp>
        <p:nvSpPr>
          <p:cNvPr id="13" name="Freccia a destra 12"/>
          <p:cNvSpPr/>
          <p:nvPr/>
        </p:nvSpPr>
        <p:spPr>
          <a:xfrm>
            <a:off x="7032075" y="1110198"/>
            <a:ext cx="132213" cy="54123"/>
          </a:xfrm>
          <a:prstGeom prst="rightArrow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4" name="Oggetto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9313824"/>
              </p:ext>
            </p:extLst>
          </p:nvPr>
        </p:nvGraphicFramePr>
        <p:xfrm>
          <a:off x="7341734" y="883754"/>
          <a:ext cx="1478738" cy="482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7" name="Equation" r:id="rId9" imgW="622080" imgH="203040" progId="Equation.DSMT4">
                  <p:embed/>
                </p:oleObj>
              </mc:Choice>
              <mc:Fallback>
                <p:oleObj name="Equation" r:id="rId9" imgW="622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1734" y="883754"/>
                        <a:ext cx="1478738" cy="4826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ttangolo 16"/>
          <p:cNvSpPr/>
          <p:nvPr/>
        </p:nvSpPr>
        <p:spPr>
          <a:xfrm>
            <a:off x="-36512" y="2254914"/>
            <a:ext cx="8496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000" b="1" dirty="0">
                <a:solidFill>
                  <a:prstClr val="black"/>
                </a:solidFill>
                <a:latin typeface="Euclid" panose="02020503060505020303" pitchFamily="18" charset="0"/>
              </a:rPr>
              <a:t>d) rendimento di una macchina funzionante con un ciclo di Carnot fra le </a:t>
            </a:r>
          </a:p>
          <a:p>
            <a:pPr lvl="0"/>
            <a:r>
              <a:rPr lang="it-IT" sz="2000" b="1" dirty="0">
                <a:solidFill>
                  <a:prstClr val="black"/>
                </a:solidFill>
                <a:latin typeface="Euclid" panose="02020503060505020303" pitchFamily="18" charset="0"/>
              </a:rPr>
              <a:t>    stesse temperature estreme </a:t>
            </a:r>
          </a:p>
        </p:txBody>
      </p:sp>
      <p:graphicFrame>
        <p:nvGraphicFramePr>
          <p:cNvPr id="18" name="Oggetto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2642550"/>
              </p:ext>
            </p:extLst>
          </p:nvPr>
        </p:nvGraphicFramePr>
        <p:xfrm>
          <a:off x="130366" y="2927347"/>
          <a:ext cx="1892714" cy="9337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8" name="Equation" r:id="rId11" imgW="876240" imgH="431640" progId="Equation.DSMT4">
                  <p:embed/>
                </p:oleObj>
              </mc:Choice>
              <mc:Fallback>
                <p:oleObj name="Equation" r:id="rId11" imgW="8762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366" y="2927347"/>
                        <a:ext cx="1892714" cy="9337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ggetto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6562191"/>
              </p:ext>
            </p:extLst>
          </p:nvPr>
        </p:nvGraphicFramePr>
        <p:xfrm>
          <a:off x="2407394" y="3154922"/>
          <a:ext cx="1444526" cy="449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9" name="Equation" r:id="rId13" imgW="736560" imgH="228600" progId="Equation.DSMT4">
                  <p:embed/>
                </p:oleObj>
              </mc:Choice>
              <mc:Fallback>
                <p:oleObj name="Equation" r:id="rId13" imgW="736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7394" y="3154922"/>
                        <a:ext cx="1444526" cy="4499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ggetto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2130771"/>
              </p:ext>
            </p:extLst>
          </p:nvPr>
        </p:nvGraphicFramePr>
        <p:xfrm>
          <a:off x="4500215" y="3090863"/>
          <a:ext cx="2232025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0" name="Equation" r:id="rId15" imgW="939600" imgH="228600" progId="Equation.DSMT4">
                  <p:embed/>
                </p:oleObj>
              </mc:Choice>
              <mc:Fallback>
                <p:oleObj name="Equation" r:id="rId15" imgW="939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215" y="3090863"/>
                        <a:ext cx="2232025" cy="54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Freccia a destra 20"/>
          <p:cNvSpPr/>
          <p:nvPr/>
        </p:nvSpPr>
        <p:spPr>
          <a:xfrm>
            <a:off x="4079747" y="3344834"/>
            <a:ext cx="132213" cy="54123"/>
          </a:xfrm>
          <a:prstGeom prst="rightArrow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168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 animBg="1"/>
      <p:bldP spid="17" grpId="0"/>
      <p:bldP spid="21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539</Words>
  <Application>Microsoft Office PowerPoint</Application>
  <PresentationFormat>Presentazione su schermo (4:3)</PresentationFormat>
  <Paragraphs>140</Paragraphs>
  <Slides>10</Slides>
  <Notes>3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Calibri</vt:lpstr>
      <vt:lpstr>Euclid</vt:lpstr>
      <vt:lpstr>Times New Roman</vt:lpstr>
      <vt:lpstr>Tema di Office</vt:lpstr>
      <vt:lpstr>Equation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Zucchelli</dc:creator>
  <cp:lastModifiedBy>Stefano Zucchelli</cp:lastModifiedBy>
  <cp:revision>67</cp:revision>
  <dcterms:created xsi:type="dcterms:W3CDTF">2017-05-29T18:16:29Z</dcterms:created>
  <dcterms:modified xsi:type="dcterms:W3CDTF">2019-03-30T16:43:25Z</dcterms:modified>
</cp:coreProperties>
</file>