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0" r:id="rId3"/>
    <p:sldId id="262" r:id="rId4"/>
    <p:sldId id="265" r:id="rId5"/>
    <p:sldId id="266" r:id="rId6"/>
    <p:sldId id="260" r:id="rId7"/>
    <p:sldId id="264" r:id="rId8"/>
    <p:sldId id="273" r:id="rId9"/>
    <p:sldId id="259" r:id="rId10"/>
    <p:sldId id="269" r:id="rId11"/>
    <p:sldId id="263" r:id="rId12"/>
    <p:sldId id="271" r:id="rId13"/>
    <p:sldId id="258" r:id="rId14"/>
    <p:sldId id="267" r:id="rId15"/>
    <p:sldId id="268" r:id="rId16"/>
    <p:sldId id="261" r:id="rId17"/>
  </p:sldIdLst>
  <p:sldSz cx="9144000" cy="6858000" type="screen4x3"/>
  <p:notesSz cx="6858000" cy="97234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93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Relationship Id="rId9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E57DE-A3B5-44ED-838A-D3DEC5831BEC}" type="datetimeFigureOut">
              <a:rPr lang="en-GB" smtClean="0"/>
              <a:pPr/>
              <a:t>30/03/2019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8538" y="728663"/>
            <a:ext cx="4860925" cy="3646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618633"/>
            <a:ext cx="5486400" cy="43755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35578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235578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3F781-385C-431D-8559-5800D91FDB32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252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3F781-385C-431D-8559-5800D91FDB32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162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aumentando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il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suo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volume </a:t>
            </a:r>
          </a:p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3F781-385C-431D-8559-5800D91FDB32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74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3F781-385C-431D-8559-5800D91FDB32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31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image" Target="../media/image36.wmf"/><Relationship Id="rId18" Type="http://schemas.openxmlformats.org/officeDocument/2006/relationships/oleObject" Target="../embeddings/oleObject39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28.wmf"/><Relationship Id="rId7" Type="http://schemas.openxmlformats.org/officeDocument/2006/relationships/image" Target="../media/image33.wmf"/><Relationship Id="rId12" Type="http://schemas.openxmlformats.org/officeDocument/2006/relationships/oleObject" Target="../embeddings/oleObject36.bin"/><Relationship Id="rId17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8.bin"/><Relationship Id="rId20" Type="http://schemas.openxmlformats.org/officeDocument/2006/relationships/oleObject" Target="../embeddings/oleObject40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35.wmf"/><Relationship Id="rId5" Type="http://schemas.openxmlformats.org/officeDocument/2006/relationships/image" Target="../media/image32.wmf"/><Relationship Id="rId15" Type="http://schemas.openxmlformats.org/officeDocument/2006/relationships/image" Target="../media/image37.wmf"/><Relationship Id="rId10" Type="http://schemas.openxmlformats.org/officeDocument/2006/relationships/oleObject" Target="../embeddings/oleObject35.bin"/><Relationship Id="rId19" Type="http://schemas.openxmlformats.org/officeDocument/2006/relationships/image" Target="../media/image39.wmf"/><Relationship Id="rId4" Type="http://schemas.openxmlformats.org/officeDocument/2006/relationships/oleObject" Target="../embeddings/oleObject32.bin"/><Relationship Id="rId9" Type="http://schemas.openxmlformats.org/officeDocument/2006/relationships/image" Target="../media/image34.wmf"/><Relationship Id="rId14" Type="http://schemas.openxmlformats.org/officeDocument/2006/relationships/oleObject" Target="../embeddings/oleObject3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oleObject" Target="../embeddings/oleObject46.bin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4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43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4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46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-76200" y="-4465"/>
            <a:ext cx="487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</a:tabLst>
            </a:pPr>
            <a:r>
              <a:rPr kumimoji="0" lang="it-IT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In un cilindro chiuso munito di un pistone</a:t>
            </a:r>
            <a:endParaRPr kumimoji="0" lang="it-IT" sz="240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971800" y="838200"/>
            <a:ext cx="419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sono contenute </a:t>
            </a:r>
            <a:r>
              <a:rPr lang="it-IT" sz="2400" i="1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 moli di ossigeno, </a:t>
            </a:r>
            <a:endParaRPr lang="en-GB" sz="2400" dirty="0"/>
          </a:p>
        </p:txBody>
      </p:sp>
      <p:sp>
        <p:nvSpPr>
          <p:cNvPr id="23" name="Rectangle 22"/>
          <p:cNvSpPr/>
          <p:nvPr/>
        </p:nvSpPr>
        <p:spPr>
          <a:xfrm>
            <a:off x="-76200" y="2819400"/>
            <a:ext cx="6172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Inizialmente il pistone è bloccato in una posizione </a:t>
            </a:r>
            <a:endParaRPr lang="en-GB" sz="2400" dirty="0"/>
          </a:p>
        </p:txBody>
      </p:sp>
      <p:sp>
        <p:nvSpPr>
          <p:cNvPr id="24" name="Rectangle 23"/>
          <p:cNvSpPr/>
          <p:nvPr/>
        </p:nvSpPr>
        <p:spPr>
          <a:xfrm>
            <a:off x="-95695" y="3657600"/>
            <a:ext cx="2133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sia </a:t>
            </a:r>
            <a:r>
              <a:rPr lang="it-IT" sz="2400" i="1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lang="it-IT" sz="2400" i="1" baseline="-300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i </a:t>
            </a:r>
            <a:r>
              <a:rPr lang="it-IT" sz="2400" i="1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= 5 atm</a:t>
            </a:r>
            <a:endParaRPr lang="en-GB" sz="2400" dirty="0"/>
          </a:p>
        </p:txBody>
      </p:sp>
      <p:sp>
        <p:nvSpPr>
          <p:cNvPr id="25" name="Rectangle 24"/>
          <p:cNvSpPr/>
          <p:nvPr/>
        </p:nvSpPr>
        <p:spPr>
          <a:xfrm>
            <a:off x="-97200" y="4500265"/>
            <a:ext cx="352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 A partire da un dato istante</a:t>
            </a:r>
            <a:endParaRPr lang="en-GB" sz="2400" dirty="0"/>
          </a:p>
        </p:txBody>
      </p:sp>
      <p:sp>
        <p:nvSpPr>
          <p:cNvPr id="27" name="Rectangle 26"/>
          <p:cNvSpPr/>
          <p:nvPr/>
        </p:nvSpPr>
        <p:spPr>
          <a:xfrm>
            <a:off x="-14686" y="6190654"/>
            <a:ext cx="26725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pressione </a:t>
            </a:r>
            <a:r>
              <a:rPr lang="it-IT" sz="2400" i="1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lang="it-IT" sz="2400" i="1" baseline="-300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a  </a:t>
            </a:r>
            <a:r>
              <a:rPr lang="it-IT" sz="2400" i="1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= 1 atm.</a:t>
            </a:r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GB" sz="2400" dirty="0"/>
          </a:p>
        </p:txBody>
      </p:sp>
      <p:sp>
        <p:nvSpPr>
          <p:cNvPr id="33" name="Rectangle 32"/>
          <p:cNvSpPr/>
          <p:nvPr/>
        </p:nvSpPr>
        <p:spPr>
          <a:xfrm>
            <a:off x="7188089" y="14585"/>
            <a:ext cx="21723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</a:pPr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a tenuta perfetta, </a:t>
            </a:r>
            <a:endParaRPr lang="it-IT" sz="2400" i="1" dirty="0">
              <a:solidFill>
                <a:prstClr val="black"/>
              </a:solidFill>
              <a:latin typeface="Arial Narrow" pitchFamily="34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05000" y="1752600"/>
            <a:ext cx="27478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gas perfetto biatomico.</a:t>
            </a:r>
            <a:endParaRPr lang="en-GB" sz="2400" dirty="0"/>
          </a:p>
        </p:txBody>
      </p:sp>
      <p:sp>
        <p:nvSpPr>
          <p:cNvPr id="26" name="Rectangle 25"/>
          <p:cNvSpPr/>
          <p:nvPr/>
        </p:nvSpPr>
        <p:spPr>
          <a:xfrm>
            <a:off x="2667000" y="5338465"/>
            <a:ext cx="20193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sull’ambiente, </a:t>
            </a:r>
            <a:endParaRPr lang="en-GB" sz="2400" dirty="0"/>
          </a:p>
        </p:txBody>
      </p:sp>
      <p:sp>
        <p:nvSpPr>
          <p:cNvPr id="19" name="Rectangle 18"/>
          <p:cNvSpPr/>
          <p:nvPr/>
        </p:nvSpPr>
        <p:spPr>
          <a:xfrm>
            <a:off x="5548258" y="2819400"/>
            <a:ext cx="3748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tale per cui la pressione del gas</a:t>
            </a: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483148" y="838200"/>
            <a:ext cx="15648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</a:pPr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senza attrito</a:t>
            </a:r>
            <a:endParaRPr lang="it-IT" sz="2400" i="1" dirty="0">
              <a:solidFill>
                <a:prstClr val="black"/>
              </a:solidFill>
              <a:latin typeface="Arial Narrow" pitchFamily="34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602166" y="3657599"/>
            <a:ext cx="41743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e la sua temperatura </a:t>
            </a:r>
            <a:r>
              <a:rPr lang="it-IT" sz="2400" i="1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lang="it-IT" sz="2400" i="1" baseline="-300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i </a:t>
            </a:r>
            <a:r>
              <a:rPr lang="it-IT" sz="2400" i="1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= 26.85 °C</a:t>
            </a:r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. </a:t>
            </a: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-76200" y="1752600"/>
            <a:ext cx="20569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assimilabile a un</a:t>
            </a: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186232" y="4500265"/>
            <a:ext cx="50433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il gas viene lasciato espandere liberamente</a:t>
            </a: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343400" y="5342930"/>
            <a:ext cx="39308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che si suppone rimanga fisso alla</a:t>
            </a: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-76200" y="5342930"/>
            <a:ext cx="28184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compiendo un lavoro </a:t>
            </a:r>
            <a:r>
              <a:rPr lang="it-IT" sz="2400" i="1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GB" sz="2400" dirty="0"/>
          </a:p>
        </p:txBody>
      </p:sp>
      <p:sp>
        <p:nvSpPr>
          <p:cNvPr id="43" name="Rectangle 42"/>
          <p:cNvSpPr/>
          <p:nvPr/>
        </p:nvSpPr>
        <p:spPr>
          <a:xfrm>
            <a:off x="4597789" y="0"/>
            <a:ext cx="27174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</a:pPr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di massa trascurabile, </a:t>
            </a:r>
            <a:endParaRPr lang="it-IT" sz="2400" i="1" dirty="0">
              <a:solidFill>
                <a:prstClr val="black"/>
              </a:solidFill>
              <a:latin typeface="Arial Narrow" pitchFamily="34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76200" y="838200"/>
            <a:ext cx="15632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e scorrevole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7" grpId="0"/>
      <p:bldP spid="33" grpId="0"/>
      <p:bldP spid="34" grpId="0"/>
      <p:bldP spid="26" grpId="0"/>
      <p:bldP spid="19" grpId="0"/>
      <p:bldP spid="32" grpId="0"/>
      <p:bldP spid="35" grpId="0"/>
      <p:bldP spid="36" grpId="0"/>
      <p:bldP spid="37" grpId="0"/>
      <p:bldP spid="38" grpId="0"/>
      <p:bldP spid="41" grpId="0"/>
      <p:bldP spid="43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6200" y="762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2400" dirty="0" err="1">
                <a:latin typeface="Arial Narrow" pitchFamily="34" charset="0"/>
              </a:rPr>
              <a:t>sfruttando</a:t>
            </a:r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2400" dirty="0" err="1">
                <a:latin typeface="Arial Narrow" pitchFamily="34" charset="0"/>
              </a:rPr>
              <a:t>l’equazione</a:t>
            </a:r>
            <a:r>
              <a:rPr lang="en-US" sz="2400" dirty="0">
                <a:latin typeface="Arial Narrow" pitchFamily="34" charset="0"/>
              </a:rPr>
              <a:t> di </a:t>
            </a:r>
            <a:r>
              <a:rPr lang="en-US" sz="2400" dirty="0" err="1">
                <a:latin typeface="Arial Narrow" pitchFamily="34" charset="0"/>
              </a:rPr>
              <a:t>stato</a:t>
            </a:r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2400" dirty="0" err="1">
                <a:latin typeface="Arial Narrow" pitchFamily="34" charset="0"/>
              </a:rPr>
              <a:t>dei</a:t>
            </a:r>
            <a:r>
              <a:rPr lang="en-US" sz="2400" dirty="0">
                <a:latin typeface="Arial Narrow" pitchFamily="34" charset="0"/>
              </a:rPr>
              <a:t> gas </a:t>
            </a:r>
            <a:r>
              <a:rPr lang="en-US" sz="2400" dirty="0" err="1">
                <a:latin typeface="Arial Narrow" pitchFamily="34" charset="0"/>
              </a:rPr>
              <a:t>perfetti</a:t>
            </a:r>
            <a:endParaRPr lang="en-US" sz="2400" dirty="0">
              <a:latin typeface="Arial Narrow" pitchFamily="34" charset="0"/>
            </a:endParaRPr>
          </a:p>
        </p:txBody>
      </p:sp>
      <p:graphicFrame>
        <p:nvGraphicFramePr>
          <p:cNvPr id="3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4182711"/>
              </p:ext>
            </p:extLst>
          </p:nvPr>
        </p:nvGraphicFramePr>
        <p:xfrm>
          <a:off x="1024448" y="1853254"/>
          <a:ext cx="2480752" cy="1124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83" name="Equation" r:id="rId3" imgW="952200" imgH="431640" progId="Equation.DSMT4">
                  <p:embed/>
                </p:oleObj>
              </mc:Choice>
              <mc:Fallback>
                <p:oleObj name="Equation" r:id="rId3" imgW="952200" imgH="431640" progId="Equation.DSMT4">
                  <p:embed/>
                  <p:pic>
                    <p:nvPicPr>
                      <p:cNvPr id="0" name="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4448" y="1853254"/>
                        <a:ext cx="2480752" cy="11243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-76200" y="31959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2400" dirty="0" err="1">
                <a:latin typeface="Arial Narrow" pitchFamily="34" charset="0"/>
              </a:rPr>
              <a:t>mentre</a:t>
            </a:r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2400" dirty="0" err="1">
                <a:latin typeface="Arial Narrow" pitchFamily="34" charset="0"/>
              </a:rPr>
              <a:t>nello</a:t>
            </a:r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2400" dirty="0" err="1">
                <a:latin typeface="Arial Narrow" pitchFamily="34" charset="0"/>
              </a:rPr>
              <a:t>stato</a:t>
            </a:r>
            <a:r>
              <a:rPr lang="en-US" sz="2400" dirty="0">
                <a:latin typeface="Arial Narrow" pitchFamily="34" charset="0"/>
              </a:rPr>
              <a:t> finale </a:t>
            </a:r>
            <a:r>
              <a:rPr lang="en-US" sz="2400" dirty="0" err="1">
                <a:latin typeface="Arial Narrow" pitchFamily="34" charset="0"/>
              </a:rPr>
              <a:t>si</a:t>
            </a:r>
            <a:r>
              <a:rPr lang="en-US" sz="2400" dirty="0">
                <a:latin typeface="Arial Narrow" pitchFamily="34" charset="0"/>
              </a:rPr>
              <a:t> ha </a:t>
            </a:r>
          </a:p>
        </p:txBody>
      </p:sp>
      <p:graphicFrame>
        <p:nvGraphicFramePr>
          <p:cNvPr id="5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3597494"/>
              </p:ext>
            </p:extLst>
          </p:nvPr>
        </p:nvGraphicFramePr>
        <p:xfrm>
          <a:off x="3733797" y="2844425"/>
          <a:ext cx="3988838" cy="119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84" name="Equation" r:id="rId5" imgW="1485720" imgH="444240" progId="Equation.DSMT4">
                  <p:embed/>
                </p:oleObj>
              </mc:Choice>
              <mc:Fallback>
                <p:oleObj name="Equation" r:id="rId5" imgW="1485720" imgH="444240" progId="Equation.DSMT4">
                  <p:embed/>
                  <p:pic>
                    <p:nvPicPr>
                      <p:cNvPr id="0" name="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797" y="2844425"/>
                        <a:ext cx="3988838" cy="119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1062335"/>
            <a:ext cx="27911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nello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stato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iniziale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si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ha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2106759"/>
              </p:ext>
            </p:extLst>
          </p:nvPr>
        </p:nvGraphicFramePr>
        <p:xfrm>
          <a:off x="2969005" y="976311"/>
          <a:ext cx="1907795" cy="613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85" name="Equation" r:id="rId7" imgW="711000" imgH="228600" progId="Equation.DSMT4">
                  <p:embed/>
                </p:oleObj>
              </mc:Choice>
              <mc:Fallback>
                <p:oleObj name="Equation" r:id="rId7" imgW="711000" imgH="228600" progId="Equation.DSMT4">
                  <p:embed/>
                  <p:pic>
                    <p:nvPicPr>
                      <p:cNvPr id="0" name="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9005" y="976311"/>
                        <a:ext cx="1907795" cy="6134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AutoShape 22"/>
          <p:cNvSpPr>
            <a:spLocks noChangeAspect="1" noChangeArrowheads="1"/>
          </p:cNvSpPr>
          <p:nvPr/>
        </p:nvSpPr>
        <p:spPr bwMode="auto">
          <a:xfrm>
            <a:off x="5287891" y="1272345"/>
            <a:ext cx="152085" cy="7604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90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341626"/>
              </p:ext>
            </p:extLst>
          </p:nvPr>
        </p:nvGraphicFramePr>
        <p:xfrm>
          <a:off x="5796278" y="793749"/>
          <a:ext cx="1671322" cy="1159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86" name="Equation" r:id="rId9" imgW="622080" imgH="431640" progId="Equation.DSMT4">
                  <p:embed/>
                </p:oleObj>
              </mc:Choice>
              <mc:Fallback>
                <p:oleObj name="Equation" r:id="rId9" imgW="622080" imgH="431640" progId="Equation.DSMT4">
                  <p:embed/>
                  <p:pic>
                    <p:nvPicPr>
                      <p:cNvPr id="0" name="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278" y="793749"/>
                        <a:ext cx="1671322" cy="11592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28251" y="2158054"/>
            <a:ext cx="8611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quindi</a:t>
            </a:r>
            <a:endParaRPr lang="en-US" sz="2400" dirty="0">
              <a:solidFill>
                <a:prstClr val="black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814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 animBg="1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161810"/>
              </p:ext>
            </p:extLst>
          </p:nvPr>
        </p:nvGraphicFramePr>
        <p:xfrm>
          <a:off x="1143000" y="189311"/>
          <a:ext cx="2024062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407" name="Equation" r:id="rId3" imgW="850680" imgH="241200" progId="Equation.DSMT4">
                  <p:embed/>
                </p:oleObj>
              </mc:Choice>
              <mc:Fallback>
                <p:oleObj name="Equation" r:id="rId3" imgW="8506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89311"/>
                        <a:ext cx="2024062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9195494"/>
              </p:ext>
            </p:extLst>
          </p:nvPr>
        </p:nvGraphicFramePr>
        <p:xfrm>
          <a:off x="76200" y="1397558"/>
          <a:ext cx="2022475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408" name="Equation" r:id="rId5" imgW="850680" imgH="241200" progId="Equation.DSMT4">
                  <p:embed/>
                </p:oleObj>
              </mc:Choice>
              <mc:Fallback>
                <p:oleObj name="Equation" r:id="rId5" imgW="8506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397558"/>
                        <a:ext cx="2022475" cy="573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4012738"/>
              </p:ext>
            </p:extLst>
          </p:nvPr>
        </p:nvGraphicFramePr>
        <p:xfrm>
          <a:off x="533400" y="2602469"/>
          <a:ext cx="1861897" cy="590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409" name="Equation" r:id="rId7" imgW="761760" imgH="241200" progId="Equation.DSMT4">
                  <p:embed/>
                </p:oleObj>
              </mc:Choice>
              <mc:Fallback>
                <p:oleObj name="Equation" r:id="rId7" imgW="761760" imgH="241200" progId="Equation.DSMT4">
                  <p:embed/>
                  <p:pic>
                    <p:nvPicPr>
                      <p:cNvPr id="0" name="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02469"/>
                        <a:ext cx="1861897" cy="5900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172200" y="188754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Arial Narrow" pitchFamily="34" charset="0"/>
              </a:rPr>
              <a:t>ossia</a:t>
            </a:r>
            <a:endParaRPr lang="en-US" sz="2400" dirty="0">
              <a:latin typeface="Arial Narrow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188754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Arial Narrow" pitchFamily="34" charset="0"/>
              </a:rPr>
              <a:t>quindi</a:t>
            </a:r>
            <a:endParaRPr lang="en-US" sz="2400" dirty="0">
              <a:latin typeface="Arial Narrow" pitchFamily="34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0589178"/>
              </p:ext>
            </p:extLst>
          </p:nvPr>
        </p:nvGraphicFramePr>
        <p:xfrm>
          <a:off x="3200400" y="0"/>
          <a:ext cx="2627313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410" name="Equation" r:id="rId9" imgW="1104840" imgH="431640" progId="Equation.DSMT4">
                  <p:embed/>
                </p:oleObj>
              </mc:Choice>
              <mc:Fallback>
                <p:oleObj name="Equation" r:id="rId9" imgW="1104840" imgH="4316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0"/>
                        <a:ext cx="2627313" cy="1027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0396516"/>
              </p:ext>
            </p:extLst>
          </p:nvPr>
        </p:nvGraphicFramePr>
        <p:xfrm>
          <a:off x="2133600" y="1168958"/>
          <a:ext cx="2655888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411" name="Equation" r:id="rId11" imgW="1117440" imgH="431640" progId="Equation.DSMT4">
                  <p:embed/>
                </p:oleObj>
              </mc:Choice>
              <mc:Fallback>
                <p:oleObj name="Equation" r:id="rId11" imgW="1117440" imgH="4316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168958"/>
                        <a:ext cx="2655888" cy="1027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AutoShape 22"/>
          <p:cNvSpPr>
            <a:spLocks noChangeAspect="1" noChangeArrowheads="1"/>
          </p:cNvSpPr>
          <p:nvPr/>
        </p:nvSpPr>
        <p:spPr bwMode="auto">
          <a:xfrm>
            <a:off x="94154" y="2825759"/>
            <a:ext cx="138259" cy="6913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900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4329633"/>
              </p:ext>
            </p:extLst>
          </p:nvPr>
        </p:nvGraphicFramePr>
        <p:xfrm>
          <a:off x="2322510" y="2373868"/>
          <a:ext cx="2543648" cy="1055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412" name="Equation" r:id="rId13" imgW="1041120" imgH="431640" progId="Equation.DSMT4">
                  <p:embed/>
                </p:oleObj>
              </mc:Choice>
              <mc:Fallback>
                <p:oleObj name="Equation" r:id="rId13" imgW="1041120" imgH="431640" progId="Equation.DSMT4">
                  <p:embed/>
                  <p:pic>
                    <p:nvPicPr>
                      <p:cNvPr id="0" name="Object 12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2510" y="2373868"/>
                        <a:ext cx="2543648" cy="10551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5523405"/>
              </p:ext>
            </p:extLst>
          </p:nvPr>
        </p:nvGraphicFramePr>
        <p:xfrm>
          <a:off x="2478087" y="899232"/>
          <a:ext cx="2627313" cy="109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862" name="Equation" r:id="rId3" imgW="1041120" imgH="431640" progId="Equation.DSMT4">
                  <p:embed/>
                </p:oleObj>
              </mc:Choice>
              <mc:Fallback>
                <p:oleObj name="Equation" r:id="rId3" imgW="10411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8087" y="899232"/>
                        <a:ext cx="2627313" cy="1090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232779"/>
            <a:ext cx="38587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Arial Narrow" pitchFamily="34" charset="0"/>
              </a:rPr>
              <a:t>utilizzando</a:t>
            </a:r>
            <a:r>
              <a:rPr lang="en-US" sz="2400" dirty="0">
                <a:latin typeface="Arial Narrow" pitchFamily="34" charset="0"/>
              </a:rPr>
              <a:t> la </a:t>
            </a:r>
            <a:r>
              <a:rPr lang="en-US" sz="2400" dirty="0" err="1">
                <a:latin typeface="Arial Narrow" pitchFamily="34" charset="0"/>
              </a:rPr>
              <a:t>relazione</a:t>
            </a:r>
            <a:r>
              <a:rPr lang="en-US" sz="2400" dirty="0">
                <a:latin typeface="Arial Narrow" pitchFamily="34" charset="0"/>
              </a:rPr>
              <a:t> di Mayer</a:t>
            </a:r>
            <a:endParaRPr lang="en-GB" sz="2400" dirty="0">
              <a:latin typeface="Arial Narrow" pitchFamily="34" charset="0"/>
            </a:endParaRPr>
          </a:p>
        </p:txBody>
      </p:sp>
      <p:graphicFrame>
        <p:nvGraphicFramePr>
          <p:cNvPr id="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5991969"/>
              </p:ext>
            </p:extLst>
          </p:nvPr>
        </p:nvGraphicFramePr>
        <p:xfrm>
          <a:off x="3954126" y="161044"/>
          <a:ext cx="1608474" cy="6224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863" name="Equation" r:id="rId5" imgW="711000" imgH="241200" progId="Equation.DSMT4">
                  <p:embed/>
                </p:oleObj>
              </mc:Choice>
              <mc:Fallback>
                <p:oleObj name="Equation" r:id="rId5" imgW="7110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4126" y="161044"/>
                        <a:ext cx="1608474" cy="6224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5686637"/>
              </p:ext>
            </p:extLst>
          </p:nvPr>
        </p:nvGraphicFramePr>
        <p:xfrm>
          <a:off x="6400800" y="152400"/>
          <a:ext cx="1837074" cy="6224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864" name="Equation" r:id="rId7" imgW="711000" imgH="241200" progId="Equation.DSMT4">
                  <p:embed/>
                </p:oleObj>
              </mc:Choice>
              <mc:Fallback>
                <p:oleObj name="Equation" r:id="rId7" imgW="7110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152400"/>
                        <a:ext cx="1837074" cy="6224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689424"/>
              </p:ext>
            </p:extLst>
          </p:nvPr>
        </p:nvGraphicFramePr>
        <p:xfrm>
          <a:off x="2514600" y="1890437"/>
          <a:ext cx="3205898" cy="1090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865" name="Equation" r:id="rId9" imgW="1269720" imgH="431640" progId="Equation.DSMT4">
                  <p:embed/>
                </p:oleObj>
              </mc:Choice>
              <mc:Fallback>
                <p:oleObj name="Equation" r:id="rId9" imgW="12697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890437"/>
                        <a:ext cx="3205898" cy="10900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5707737"/>
              </p:ext>
            </p:extLst>
          </p:nvPr>
        </p:nvGraphicFramePr>
        <p:xfrm>
          <a:off x="569454" y="2982506"/>
          <a:ext cx="3048795" cy="1100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866" name="Equation" r:id="rId11" imgW="1231560" imgH="444240" progId="Equation.DSMT4">
                  <p:embed/>
                </p:oleObj>
              </mc:Choice>
              <mc:Fallback>
                <p:oleObj name="Equation" r:id="rId11" imgW="123156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454" y="2982506"/>
                        <a:ext cx="3048795" cy="11008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AutoShape 22"/>
          <p:cNvSpPr>
            <a:spLocks noChangeAspect="1" noChangeArrowheads="1"/>
          </p:cNvSpPr>
          <p:nvPr/>
        </p:nvSpPr>
        <p:spPr bwMode="auto">
          <a:xfrm>
            <a:off x="5993873" y="404214"/>
            <a:ext cx="152085" cy="7604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900"/>
          </a:p>
        </p:txBody>
      </p:sp>
      <p:sp>
        <p:nvSpPr>
          <p:cNvPr id="9" name="TextBox 8"/>
          <p:cNvSpPr txBox="1"/>
          <p:nvPr/>
        </p:nvSpPr>
        <p:spPr>
          <a:xfrm>
            <a:off x="0" y="2115086"/>
            <a:ext cx="3276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Arial Narrow" pitchFamily="34" charset="0"/>
              </a:rPr>
              <a:t>eliminando</a:t>
            </a:r>
            <a:r>
              <a:rPr lang="en-US" sz="2400" dirty="0">
                <a:latin typeface="Arial Narrow" pitchFamily="34" charset="0"/>
              </a:rPr>
              <a:t>  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>
                <a:latin typeface="Arial Narrow" pitchFamily="34" charset="0"/>
              </a:rPr>
              <a:t>  </a:t>
            </a:r>
            <a:r>
              <a:rPr lang="en-US" sz="2400" dirty="0" err="1">
                <a:latin typeface="Arial Narrow" pitchFamily="34" charset="0"/>
              </a:rPr>
              <a:t>si</a:t>
            </a:r>
            <a:r>
              <a:rPr lang="en-US" sz="2400" dirty="0">
                <a:latin typeface="Arial Narrow" pitchFamily="34" charset="0"/>
              </a:rPr>
              <a:t> ha</a:t>
            </a:r>
          </a:p>
        </p:txBody>
      </p:sp>
      <p:sp>
        <p:nvSpPr>
          <p:cNvPr id="10" name="TextBox 9"/>
          <p:cNvSpPr txBox="1">
            <a:spLocks noChangeAspect="1"/>
          </p:cNvSpPr>
          <p:nvPr/>
        </p:nvSpPr>
        <p:spPr>
          <a:xfrm>
            <a:off x="0" y="1154128"/>
            <a:ext cx="1226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Arial Narrow" pitchFamily="34" charset="0"/>
              </a:rPr>
              <a:t>si</a:t>
            </a:r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2400" dirty="0" err="1">
                <a:latin typeface="Arial Narrow" pitchFamily="34" charset="0"/>
              </a:rPr>
              <a:t>ottiene</a:t>
            </a:r>
            <a:endParaRPr lang="en-US" sz="2400" dirty="0">
              <a:latin typeface="Arial Narrow" pitchFamily="34" charset="0"/>
            </a:endParaRPr>
          </a:p>
        </p:txBody>
      </p:sp>
      <p:sp>
        <p:nvSpPr>
          <p:cNvPr id="11" name="AutoShape 22"/>
          <p:cNvSpPr>
            <a:spLocks noChangeAspect="1" noChangeArrowheads="1"/>
          </p:cNvSpPr>
          <p:nvPr/>
        </p:nvSpPr>
        <p:spPr bwMode="auto">
          <a:xfrm>
            <a:off x="91438" y="3424229"/>
            <a:ext cx="138259" cy="6913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90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0635718"/>
              </p:ext>
            </p:extLst>
          </p:nvPr>
        </p:nvGraphicFramePr>
        <p:xfrm>
          <a:off x="1447800" y="1138944"/>
          <a:ext cx="9937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867" name="Equation" r:id="rId13" imgW="393480" imgH="241200" progId="Equation.DSMT4">
                  <p:embed/>
                </p:oleObj>
              </mc:Choice>
              <mc:Fallback>
                <p:oleObj name="Equation" r:id="rId13" imgW="3934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138944"/>
                        <a:ext cx="9937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741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  <p:bldP spid="9" grpId="0"/>
      <p:bldP spid="10" grpId="0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2516803"/>
              </p:ext>
            </p:extLst>
          </p:nvPr>
        </p:nvGraphicFramePr>
        <p:xfrm>
          <a:off x="4935346" y="0"/>
          <a:ext cx="1846454" cy="11508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94" name="Equation" r:id="rId4" imgW="711000" imgH="444240" progId="Equation.DSMT4">
                  <p:embed/>
                </p:oleObj>
              </mc:Choice>
              <mc:Fallback>
                <p:oleObj name="Equation" r:id="rId4" imgW="711000" imgH="444240" progId="Equation.DSMT4">
                  <p:embed/>
                  <p:pic>
                    <p:nvPicPr>
                      <p:cNvPr id="0" name="Picture 20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5346" y="0"/>
                        <a:ext cx="1846454" cy="11508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4175273"/>
              </p:ext>
            </p:extLst>
          </p:nvPr>
        </p:nvGraphicFramePr>
        <p:xfrm>
          <a:off x="1138523" y="1327154"/>
          <a:ext cx="1833277" cy="1163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95" name="Equation" r:id="rId6" imgW="698400" imgH="444240" progId="Equation.DSMT4">
                  <p:embed/>
                </p:oleObj>
              </mc:Choice>
              <mc:Fallback>
                <p:oleObj name="Equation" r:id="rId6" imgW="698400" imgH="444240" progId="Equation.DSMT4">
                  <p:embed/>
                  <p:pic>
                    <p:nvPicPr>
                      <p:cNvPr id="0" name="Picture 21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8523" y="1327154"/>
                        <a:ext cx="1833277" cy="11631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570455"/>
              </p:ext>
            </p:extLst>
          </p:nvPr>
        </p:nvGraphicFramePr>
        <p:xfrm>
          <a:off x="3024741" y="1295400"/>
          <a:ext cx="1242459" cy="116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96" name="Equation" r:id="rId8" imgW="444240" imgH="419040" progId="Equation.DSMT4">
                  <p:embed/>
                </p:oleObj>
              </mc:Choice>
              <mc:Fallback>
                <p:oleObj name="Equation" r:id="rId8" imgW="444240" imgH="419040" progId="Equation.DSMT4">
                  <p:embed/>
                  <p:pic>
                    <p:nvPicPr>
                      <p:cNvPr id="0" name="Picture 22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4741" y="1295400"/>
                        <a:ext cx="1242459" cy="1167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9086517"/>
              </p:ext>
            </p:extLst>
          </p:nvPr>
        </p:nvGraphicFramePr>
        <p:xfrm>
          <a:off x="5116045" y="1371600"/>
          <a:ext cx="1665755" cy="1163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97" name="Equation" r:id="rId10" imgW="634680" imgH="444240" progId="Equation.DSMT4">
                  <p:embed/>
                </p:oleObj>
              </mc:Choice>
              <mc:Fallback>
                <p:oleObj name="Equation" r:id="rId10" imgW="634680" imgH="444240" progId="Equation.DSMT4">
                  <p:embed/>
                  <p:pic>
                    <p:nvPicPr>
                      <p:cNvPr id="0" name="Picture 23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6045" y="1371600"/>
                        <a:ext cx="1665755" cy="11631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1137079"/>
              </p:ext>
            </p:extLst>
          </p:nvPr>
        </p:nvGraphicFramePr>
        <p:xfrm>
          <a:off x="7726547" y="-152400"/>
          <a:ext cx="1265053" cy="13012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98" name="Equation" r:id="rId12" imgW="444240" imgH="457200" progId="Equation.DSMT4">
                  <p:embed/>
                </p:oleObj>
              </mc:Choice>
              <mc:Fallback>
                <p:oleObj name="Equation" r:id="rId12" imgW="444240" imgH="457200" progId="Equation.DSMT4">
                  <p:embed/>
                  <p:pic>
                    <p:nvPicPr>
                      <p:cNvPr id="0" name="Picture 24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6547" y="-152400"/>
                        <a:ext cx="1265053" cy="13012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7026425"/>
              </p:ext>
            </p:extLst>
          </p:nvPr>
        </p:nvGraphicFramePr>
        <p:xfrm>
          <a:off x="3518123" y="2857497"/>
          <a:ext cx="2466741" cy="1075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99" name="Equation" r:id="rId14" imgW="990360" imgH="431640" progId="Equation.DSMT4">
                  <p:embed/>
                </p:oleObj>
              </mc:Choice>
              <mc:Fallback>
                <p:oleObj name="Equation" r:id="rId14" imgW="990360" imgH="431640" progId="Equation.DSMT4">
                  <p:embed/>
                  <p:pic>
                    <p:nvPicPr>
                      <p:cNvPr id="0" name="Picture 25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8123" y="2857497"/>
                        <a:ext cx="2466741" cy="10757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4676551"/>
              </p:ext>
            </p:extLst>
          </p:nvPr>
        </p:nvGraphicFramePr>
        <p:xfrm>
          <a:off x="152395" y="2869686"/>
          <a:ext cx="3384021" cy="110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000" name="Equation" r:id="rId16" imgW="1358640" imgH="444240" progId="Equation.DSMT4">
                  <p:embed/>
                </p:oleObj>
              </mc:Choice>
              <mc:Fallback>
                <p:oleObj name="Equation" r:id="rId16" imgW="1358640" imgH="444240" progId="Equation.DSMT4">
                  <p:embed/>
                  <p:pic>
                    <p:nvPicPr>
                      <p:cNvPr id="0" name="Picture 26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395" y="2869686"/>
                        <a:ext cx="3384021" cy="110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9896"/>
              </p:ext>
            </p:extLst>
          </p:nvPr>
        </p:nvGraphicFramePr>
        <p:xfrm>
          <a:off x="609597" y="4114797"/>
          <a:ext cx="3732407" cy="11320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001" name="Equation" r:id="rId18" imgW="1422360" imgH="431640" progId="Equation.DSMT4">
                  <p:embed/>
                </p:oleObj>
              </mc:Choice>
              <mc:Fallback>
                <p:oleObj name="Equation" r:id="rId18" imgW="1422360" imgH="431640" progId="Equation.DSMT4">
                  <p:embed/>
                  <p:pic>
                    <p:nvPicPr>
                      <p:cNvPr id="0" name="Object 9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597" y="4114797"/>
                        <a:ext cx="3732407" cy="11320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AutoShape 22"/>
          <p:cNvSpPr>
            <a:spLocks noChangeAspect="1" noChangeArrowheads="1"/>
          </p:cNvSpPr>
          <p:nvPr/>
        </p:nvSpPr>
        <p:spPr bwMode="auto">
          <a:xfrm>
            <a:off x="193843" y="4625145"/>
            <a:ext cx="152085" cy="7604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900"/>
          </a:p>
        </p:txBody>
      </p:sp>
      <p:graphicFrame>
        <p:nvGraphicFramePr>
          <p:cNvPr id="25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6010160"/>
              </p:ext>
            </p:extLst>
          </p:nvPr>
        </p:nvGraphicFramePr>
        <p:xfrm>
          <a:off x="1353947" y="228600"/>
          <a:ext cx="1846453" cy="625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002" name="Equation" r:id="rId20" imgW="711000" imgH="241200" progId="Equation.DSMT4">
                  <p:embed/>
                </p:oleObj>
              </mc:Choice>
              <mc:Fallback>
                <p:oleObj name="Equation" r:id="rId20" imgW="711000" imgH="241200" progId="Equation.DSMT4">
                  <p:embed/>
                  <p:pic>
                    <p:nvPicPr>
                      <p:cNvPr id="0" name="Picture 28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3947" y="228600"/>
                        <a:ext cx="1846453" cy="6256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0" y="281024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Arial Narrow" pitchFamily="34" charset="0"/>
              </a:rPr>
              <a:t>inoltre</a:t>
            </a:r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2400" dirty="0" err="1">
                <a:latin typeface="Arial Narrow" pitchFamily="34" charset="0"/>
              </a:rPr>
              <a:t>da</a:t>
            </a:r>
            <a:endParaRPr lang="en-US" sz="2400" dirty="0">
              <a:latin typeface="Arial Narrow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399067" y="281024"/>
            <a:ext cx="1401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Arial Narrow" pitchFamily="34" charset="0"/>
              </a:rPr>
              <a:t>ricaviamo</a:t>
            </a:r>
            <a:endParaRPr lang="en-US" sz="2400" dirty="0">
              <a:latin typeface="Arial Narrow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858000" y="277303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 Narrow" pitchFamily="34" charset="0"/>
              </a:rPr>
              <a:t>ma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0" y="1595734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Arial Narrow" pitchFamily="34" charset="0"/>
              </a:rPr>
              <a:t>quindi</a:t>
            </a:r>
            <a:endParaRPr lang="en-US" sz="2400" dirty="0">
              <a:latin typeface="Arial Narrow" pitchFamily="34" charset="0"/>
            </a:endParaRPr>
          </a:p>
        </p:txBody>
      </p:sp>
      <p:sp>
        <p:nvSpPr>
          <p:cNvPr id="30" name="AutoShape 22"/>
          <p:cNvSpPr>
            <a:spLocks noChangeAspect="1" noChangeArrowheads="1"/>
          </p:cNvSpPr>
          <p:nvPr/>
        </p:nvSpPr>
        <p:spPr bwMode="auto">
          <a:xfrm>
            <a:off x="4691488" y="1849501"/>
            <a:ext cx="125690" cy="6284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900"/>
          </a:p>
        </p:txBody>
      </p:sp>
      <p:sp>
        <p:nvSpPr>
          <p:cNvPr id="31" name="TextBox 30"/>
          <p:cNvSpPr txBox="1"/>
          <p:nvPr/>
        </p:nvSpPr>
        <p:spPr>
          <a:xfrm>
            <a:off x="6934200" y="1595735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 Narrow" pitchFamily="34" charset="0"/>
              </a:rPr>
              <a:t>in </a:t>
            </a:r>
            <a:r>
              <a:rPr lang="en-US" sz="2400" dirty="0" err="1">
                <a:latin typeface="Arial Narrow" pitchFamily="34" charset="0"/>
              </a:rPr>
              <a:t>conclusione</a:t>
            </a:r>
            <a:endParaRPr lang="en-US" sz="24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7" grpId="0"/>
      <p:bldP spid="28" grpId="0"/>
      <p:bldP spid="29" grpId="0"/>
      <p:bldP spid="30" grpId="0" animBg="1"/>
      <p:bldP spid="3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108459"/>
              </p:ext>
            </p:extLst>
          </p:nvPr>
        </p:nvGraphicFramePr>
        <p:xfrm>
          <a:off x="84127" y="1034151"/>
          <a:ext cx="2666388" cy="5629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138" name="Equation" r:id="rId3" imgW="1143000" imgH="241200" progId="Equation.DSMT4">
                  <p:embed/>
                </p:oleObj>
              </mc:Choice>
              <mc:Fallback>
                <p:oleObj name="Equation" r:id="rId3" imgW="1143000" imgH="241200" progId="Equation.DSMT4">
                  <p:embed/>
                  <p:pic>
                    <p:nvPicPr>
                      <p:cNvPr id="0" name="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27" y="1034151"/>
                        <a:ext cx="2666388" cy="5629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6944322"/>
              </p:ext>
            </p:extLst>
          </p:nvPr>
        </p:nvGraphicFramePr>
        <p:xfrm>
          <a:off x="2783190" y="685800"/>
          <a:ext cx="4379616" cy="11850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139" name="Equation" r:id="rId5" imgW="1955520" imgH="507960" progId="Equation.DSMT4">
                  <p:embed/>
                </p:oleObj>
              </mc:Choice>
              <mc:Fallback>
                <p:oleObj name="Equation" r:id="rId5" imgW="1955520" imgH="507960" progId="Equation.DSMT4">
                  <p:embed/>
                  <p:pic>
                    <p:nvPicPr>
                      <p:cNvPr id="0" name="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3190" y="685800"/>
                        <a:ext cx="4379616" cy="11850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8146447"/>
              </p:ext>
            </p:extLst>
          </p:nvPr>
        </p:nvGraphicFramePr>
        <p:xfrm>
          <a:off x="76202" y="2175655"/>
          <a:ext cx="4114804" cy="11850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140" name="Equation" r:id="rId7" imgW="1866600" imgH="507960" progId="Equation.DSMT4">
                  <p:embed/>
                </p:oleObj>
              </mc:Choice>
              <mc:Fallback>
                <p:oleObj name="Equation" r:id="rId7" imgW="1866600" imgH="507960" progId="Equation.DSMT4">
                  <p:embed/>
                  <p:pic>
                    <p:nvPicPr>
                      <p:cNvPr id="0" name="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2" y="2175655"/>
                        <a:ext cx="4114804" cy="11850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4999329"/>
              </p:ext>
            </p:extLst>
          </p:nvPr>
        </p:nvGraphicFramePr>
        <p:xfrm>
          <a:off x="4348524" y="2175657"/>
          <a:ext cx="3881082" cy="112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141" name="Equation" r:id="rId9" imgW="1663560" imgH="482400" progId="Equation.DSMT4">
                  <p:embed/>
                </p:oleObj>
              </mc:Choice>
              <mc:Fallback>
                <p:oleObj name="Equation" r:id="rId9" imgW="1663560" imgH="482400" progId="Equation.DSMT4">
                  <p:embed/>
                  <p:pic>
                    <p:nvPicPr>
                      <p:cNvPr id="0" name="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8524" y="2175657"/>
                        <a:ext cx="3881082" cy="112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356709"/>
              </p:ext>
            </p:extLst>
          </p:nvPr>
        </p:nvGraphicFramePr>
        <p:xfrm>
          <a:off x="76200" y="3869246"/>
          <a:ext cx="3851460" cy="112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142" name="Equation" r:id="rId11" imgW="1650960" imgH="482400" progId="Equation.DSMT4">
                  <p:embed/>
                </p:oleObj>
              </mc:Choice>
              <mc:Fallback>
                <p:oleObj name="Equation" r:id="rId11" imgW="1650960" imgH="482400" progId="Equation.DSMT4">
                  <p:embed/>
                  <p:pic>
                    <p:nvPicPr>
                      <p:cNvPr id="0" name="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3869246"/>
                        <a:ext cx="3851460" cy="112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7706673"/>
              </p:ext>
            </p:extLst>
          </p:nvPr>
        </p:nvGraphicFramePr>
        <p:xfrm>
          <a:off x="5037138" y="3867150"/>
          <a:ext cx="4106862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143" name="Equation" r:id="rId13" imgW="1600200" imgH="482400" progId="Equation.DSMT4">
                  <p:embed/>
                </p:oleObj>
              </mc:Choice>
              <mc:Fallback>
                <p:oleObj name="Equation" r:id="rId13" imgW="1600200" imgH="482400" progId="Equation.DSMT4">
                  <p:embed/>
                  <p:pic>
                    <p:nvPicPr>
                      <p:cNvPr id="0" name="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7138" y="3867150"/>
                        <a:ext cx="4106862" cy="123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-76200" y="47959"/>
            <a:ext cx="502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la variazione </a:t>
            </a:r>
            <a:r>
              <a:rPr lang="it-IT" sz="2400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</a:t>
            </a:r>
            <a:r>
              <a:rPr lang="it-IT" sz="2400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 </a:t>
            </a:r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di energia interna </a:t>
            </a:r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del gas</a:t>
            </a:r>
            <a:endParaRPr lang="en-GB" sz="2400" dirty="0"/>
          </a:p>
        </p:txBody>
      </p:sp>
      <p:sp>
        <p:nvSpPr>
          <p:cNvPr id="14" name="Rectangle 13"/>
          <p:cNvSpPr/>
          <p:nvPr/>
        </p:nvSpPr>
        <p:spPr>
          <a:xfrm>
            <a:off x="6867081" y="47958"/>
            <a:ext cx="24293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e quello finale sara’ </a:t>
            </a: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15667" y="4233059"/>
            <a:ext cx="8611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quindi</a:t>
            </a: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00600" y="47959"/>
            <a:ext cx="22124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tra lo stato iniziale</a:t>
            </a:r>
            <a:endParaRPr lang="en-GB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851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0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520130"/>
              </p:ext>
            </p:extLst>
          </p:nvPr>
        </p:nvGraphicFramePr>
        <p:xfrm>
          <a:off x="3154679" y="787425"/>
          <a:ext cx="4110681" cy="10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778" name="Equation" r:id="rId3" imgW="1904760" imgH="482400" progId="Equation.DSMT4">
                  <p:embed/>
                </p:oleObj>
              </mc:Choice>
              <mc:Fallback>
                <p:oleObj name="Equation" r:id="rId3" imgW="1904760" imgH="482400" progId="Equation.DSMT4">
                  <p:embed/>
                  <p:pic>
                    <p:nvPicPr>
                      <p:cNvPr id="0" name="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4679" y="787425"/>
                        <a:ext cx="4110681" cy="10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204824"/>
            <a:ext cx="5486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</a:pPr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e l’espressione del lavoro L compiuto dal gas</a:t>
            </a:r>
            <a:endParaRPr lang="it-IT" sz="2400" i="1" dirty="0">
              <a:solidFill>
                <a:prstClr val="black"/>
              </a:solidFill>
              <a:latin typeface="Arial Narrow" pitchFamily="34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  <p:graphicFrame>
        <p:nvGraphicFramePr>
          <p:cNvPr id="4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60173"/>
              </p:ext>
            </p:extLst>
          </p:nvPr>
        </p:nvGraphicFramePr>
        <p:xfrm>
          <a:off x="872335" y="1096690"/>
          <a:ext cx="1185065" cy="3456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779" name="Equation" r:id="rId5" imgW="609480" imgH="177480" progId="Equation.DSMT4">
                  <p:embed/>
                </p:oleObj>
              </mc:Choice>
              <mc:Fallback>
                <p:oleObj name="Equation" r:id="rId5" imgW="6094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2335" y="1096690"/>
                        <a:ext cx="1185065" cy="3456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2133600" y="1034777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</a:pPr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ossia</a:t>
            </a:r>
            <a:endParaRPr lang="it-IT" sz="2400" i="1" dirty="0">
              <a:solidFill>
                <a:prstClr val="black"/>
              </a:solidFill>
              <a:latin typeface="Arial Narrow" pitchFamily="34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034777"/>
            <a:ext cx="8739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</a:pPr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come </a:t>
            </a:r>
            <a:endParaRPr lang="it-IT" sz="2400" i="1" dirty="0">
              <a:solidFill>
                <a:prstClr val="black"/>
              </a:solidFill>
              <a:latin typeface="Arial Narrow" pitchFamily="34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81600" y="204823"/>
            <a:ext cx="3368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</a:pPr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sara’ ovviamente esprimibile</a:t>
            </a:r>
            <a:endParaRPr lang="it-IT" sz="2400" i="1" dirty="0">
              <a:solidFill>
                <a:prstClr val="black"/>
              </a:solidFill>
              <a:latin typeface="Arial Narrow" pitchFamily="34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7630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533400"/>
            <a:ext cx="5151667" cy="110799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6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Backup Slides </a:t>
            </a:r>
            <a:endParaRPr lang="en-GB" sz="6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665" y="3729335"/>
            <a:ext cx="624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</a:pPr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c) l’espressione del lavoro L compiuto dal gas.</a:t>
            </a:r>
            <a:endParaRPr lang="it-IT" sz="2400" i="1" dirty="0">
              <a:solidFill>
                <a:prstClr val="black"/>
              </a:solidFill>
              <a:latin typeface="Arial Narrow" pitchFamily="34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9266" y="1"/>
            <a:ext cx="42747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</a:pPr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Sapendo che cilindro e pistone</a:t>
            </a:r>
            <a:endParaRPr lang="en-GB" sz="2400" dirty="0">
              <a:solidFill>
                <a:prstClr val="black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2665" y="1671935"/>
            <a:ext cx="51435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</a:pPr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a) il valore della temperatura </a:t>
            </a:r>
            <a:r>
              <a:rPr lang="it-IT" sz="2400" i="1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lang="it-IT" sz="2400" i="1" baseline="-300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lang="it-IT" sz="2400" i="1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 del gas</a:t>
            </a:r>
            <a:endParaRPr lang="en-GB" sz="2400" dirty="0">
              <a:solidFill>
                <a:prstClr val="black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665" y="2586335"/>
            <a:ext cx="41936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b) l’ espressione della variazione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332117" y="2962870"/>
            <a:ext cx="17607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</a:pPr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e quello finale</a:t>
            </a:r>
            <a:endParaRPr lang="en-GB" sz="2400" i="1" dirty="0">
              <a:solidFill>
                <a:prstClr val="black"/>
              </a:solidFill>
              <a:latin typeface="Symbol" pitchFamily="18" charset="2"/>
              <a:cs typeface="Arial" pitchFamily="34" charset="0"/>
              <a:sym typeface="Symbol" pitchFamily="18" charset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25" y="841111"/>
            <a:ext cx="2057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</a:pPr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in funzione di</a:t>
            </a:r>
            <a:endParaRPr lang="en-GB" sz="2400" dirty="0"/>
          </a:p>
        </p:txBody>
      </p:sp>
      <p:sp>
        <p:nvSpPr>
          <p:cNvPr id="8" name="Rectangle 7"/>
          <p:cNvSpPr/>
          <p:nvPr/>
        </p:nvSpPr>
        <p:spPr>
          <a:xfrm>
            <a:off x="3537316" y="1"/>
            <a:ext cx="35092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</a:pPr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sono perfettamente adiabatici</a:t>
            </a:r>
            <a:endParaRPr lang="en-GB" sz="2400" dirty="0">
              <a:solidFill>
                <a:prstClr val="black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05600" y="2586335"/>
            <a:ext cx="22124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tra lo stato iniziale</a:t>
            </a: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97535" y="838201"/>
            <a:ext cx="5373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</a:pPr>
            <a:r>
              <a:rPr lang="it-IT" sz="2400" i="1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 n</a:t>
            </a:r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, </a:t>
            </a: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73934" y="846601"/>
            <a:ext cx="7906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</a:pPr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e di </a:t>
            </a:r>
            <a:r>
              <a:rPr lang="it-IT" sz="2400" i="1" dirty="0">
                <a:solidFill>
                  <a:prstClr val="black"/>
                </a:solidFill>
                <a:latin typeface="Symbol" pitchFamily="18" charset="2"/>
                <a:ea typeface="Times New Roman" pitchFamily="18" charset="0"/>
                <a:cs typeface="Arial" pitchFamily="34" charset="0"/>
              </a:rPr>
              <a:t>g</a:t>
            </a: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931535" y="0"/>
            <a:ext cx="16754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</a:pPr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determinare :</a:t>
            </a:r>
            <a:endParaRPr lang="en-GB" sz="2400" dirty="0">
              <a:solidFill>
                <a:prstClr val="black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39935" y="838200"/>
            <a:ext cx="3626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</a:pPr>
            <a:r>
              <a:rPr lang="it-IT" sz="2400" i="1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lang="it-IT" sz="2400" i="1" baseline="-300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i</a:t>
            </a: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67434" y="846601"/>
            <a:ext cx="6303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i="1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lang="it-IT" sz="2400" i="1" baseline="-300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 , </a:t>
            </a:r>
            <a:endParaRPr lang="it-IT" dirty="0"/>
          </a:p>
        </p:txBody>
      </p:sp>
      <p:sp>
        <p:nvSpPr>
          <p:cNvPr id="15" name="Rectangle 14"/>
          <p:cNvSpPr/>
          <p:nvPr/>
        </p:nvSpPr>
        <p:spPr>
          <a:xfrm>
            <a:off x="2088728" y="841110"/>
            <a:ext cx="5756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i="1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lang="it-IT" sz="2400" i="1" baseline="-300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 , </a:t>
            </a:r>
            <a:endParaRPr lang="it-IT" dirty="0"/>
          </a:p>
        </p:txBody>
      </p:sp>
      <p:sp>
        <p:nvSpPr>
          <p:cNvPr id="16" name="Rectangle 15"/>
          <p:cNvSpPr/>
          <p:nvPr/>
        </p:nvSpPr>
        <p:spPr>
          <a:xfrm>
            <a:off x="4591975" y="1671934"/>
            <a:ext cx="28761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alla fine dell’espansione</a:t>
            </a:r>
            <a:endParaRPr lang="it-IT" dirty="0"/>
          </a:p>
        </p:txBody>
      </p:sp>
      <p:sp>
        <p:nvSpPr>
          <p:cNvPr id="17" name="Rectangle 16"/>
          <p:cNvSpPr/>
          <p:nvPr/>
        </p:nvSpPr>
        <p:spPr>
          <a:xfrm>
            <a:off x="3733800" y="2586335"/>
            <a:ext cx="31069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di energia interna </a:t>
            </a:r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del gas</a:t>
            </a:r>
            <a:endParaRPr lang="en-GB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51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562600" y="1443335"/>
            <a:ext cx="33121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Arial Narrow" pitchFamily="34" charset="0"/>
              </a:rPr>
              <a:t>gli</a:t>
            </a:r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2400" dirty="0" err="1">
                <a:latin typeface="Arial Narrow" pitchFamily="34" charset="0"/>
              </a:rPr>
              <a:t>stati</a:t>
            </a:r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2400" dirty="0" err="1">
                <a:latin typeface="Arial Narrow" pitchFamily="34" charset="0"/>
              </a:rPr>
              <a:t>iniziale</a:t>
            </a:r>
            <a:r>
              <a:rPr lang="en-US" sz="2400" dirty="0">
                <a:latin typeface="Arial Narrow" pitchFamily="34" charset="0"/>
              </a:rPr>
              <a:t> e finale </a:t>
            </a:r>
            <a:r>
              <a:rPr lang="en-US" sz="2400" dirty="0" err="1">
                <a:latin typeface="Arial Narrow" pitchFamily="34" charset="0"/>
              </a:rPr>
              <a:t>della</a:t>
            </a:r>
            <a:endParaRPr lang="en-GB" sz="2400" dirty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" y="3043535"/>
            <a:ext cx="1752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Arial Narrow" pitchFamily="34" charset="0"/>
              </a:rPr>
              <a:t>il</a:t>
            </a:r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2400" dirty="0" err="1">
                <a:latin typeface="Arial Narrow" pitchFamily="34" charset="0"/>
              </a:rPr>
              <a:t>fatto</a:t>
            </a:r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2400" dirty="0" err="1">
                <a:latin typeface="Arial Narrow" pitchFamily="34" charset="0"/>
              </a:rPr>
              <a:t>che</a:t>
            </a:r>
            <a:r>
              <a:rPr lang="en-US" sz="2400" dirty="0">
                <a:latin typeface="Arial Narrow" pitchFamily="34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24200" y="3043534"/>
            <a:ext cx="2416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Arial Narrow" pitchFamily="34" charset="0"/>
              </a:rPr>
              <a:t>l’equazione</a:t>
            </a:r>
            <a:r>
              <a:rPr lang="en-US" sz="2400" dirty="0">
                <a:latin typeface="Arial Narrow" pitchFamily="34" charset="0"/>
              </a:rPr>
              <a:t> di </a:t>
            </a:r>
            <a:r>
              <a:rPr lang="en-US" sz="2400" dirty="0" err="1">
                <a:latin typeface="Arial Narrow" pitchFamily="34" charset="0"/>
              </a:rPr>
              <a:t>stato</a:t>
            </a:r>
            <a:endParaRPr lang="en-GB" sz="2400" dirty="0"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4023" y="4796135"/>
            <a:ext cx="3337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2400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durante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</a:t>
            </a:r>
            <a:r>
              <a:rPr lang="en-US" sz="2400" dirty="0">
                <a:latin typeface="Arial Narrow" pitchFamily="34" charset="0"/>
              </a:rPr>
              <a:t>la </a:t>
            </a:r>
            <a:r>
              <a:rPr lang="en-US" sz="2400" dirty="0" err="1">
                <a:latin typeface="Arial Narrow" pitchFamily="34" charset="0"/>
              </a:rPr>
              <a:t>trasformazione</a:t>
            </a:r>
            <a:endParaRPr lang="en-GB" sz="2400" dirty="0"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36280" y="4796134"/>
            <a:ext cx="18998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 Narrow" pitchFamily="34" charset="0"/>
              </a:rPr>
              <a:t>o in </a:t>
            </a:r>
            <a:r>
              <a:rPr lang="en-US" sz="2400" dirty="0" err="1">
                <a:latin typeface="Arial Narrow" pitchFamily="34" charset="0"/>
              </a:rPr>
              <a:t>altri</a:t>
            </a:r>
            <a:r>
              <a:rPr lang="en-US" sz="2400" dirty="0">
                <a:latin typeface="Arial Narrow" pitchFamily="34" charset="0"/>
              </a:rPr>
              <a:t> termini</a:t>
            </a:r>
            <a:endParaRPr lang="en-GB" sz="2400" dirty="0">
              <a:latin typeface="Arial Narrow" pitchFamily="34" charset="0"/>
            </a:endParaRPr>
          </a:p>
        </p:txBody>
      </p:sp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1905000" y="1443335"/>
            <a:ext cx="37495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Arial Narrow" pitchFamily="34" charset="0"/>
              </a:rPr>
              <a:t>in </a:t>
            </a:r>
            <a:r>
              <a:rPr lang="en-US" sz="2400" dirty="0" err="1">
                <a:latin typeface="Arial Narrow" pitchFamily="34" charset="0"/>
              </a:rPr>
              <a:t>una</a:t>
            </a:r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2400" dirty="0" err="1">
                <a:latin typeface="Arial Narrow" pitchFamily="34" charset="0"/>
              </a:rPr>
              <a:t>qualsiasi</a:t>
            </a:r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2400" dirty="0" err="1">
                <a:latin typeface="Arial Narrow" pitchFamily="34" charset="0"/>
              </a:rPr>
              <a:t>trasformazione</a:t>
            </a:r>
            <a:endParaRPr lang="en-US" sz="2400" dirty="0">
              <a:latin typeface="Arial Narrow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61587" y="3983735"/>
            <a:ext cx="32271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Arial Narrow" pitchFamily="34" charset="0"/>
              </a:rPr>
              <a:t>quindi</a:t>
            </a:r>
            <a:r>
              <a:rPr lang="en-US" sz="2400" dirty="0">
                <a:latin typeface="Arial Narrow" pitchFamily="34" charset="0"/>
              </a:rPr>
              <a:t>  </a:t>
            </a:r>
            <a:r>
              <a:rPr lang="en-US" sz="2400" i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non </a:t>
            </a:r>
            <a:r>
              <a:rPr lang="en-US" sz="2400" i="1" u="sng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si</a:t>
            </a:r>
            <a:r>
              <a:rPr lang="en-US" sz="2400" i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</a:t>
            </a:r>
            <a:r>
              <a:rPr lang="en-US" sz="2400" i="1" u="sng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potra</a:t>
            </a:r>
            <a:r>
              <a:rPr lang="en-US" sz="2400" i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’ 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usare</a:t>
            </a:r>
            <a:endParaRPr lang="en-GB" sz="2400" dirty="0"/>
          </a:p>
        </p:txBody>
      </p:sp>
      <p:sp>
        <p:nvSpPr>
          <p:cNvPr id="10" name="Rectangle 9"/>
          <p:cNvSpPr/>
          <p:nvPr/>
        </p:nvSpPr>
        <p:spPr>
          <a:xfrm>
            <a:off x="21905" y="4800600"/>
            <a:ext cx="24164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l’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equazione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di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stato</a:t>
            </a:r>
            <a:endParaRPr lang="en-GB" sz="2400" dirty="0"/>
          </a:p>
        </p:txBody>
      </p:sp>
      <p:sp>
        <p:nvSpPr>
          <p:cNvPr id="19" name="Rectangle 18"/>
          <p:cNvSpPr/>
          <p:nvPr/>
        </p:nvSpPr>
        <p:spPr>
          <a:xfrm>
            <a:off x="1798370" y="2144400"/>
            <a:ext cx="2621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sono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stati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di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equilibrio</a:t>
            </a:r>
            <a:endParaRPr lang="en-GB" sz="24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0" y="3978935"/>
            <a:ext cx="26180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ma  la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trasformazione</a:t>
            </a:r>
            <a:endParaRPr lang="en-GB" sz="24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743200" y="5634335"/>
            <a:ext cx="27767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le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equazioni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di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Poisson</a:t>
            </a:r>
            <a:endParaRPr lang="en-GB" sz="24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711117" y="3983735"/>
            <a:ext cx="20894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non e’ </a:t>
            </a:r>
            <a:r>
              <a:rPr lang="en-US" sz="2400" i="1" u="sng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reversibile</a:t>
            </a:r>
            <a:endParaRPr lang="en-GB" sz="2400" i="1" u="sng" dirty="0"/>
          </a:p>
        </p:txBody>
      </p:sp>
      <p:sp>
        <p:nvSpPr>
          <p:cNvPr id="32" name="Rectangle 31"/>
          <p:cNvSpPr/>
          <p:nvPr/>
        </p:nvSpPr>
        <p:spPr>
          <a:xfrm>
            <a:off x="0" y="1443335"/>
            <a:ext cx="19736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per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assunzione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endParaRPr lang="en-GB" sz="2400" dirty="0"/>
          </a:p>
        </p:txBody>
      </p:sp>
      <p:sp>
        <p:nvSpPr>
          <p:cNvPr id="33" name="Rectangle 32"/>
          <p:cNvSpPr/>
          <p:nvPr/>
        </p:nvSpPr>
        <p:spPr>
          <a:xfrm>
            <a:off x="4724400" y="2143125"/>
            <a:ext cx="16642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in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questi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stati</a:t>
            </a:r>
            <a:endParaRPr lang="en-US" sz="24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371600" y="3043533"/>
            <a:ext cx="18181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sia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utilizzabile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35" name="Rectangle 34"/>
          <p:cNvSpPr/>
          <p:nvPr/>
        </p:nvSpPr>
        <p:spPr>
          <a:xfrm>
            <a:off x="0" y="5634335"/>
            <a:ext cx="28167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non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potremo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utilizzare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 </a:t>
            </a:r>
            <a:endParaRPr lang="en-GB" sz="2400" dirty="0"/>
          </a:p>
        </p:txBody>
      </p:sp>
      <p:sp>
        <p:nvSpPr>
          <p:cNvPr id="2" name="Rectangle 1"/>
          <p:cNvSpPr/>
          <p:nvPr/>
        </p:nvSpPr>
        <p:spPr>
          <a:xfrm>
            <a:off x="5486400" y="3043535"/>
            <a:ext cx="1988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dei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gas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perfetti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endParaRPr lang="it-IT" dirty="0"/>
          </a:p>
        </p:txBody>
      </p:sp>
      <p:sp>
        <p:nvSpPr>
          <p:cNvPr id="31" name="Rectangle 30"/>
          <p:cNvSpPr/>
          <p:nvPr/>
        </p:nvSpPr>
        <p:spPr>
          <a:xfrm>
            <a:off x="-29401" y="2133601"/>
            <a:ext cx="18582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trasformazione</a:t>
            </a:r>
            <a:endParaRPr lang="en-GB" sz="24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419600" y="2144400"/>
            <a:ext cx="325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e</a:t>
            </a:r>
            <a:endParaRPr lang="it-IT" dirty="0"/>
          </a:p>
        </p:txBody>
      </p:sp>
      <p:sp>
        <p:nvSpPr>
          <p:cNvPr id="41" name="Rectangle 40"/>
          <p:cNvSpPr/>
          <p:nvPr/>
        </p:nvSpPr>
        <p:spPr>
          <a:xfrm>
            <a:off x="6324600" y="2143125"/>
            <a:ext cx="21820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potremo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sfruttare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endParaRPr lang="it-IT" dirty="0"/>
          </a:p>
        </p:txBody>
      </p:sp>
      <p:sp>
        <p:nvSpPr>
          <p:cNvPr id="22" name="Rectangle 16"/>
          <p:cNvSpPr/>
          <p:nvPr/>
        </p:nvSpPr>
        <p:spPr>
          <a:xfrm>
            <a:off x="-25402" y="0"/>
            <a:ext cx="77978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la trasformazione effettuata dal </a:t>
            </a:r>
            <a:r>
              <a:rPr lang="it-IT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sistema</a:t>
            </a:r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 , ossia dal gas, </a:t>
            </a:r>
            <a:r>
              <a:rPr lang="it-IT" sz="2400" dirty="0" err="1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e’</a:t>
            </a:r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 una  </a:t>
            </a:r>
            <a:endParaRPr lang="en-GB" sz="2400" dirty="0"/>
          </a:p>
        </p:txBody>
      </p:sp>
      <p:sp>
        <p:nvSpPr>
          <p:cNvPr id="23" name="Rectangle 43"/>
          <p:cNvSpPr/>
          <p:nvPr/>
        </p:nvSpPr>
        <p:spPr>
          <a:xfrm>
            <a:off x="35623" y="621739"/>
            <a:ext cx="49536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trasformazione  </a:t>
            </a:r>
            <a:r>
              <a:rPr lang="it-IT" sz="2400" b="1" u="sng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adiabatica </a:t>
            </a:r>
            <a:r>
              <a:rPr lang="it-IT" sz="2400" b="1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   irreversibile</a:t>
            </a:r>
            <a:endParaRPr lang="en-GB" sz="2400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9" grpId="0"/>
      <p:bldP spid="20" grpId="0"/>
      <p:bldP spid="21" grpId="0"/>
      <p:bldP spid="30" grpId="0"/>
      <p:bldP spid="32" grpId="0"/>
      <p:bldP spid="33" grpId="0"/>
      <p:bldP spid="34" grpId="0"/>
      <p:bldP spid="35" grpId="0"/>
      <p:bldP spid="2" grpId="0"/>
      <p:bldP spid="31" grpId="0"/>
      <p:bldP spid="36" grpId="0"/>
      <p:bldP spid="4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1957115"/>
              </p:ext>
            </p:extLst>
          </p:nvPr>
        </p:nvGraphicFramePr>
        <p:xfrm>
          <a:off x="5380720" y="3276600"/>
          <a:ext cx="2925080" cy="6670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93" name="Equation" r:id="rId4" imgW="1155600" imgH="241200" progId="Equation.DSMT4">
                  <p:embed/>
                </p:oleObj>
              </mc:Choice>
              <mc:Fallback>
                <p:oleObj name="Equation" r:id="rId4" imgW="1155600" imgH="241200" progId="Equation.DSMT4">
                  <p:embed/>
                  <p:pic>
                    <p:nvPicPr>
                      <p:cNvPr id="0" name="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0720" y="3276600"/>
                        <a:ext cx="2925080" cy="6670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771046"/>
              </p:ext>
            </p:extLst>
          </p:nvPr>
        </p:nvGraphicFramePr>
        <p:xfrm>
          <a:off x="1618861" y="1524777"/>
          <a:ext cx="2015174" cy="5603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94" name="Equation" r:id="rId6" imgW="825480" imgH="228600" progId="Equation.DSMT4">
                  <p:embed/>
                </p:oleObj>
              </mc:Choice>
              <mc:Fallback>
                <p:oleObj name="Equation" r:id="rId6" imgW="825480" imgH="228600" progId="Equation.DSMT4">
                  <p:embed/>
                  <p:pic>
                    <p:nvPicPr>
                      <p:cNvPr id="0" name="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8861" y="1524777"/>
                        <a:ext cx="2015174" cy="5603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20"/>
          <p:cNvSpPr txBox="1">
            <a:spLocks noChangeArrowheads="1"/>
          </p:cNvSpPr>
          <p:nvPr/>
        </p:nvSpPr>
        <p:spPr bwMode="auto">
          <a:xfrm>
            <a:off x="3581400" y="152400"/>
            <a:ext cx="21259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Arial Narrow" pitchFamily="34" charset="0"/>
              </a:rPr>
              <a:t>di</a:t>
            </a:r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2400" dirty="0" err="1">
                <a:latin typeface="Arial Narrow" pitchFamily="34" charset="0"/>
              </a:rPr>
              <a:t>trasformazione</a:t>
            </a:r>
            <a:endParaRPr lang="en-US" sz="2400" i="1" dirty="0">
              <a:solidFill>
                <a:srgbClr val="002AB2"/>
              </a:solidFill>
              <a:latin typeface="Arial Narrow" pitchFamily="34" charset="0"/>
            </a:endParaRPr>
          </a:p>
        </p:txBody>
      </p:sp>
      <p:sp>
        <p:nvSpPr>
          <p:cNvPr id="5" name="AutoShape 22"/>
          <p:cNvSpPr>
            <a:spLocks noChangeAspect="1" noChangeArrowheads="1"/>
          </p:cNvSpPr>
          <p:nvPr/>
        </p:nvSpPr>
        <p:spPr bwMode="auto">
          <a:xfrm>
            <a:off x="4780996" y="3519576"/>
            <a:ext cx="152085" cy="7604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6" name="Rectangle 24"/>
          <p:cNvSpPr>
            <a:spLocks noChangeArrowheads="1"/>
          </p:cNvSpPr>
          <p:nvPr/>
        </p:nvSpPr>
        <p:spPr bwMode="auto">
          <a:xfrm>
            <a:off x="0" y="152400"/>
            <a:ext cx="37678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 Narrow" pitchFamily="34" charset="0"/>
              </a:rPr>
              <a:t>nel</a:t>
            </a:r>
            <a:r>
              <a:rPr lang="en-US" sz="24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 Narrow" pitchFamily="34" charset="0"/>
              </a:rPr>
              <a:t>caso</a:t>
            </a:r>
            <a:r>
              <a:rPr lang="en-US" sz="24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 Narrow" pitchFamily="34" charset="0"/>
              </a:rPr>
              <a:t>piu</a:t>
            </a:r>
            <a:r>
              <a:rPr lang="en-US" sz="2400" dirty="0">
                <a:solidFill>
                  <a:srgbClr val="000000"/>
                </a:solidFill>
                <a:latin typeface="Arial Narrow" pitchFamily="34" charset="0"/>
              </a:rPr>
              <a:t>’ </a:t>
            </a:r>
            <a:r>
              <a:rPr lang="en-US" sz="2400" dirty="0" err="1">
                <a:solidFill>
                  <a:srgbClr val="000000"/>
                </a:solidFill>
                <a:latin typeface="Arial Narrow" pitchFamily="34" charset="0"/>
              </a:rPr>
              <a:t>generale</a:t>
            </a:r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2400" dirty="0" err="1">
                <a:latin typeface="Arial Narrow" pitchFamily="34" charset="0"/>
              </a:rPr>
              <a:t>possibile</a:t>
            </a:r>
            <a:r>
              <a:rPr lang="en-US" sz="24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endParaRPr lang="en-US" sz="2400" dirty="0">
              <a:latin typeface="Arial Narrow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15000" y="152400"/>
            <a:ext cx="220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 Narrow" pitchFamily="34" charset="0"/>
              </a:rPr>
              <a:t>di un gas </a:t>
            </a:r>
            <a:r>
              <a:rPr lang="en-US" sz="2400" dirty="0" err="1">
                <a:latin typeface="Arial Narrow" pitchFamily="34" charset="0"/>
              </a:rPr>
              <a:t>perfetto</a:t>
            </a:r>
            <a:endParaRPr lang="en-US" sz="24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796135"/>
            <a:ext cx="25772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e’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possibile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affermare</a:t>
            </a:r>
            <a:endParaRPr lang="en-GB" sz="2400" dirty="0"/>
          </a:p>
        </p:txBody>
      </p:sp>
      <p:sp>
        <p:nvSpPr>
          <p:cNvPr id="9" name="Text Box 49"/>
          <p:cNvSpPr txBox="1">
            <a:spLocks noChangeArrowheads="1"/>
          </p:cNvSpPr>
          <p:nvPr/>
        </p:nvSpPr>
        <p:spPr bwMode="auto">
          <a:xfrm>
            <a:off x="6350" y="4110335"/>
            <a:ext cx="40018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Arial Narrow" pitchFamily="34" charset="0"/>
              </a:rPr>
              <a:t>se la </a:t>
            </a:r>
            <a:r>
              <a:rPr lang="en-US" sz="2400" dirty="0" err="1">
                <a:latin typeface="Arial Narrow" pitchFamily="34" charset="0"/>
              </a:rPr>
              <a:t>trasformazione</a:t>
            </a:r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2400" dirty="0" err="1">
                <a:latin typeface="Arial Narrow" pitchFamily="34" charset="0"/>
              </a:rPr>
              <a:t>adiabatica</a:t>
            </a:r>
            <a:r>
              <a:rPr lang="en-US" sz="2400" dirty="0">
                <a:latin typeface="Arial Narrow" pitchFamily="34" charset="0"/>
              </a:rPr>
              <a:t> e’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0" y="777070"/>
            <a:ext cx="540564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che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avvenga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tra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due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stati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di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equilibrio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 </a:t>
            </a:r>
            <a:r>
              <a:rPr lang="en-US" sz="26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ed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 </a:t>
            </a:r>
            <a:r>
              <a:rPr lang="en-US" sz="26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962400" y="4110335"/>
            <a:ext cx="14766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irreversibile</a:t>
            </a:r>
            <a:endParaRPr lang="en-GB" sz="2400" dirty="0"/>
          </a:p>
        </p:txBody>
      </p:sp>
      <p:sp>
        <p:nvSpPr>
          <p:cNvPr id="17" name="Rectangle 16"/>
          <p:cNvSpPr/>
          <p:nvPr/>
        </p:nvSpPr>
        <p:spPr>
          <a:xfrm>
            <a:off x="5562600" y="4110335"/>
            <a:ext cx="27599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questo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e’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tutto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cio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’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che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</a:p>
        </p:txBody>
      </p:sp>
      <p:graphicFrame>
        <p:nvGraphicFramePr>
          <p:cNvPr id="18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5288890"/>
              </p:ext>
            </p:extLst>
          </p:nvPr>
        </p:nvGraphicFramePr>
        <p:xfrm>
          <a:off x="2774946" y="3314022"/>
          <a:ext cx="1680577" cy="491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95" name="Equation" r:id="rId8" imgW="609480" imgH="177480" progId="Equation.DSMT4">
                  <p:embed/>
                </p:oleObj>
              </mc:Choice>
              <mc:Fallback>
                <p:oleObj name="Equation" r:id="rId8" imgW="609480" imgH="177480" progId="Equation.DSMT4">
                  <p:embed/>
                  <p:pic>
                    <p:nvPicPr>
                      <p:cNvPr id="0" name="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4946" y="3314022"/>
                        <a:ext cx="1680577" cy="4918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7256830" y="2590800"/>
            <a:ext cx="17347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Arial Narrow" pitchFamily="34" charset="0"/>
              </a:rPr>
              <a:t>quindi</a:t>
            </a:r>
            <a:r>
              <a:rPr lang="en-US" sz="2400" dirty="0">
                <a:latin typeface="Arial Narrow" pitchFamily="34" charset="0"/>
              </a:rPr>
              <a:t> 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= 0</a:t>
            </a:r>
            <a:endParaRPr lang="en-US" sz="2400" dirty="0">
              <a:latin typeface="Arial Narrow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008179" y="2603310"/>
            <a:ext cx="32308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non vi e’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scambio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di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calore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endParaRPr lang="en-GB" sz="2400" dirty="0"/>
          </a:p>
        </p:txBody>
      </p:sp>
      <p:sp>
        <p:nvSpPr>
          <p:cNvPr id="21" name="Rectangle 20"/>
          <p:cNvSpPr/>
          <p:nvPr/>
        </p:nvSpPr>
        <p:spPr>
          <a:xfrm>
            <a:off x="-76200" y="2590800"/>
            <a:ext cx="40900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se la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trasformazione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e’ </a:t>
            </a:r>
            <a:r>
              <a:rPr lang="en-US" sz="2400" i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adiabatica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endParaRPr lang="en-US" sz="2400" i="1" dirty="0">
              <a:solidFill>
                <a:srgbClr val="002AB2"/>
              </a:solidFill>
              <a:latin typeface="Arial Narrow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3352800"/>
            <a:ext cx="2659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e per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il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primo principio</a:t>
            </a:r>
            <a:endParaRPr lang="en-GB" sz="24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165033"/>
              </p:ext>
            </p:extLst>
          </p:nvPr>
        </p:nvGraphicFramePr>
        <p:xfrm>
          <a:off x="3582598" y="1524000"/>
          <a:ext cx="2151063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96" name="Equation" r:id="rId10" imgW="888840" imgH="241200" progId="Equation.DSMT4">
                  <p:embed/>
                </p:oleObj>
              </mc:Choice>
              <mc:Fallback>
                <p:oleObj name="Equation" r:id="rId10" imgW="888840" imgH="241200" progId="Equation.DSMT4">
                  <p:embed/>
                  <p:pic>
                    <p:nvPicPr>
                      <p:cNvPr id="0" name=""/>
                      <p:cNvPicPr preferRelativeResize="0"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582598" y="1524000"/>
                        <a:ext cx="2151063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5334000" y="777070"/>
            <a:ext cx="7200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si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ha</a:t>
            </a:r>
          </a:p>
        </p:txBody>
      </p:sp>
    </p:spTree>
    <p:extLst>
      <p:ext uri="{BB962C8B-B14F-4D97-AF65-F5344CB8AC3E}">
        <p14:creationId xmlns:p14="http://schemas.microsoft.com/office/powerpoint/2010/main" val="723385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9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0"/>
          <p:cNvSpPr txBox="1">
            <a:spLocks noChangeArrowheads="1"/>
          </p:cNvSpPr>
          <p:nvPr/>
        </p:nvSpPr>
        <p:spPr bwMode="auto">
          <a:xfrm>
            <a:off x="0" y="152400"/>
            <a:ext cx="41333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Arial Narrow" pitchFamily="34" charset="0"/>
              </a:rPr>
              <a:t>in </a:t>
            </a:r>
            <a:r>
              <a:rPr lang="en-US" sz="2400" dirty="0" err="1">
                <a:latin typeface="Arial Narrow" pitchFamily="34" charset="0"/>
              </a:rPr>
              <a:t>questo</a:t>
            </a:r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2400" dirty="0" err="1">
                <a:latin typeface="Arial Narrow" pitchFamily="34" charset="0"/>
              </a:rPr>
              <a:t>esercizio</a:t>
            </a:r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2400" dirty="0" err="1">
                <a:latin typeface="Arial Narrow" pitchFamily="34" charset="0"/>
              </a:rPr>
              <a:t>il</a:t>
            </a:r>
            <a:r>
              <a:rPr lang="en-US" sz="2400" dirty="0">
                <a:latin typeface="Arial Narrow" pitchFamily="34" charset="0"/>
              </a:rPr>
              <a:t> gas e’ </a:t>
            </a:r>
            <a:r>
              <a:rPr lang="en-US" sz="2400" dirty="0" err="1">
                <a:latin typeface="Arial Narrow" pitchFamily="34" charset="0"/>
              </a:rPr>
              <a:t>lasciato</a:t>
            </a:r>
            <a:endParaRPr lang="en-US" sz="2400" i="1" dirty="0">
              <a:solidFill>
                <a:srgbClr val="002AB2"/>
              </a:solidFill>
              <a:latin typeface="Arial Narrow" pitchFamily="34" charset="0"/>
            </a:endParaRPr>
          </a:p>
        </p:txBody>
      </p:sp>
      <p:sp>
        <p:nvSpPr>
          <p:cNvPr id="3" name="Text Box 20"/>
          <p:cNvSpPr txBox="1">
            <a:spLocks noChangeArrowheads="1"/>
          </p:cNvSpPr>
          <p:nvPr/>
        </p:nvSpPr>
        <p:spPr bwMode="auto">
          <a:xfrm>
            <a:off x="3863672" y="827595"/>
            <a:ext cx="45945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Arial Narrow" pitchFamily="34" charset="0"/>
              </a:rPr>
              <a:t>solamente</a:t>
            </a:r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2400" dirty="0" err="1">
                <a:latin typeface="Arial Narrow" pitchFamily="34" charset="0"/>
              </a:rPr>
              <a:t>quando</a:t>
            </a:r>
            <a:r>
              <a:rPr lang="en-US" sz="2400" dirty="0">
                <a:latin typeface="Arial Narrow" pitchFamily="34" charset="0"/>
              </a:rPr>
              <a:t> la </a:t>
            </a:r>
            <a:r>
              <a:rPr lang="en-US" sz="2400" dirty="0" err="1">
                <a:latin typeface="Arial Narrow" pitchFamily="34" charset="0"/>
              </a:rPr>
              <a:t>pressione</a:t>
            </a:r>
            <a:r>
              <a:rPr lang="en-US" sz="2400" dirty="0">
                <a:latin typeface="Arial Narrow" pitchFamily="34" charset="0"/>
              </a:rPr>
              <a:t> del gas</a:t>
            </a:r>
            <a:endParaRPr lang="en-US" sz="2400" i="1" dirty="0">
              <a:solidFill>
                <a:srgbClr val="002AB2"/>
              </a:solidFill>
              <a:latin typeface="Arial Narrow" pitchFamily="34" charset="0"/>
            </a:endParaRPr>
          </a:p>
        </p:txBody>
      </p:sp>
      <p:graphicFrame>
        <p:nvGraphicFramePr>
          <p:cNvPr id="4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9750119"/>
              </p:ext>
            </p:extLst>
          </p:nvPr>
        </p:nvGraphicFramePr>
        <p:xfrm>
          <a:off x="5227744" y="1652503"/>
          <a:ext cx="1399163" cy="633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13" name="Equation" r:id="rId3" imgW="533160" imgH="241200" progId="Equation.DSMT4">
                  <p:embed/>
                </p:oleObj>
              </mc:Choice>
              <mc:Fallback>
                <p:oleObj name="Equation" r:id="rId3" imgW="533160" imgH="241200" progId="Equation.DSMT4">
                  <p:embed/>
                  <p:pic>
                    <p:nvPicPr>
                      <p:cNvPr id="0" name="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7744" y="1652503"/>
                        <a:ext cx="1399163" cy="6334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827595"/>
            <a:ext cx="39020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che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la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sua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espansione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terminera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’</a:t>
            </a:r>
            <a:endParaRPr lang="en-US" sz="2400" i="1" dirty="0">
              <a:solidFill>
                <a:srgbClr val="002AB2"/>
              </a:solidFill>
              <a:latin typeface="Arial Narrow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696484"/>
            <a:ext cx="54429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uguagliera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’  la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pressione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dell’ambiente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quindi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 </a:t>
            </a:r>
            <a:endParaRPr lang="en-US" sz="2400" i="1" dirty="0">
              <a:solidFill>
                <a:srgbClr val="002AB2"/>
              </a:solidFill>
              <a:latin typeface="Arial Narrow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51187" y="152399"/>
            <a:ext cx="2380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libero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di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espandersi</a:t>
            </a:r>
            <a:endParaRPr lang="en-US" sz="2400" i="1" dirty="0">
              <a:solidFill>
                <a:srgbClr val="002AB2"/>
              </a:solidFill>
              <a:latin typeface="Arial Narrow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53200" y="152398"/>
            <a:ext cx="17528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e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cio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’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significa</a:t>
            </a:r>
            <a:endParaRPr lang="en-US" sz="2400" i="1" dirty="0">
              <a:solidFill>
                <a:srgbClr val="002AB2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726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4267200" y="1504317"/>
            <a:ext cx="518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r>
              <a:rPr lang="en-US" sz="2400" dirty="0" err="1"/>
              <a:t>integrale</a:t>
            </a:r>
            <a:r>
              <a:rPr lang="en-US" sz="2400" dirty="0"/>
              <a:t> </a:t>
            </a:r>
            <a:r>
              <a:rPr lang="en-US" sz="2400" dirty="0" err="1"/>
              <a:t>che</a:t>
            </a:r>
            <a:r>
              <a:rPr lang="en-US" sz="2400" dirty="0"/>
              <a:t> </a:t>
            </a:r>
            <a:r>
              <a:rPr lang="en-US" sz="2400" dirty="0" err="1"/>
              <a:t>puo</a:t>
            </a:r>
            <a:r>
              <a:rPr lang="en-US" sz="2400" dirty="0"/>
              <a:t>’ </a:t>
            </a:r>
            <a:r>
              <a:rPr lang="en-US" sz="2400" dirty="0" err="1"/>
              <a:t>essere</a:t>
            </a:r>
            <a:r>
              <a:rPr lang="en-US" sz="2400" dirty="0"/>
              <a:t> </a:t>
            </a:r>
            <a:r>
              <a:rPr lang="en-US" sz="2400" dirty="0" err="1"/>
              <a:t>valutato</a:t>
            </a:r>
            <a:r>
              <a:rPr lang="en-US" sz="2400" dirty="0"/>
              <a:t> </a:t>
            </a:r>
            <a:r>
              <a:rPr lang="en-US" sz="2400" dirty="0" err="1"/>
              <a:t>soltanto</a:t>
            </a:r>
            <a:endParaRPr lang="en-US" sz="2400" dirty="0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-5397" y="3119735"/>
            <a:ext cx="27242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r>
              <a:rPr lang="en-US" sz="2400" dirty="0"/>
              <a:t>ma </a:t>
            </a:r>
            <a:r>
              <a:rPr lang="en-US" sz="2400" dirty="0" err="1"/>
              <a:t>cio</a:t>
            </a:r>
            <a:r>
              <a:rPr lang="en-US" sz="2400" dirty="0"/>
              <a:t>’ </a:t>
            </a:r>
            <a:r>
              <a:rPr lang="en-US" sz="2400" dirty="0" err="1"/>
              <a:t>avviene</a:t>
            </a:r>
            <a:r>
              <a:rPr lang="en-US" sz="2400" dirty="0"/>
              <a:t> solo in</a:t>
            </a:r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-76200" y="5269210"/>
            <a:ext cx="5867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 marL="457200" indent="-457200">
              <a:buFont typeface="Wingdings" pitchFamily="2" charset="2"/>
              <a:buChar char="Ø"/>
            </a:pPr>
            <a:r>
              <a:rPr lang="en-US" sz="2400" dirty="0" err="1"/>
              <a:t>durante</a:t>
            </a:r>
            <a:r>
              <a:rPr lang="en-US" sz="2400" dirty="0"/>
              <a:t> </a:t>
            </a:r>
            <a:r>
              <a:rPr lang="en-US" sz="2400" dirty="0" err="1"/>
              <a:t>una</a:t>
            </a:r>
            <a:r>
              <a:rPr lang="en-US" sz="2400" dirty="0"/>
              <a:t> </a:t>
            </a:r>
            <a:r>
              <a:rPr lang="en-US" sz="2400" dirty="0" err="1"/>
              <a:t>trasformazione</a:t>
            </a:r>
            <a:r>
              <a:rPr lang="en-US" sz="2400" dirty="0"/>
              <a:t> “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quasi </a:t>
            </a:r>
            <a:r>
              <a:rPr lang="en-US" sz="2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statica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-76200" y="3867090"/>
            <a:ext cx="800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dirty="0"/>
              <a:t>    </a:t>
            </a:r>
            <a:r>
              <a:rPr lang="en-US" sz="2400" dirty="0" err="1"/>
              <a:t>quando</a:t>
            </a:r>
            <a:r>
              <a:rPr lang="en-US" sz="2400" dirty="0"/>
              <a:t> la </a:t>
            </a:r>
            <a:r>
              <a:rPr lang="en-US" sz="2400" dirty="0" err="1"/>
              <a:t>pressione</a:t>
            </a:r>
            <a:r>
              <a:rPr lang="en-US" sz="2400" dirty="0"/>
              <a:t> </a:t>
            </a:r>
            <a:r>
              <a:rPr lang="en-US" sz="2400" dirty="0" err="1"/>
              <a:t>esterna</a:t>
            </a:r>
            <a:r>
              <a:rPr lang="en-US" sz="2400" dirty="0"/>
              <a:t> non </a:t>
            </a:r>
            <a:r>
              <a:rPr lang="en-US" sz="2400" dirty="0" err="1"/>
              <a:t>varia</a:t>
            </a:r>
            <a:r>
              <a:rPr lang="en-US" sz="2400" dirty="0"/>
              <a:t> </a:t>
            </a:r>
            <a:r>
              <a:rPr lang="en-US" sz="2400" dirty="0" err="1"/>
              <a:t>durante</a:t>
            </a:r>
            <a:r>
              <a:rPr lang="en-US" sz="2400" dirty="0"/>
              <a:t> la </a:t>
            </a:r>
            <a:r>
              <a:rPr lang="en-US" sz="2400" dirty="0" err="1"/>
              <a:t>trasformazione</a:t>
            </a:r>
            <a:endParaRPr lang="en-US" sz="2400" dirty="0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-76200" y="4567535"/>
            <a:ext cx="525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dirty="0"/>
              <a:t>    </a:t>
            </a:r>
            <a:r>
              <a:rPr lang="en-US" sz="2400" dirty="0" err="1"/>
              <a:t>nella</a:t>
            </a:r>
            <a:r>
              <a:rPr lang="en-US" sz="2400" dirty="0"/>
              <a:t> </a:t>
            </a:r>
            <a:r>
              <a:rPr lang="en-US" sz="2400" dirty="0" err="1"/>
              <a:t>espansione</a:t>
            </a:r>
            <a:r>
              <a:rPr lang="en-US" sz="2400" dirty="0"/>
              <a:t> </a:t>
            </a:r>
            <a:r>
              <a:rPr lang="en-US" sz="2400" dirty="0" err="1"/>
              <a:t>libera</a:t>
            </a:r>
            <a:r>
              <a:rPr lang="en-US" sz="2400" dirty="0"/>
              <a:t> del gas </a:t>
            </a:r>
            <a:r>
              <a:rPr lang="en-US" sz="2400" dirty="0" err="1"/>
              <a:t>nel</a:t>
            </a:r>
            <a:r>
              <a:rPr lang="en-US" sz="2400" dirty="0"/>
              <a:t> </a:t>
            </a:r>
            <a:r>
              <a:rPr lang="en-US" sz="2400" dirty="0" err="1"/>
              <a:t>vuoto</a:t>
            </a:r>
            <a:r>
              <a:rPr lang="en-US" sz="2400" dirty="0"/>
              <a:t>  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4953000" y="4567534"/>
            <a:ext cx="42899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r>
              <a:rPr lang="en-US" sz="2400" dirty="0"/>
              <a:t> </a:t>
            </a:r>
            <a:r>
              <a:rPr lang="en-US" sz="1600" dirty="0">
                <a:sym typeface="Wingdings" pitchFamily="2" charset="2"/>
              </a:rPr>
              <a:t></a:t>
            </a:r>
            <a:r>
              <a:rPr lang="en-US" sz="2400" dirty="0">
                <a:sym typeface="Wingdings" pitchFamily="2" charset="2"/>
              </a:rPr>
              <a:t>  </a:t>
            </a:r>
            <a:r>
              <a:rPr lang="en-US" sz="2400" dirty="0" err="1"/>
              <a:t>pressione</a:t>
            </a:r>
            <a:r>
              <a:rPr lang="en-US" sz="2400" dirty="0"/>
              <a:t> </a:t>
            </a:r>
            <a:r>
              <a:rPr lang="en-US" sz="2400" dirty="0" err="1"/>
              <a:t>esterna</a:t>
            </a:r>
            <a:r>
              <a:rPr lang="en-US" sz="2400" dirty="0"/>
              <a:t> </a:t>
            </a:r>
            <a:r>
              <a:rPr lang="en-US" sz="2400" dirty="0" err="1"/>
              <a:t>nulla</a:t>
            </a:r>
            <a:r>
              <a:rPr lang="en-US" sz="2400" dirty="0"/>
              <a:t> </a:t>
            </a:r>
            <a:r>
              <a:rPr lang="en-US" sz="1600" dirty="0"/>
              <a:t> </a:t>
            </a:r>
            <a:r>
              <a:rPr lang="en-US" sz="1600" dirty="0">
                <a:sym typeface="Wingdings" pitchFamily="2" charset="2"/>
              </a:rPr>
              <a:t></a:t>
            </a:r>
            <a:r>
              <a:rPr lang="en-US" sz="1600" dirty="0"/>
              <a:t> 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/>
              <a:t> = 0</a:t>
            </a: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5105400" y="5267980"/>
            <a:ext cx="42643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r>
              <a:rPr lang="en-US" sz="2400" dirty="0"/>
              <a:t> </a:t>
            </a:r>
            <a:r>
              <a:rPr lang="en-US" sz="1600" dirty="0">
                <a:solidFill>
                  <a:prstClr val="black"/>
                </a:solidFill>
                <a:latin typeface="Calibri"/>
                <a:sym typeface="Wingdings" pitchFamily="2" charset="2"/>
              </a:rPr>
              <a:t></a:t>
            </a:r>
            <a:r>
              <a:rPr lang="en-US" sz="2400" dirty="0">
                <a:solidFill>
                  <a:prstClr val="black"/>
                </a:solidFill>
                <a:latin typeface="Calibri"/>
                <a:sym typeface="Wingdings" pitchFamily="2" charset="2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=  p  </a:t>
            </a:r>
            <a:r>
              <a:rPr lang="en-US" sz="2400" dirty="0"/>
              <a:t>ad </a:t>
            </a:r>
            <a:r>
              <a:rPr lang="en-US" sz="2400" dirty="0" err="1"/>
              <a:t>ogni</a:t>
            </a:r>
            <a:r>
              <a:rPr lang="en-US" sz="2400" dirty="0"/>
              <a:t> </a:t>
            </a:r>
            <a:r>
              <a:rPr lang="en-US" sz="2400" dirty="0" err="1"/>
              <a:t>istante</a:t>
            </a:r>
            <a:r>
              <a:rPr lang="en-US" sz="2400" dirty="0"/>
              <a:t> di tempo 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7696200" y="3875028"/>
            <a:ext cx="1531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r>
              <a:rPr lang="en-US" sz="1600" dirty="0">
                <a:sym typeface="Wingdings" pitchFamily="2" charset="2"/>
              </a:rPr>
              <a:t></a:t>
            </a:r>
            <a:r>
              <a:rPr lang="en-US" sz="2400" dirty="0"/>
              <a:t> 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/>
              <a:t>= cost</a:t>
            </a: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381000" y="5786735"/>
            <a:ext cx="38239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sz="2400" dirty="0"/>
              <a:t>dove 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/>
              <a:t> e’ la </a:t>
            </a:r>
            <a:r>
              <a:rPr lang="en-US" sz="2400" dirty="0" err="1"/>
              <a:t>pressione</a:t>
            </a:r>
            <a:r>
              <a:rPr lang="en-US" sz="2400" dirty="0"/>
              <a:t> del gas   </a:t>
            </a: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-16397" y="0"/>
            <a:ext cx="37337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r>
              <a:rPr lang="en-US" sz="2400" dirty="0"/>
              <a:t>come </a:t>
            </a:r>
            <a:r>
              <a:rPr lang="en-US" sz="2400" dirty="0" err="1"/>
              <a:t>specificato</a:t>
            </a:r>
            <a:r>
              <a:rPr lang="en-US" sz="2400" dirty="0"/>
              <a:t> in </a:t>
            </a:r>
            <a:r>
              <a:rPr lang="en-US" sz="2400" dirty="0" err="1"/>
              <a:t>precedenza</a:t>
            </a:r>
            <a:endParaRPr lang="en-US" sz="2400" dirty="0"/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2005000" y="681335"/>
            <a:ext cx="5996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r>
              <a:rPr lang="en-US" sz="2400" dirty="0" err="1"/>
              <a:t>il</a:t>
            </a:r>
            <a:r>
              <a:rPr lang="en-US" sz="2400" dirty="0"/>
              <a:t> </a:t>
            </a:r>
            <a:r>
              <a:rPr lang="en-US" sz="2400" dirty="0" err="1"/>
              <a:t>lavoro</a:t>
            </a:r>
            <a:r>
              <a:rPr lang="en-US" sz="2400" dirty="0"/>
              <a:t> </a:t>
            </a:r>
            <a:r>
              <a:rPr lang="en-US" sz="2400" dirty="0" err="1"/>
              <a:t>effettuato</a:t>
            </a:r>
            <a:r>
              <a:rPr lang="en-US" sz="2400" dirty="0"/>
              <a:t> </a:t>
            </a:r>
            <a:r>
              <a:rPr lang="en-US" sz="2400" dirty="0" err="1"/>
              <a:t>dal</a:t>
            </a:r>
            <a:r>
              <a:rPr lang="en-US" sz="2400" dirty="0"/>
              <a:t> </a:t>
            </a:r>
            <a:r>
              <a:rPr lang="en-US" sz="2400" dirty="0" err="1"/>
              <a:t>sistema</a:t>
            </a:r>
            <a:r>
              <a:rPr lang="en-US" sz="2400" dirty="0"/>
              <a:t> </a:t>
            </a:r>
            <a:r>
              <a:rPr lang="en-US" sz="2400" dirty="0" err="1"/>
              <a:t>sull’ambiente</a:t>
            </a:r>
            <a:r>
              <a:rPr lang="en-US" sz="2400" dirty="0"/>
              <a:t> </a:t>
            </a:r>
            <a:r>
              <a:rPr lang="en-US" sz="2400" dirty="0" err="1"/>
              <a:t>esterno</a:t>
            </a:r>
            <a:endParaRPr lang="en-US" sz="2400" dirty="0"/>
          </a:p>
        </p:txBody>
      </p:sp>
      <p:sp>
        <p:nvSpPr>
          <p:cNvPr id="41" name="Rectangle 40"/>
          <p:cNvSpPr/>
          <p:nvPr/>
        </p:nvSpPr>
        <p:spPr>
          <a:xfrm>
            <a:off x="10559" y="681335"/>
            <a:ext cx="19736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istante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di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tempo</a:t>
            </a:r>
            <a:endParaRPr lang="en-GB" sz="2400" dirty="0">
              <a:latin typeface="Arial Narrow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3381" y="1504317"/>
            <a:ext cx="19612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risultera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’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essere</a:t>
            </a:r>
            <a:endParaRPr lang="en-US" sz="24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124200" y="2323980"/>
            <a:ext cx="2819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err="1">
                <a:solidFill>
                  <a:prstClr val="black"/>
                </a:solidFill>
                <a:latin typeface="Arial Narrow" pitchFamily="34" charset="0"/>
              </a:rPr>
              <a:t>pressione</a:t>
            </a:r>
            <a:r>
              <a:rPr lang="en-US" sz="2400" i="1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Arial Narrow" pitchFamily="34" charset="0"/>
              </a:rPr>
              <a:t>esterna</a:t>
            </a:r>
            <a:r>
              <a:rPr lang="en-US" sz="2400" i="1" dirty="0">
                <a:solidFill>
                  <a:prstClr val="black"/>
                </a:solidFill>
                <a:latin typeface="Arial Narrow" pitchFamily="34" charset="0"/>
              </a:rPr>
              <a:t>  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i="1" baseline="-25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667000" y="3119735"/>
            <a:ext cx="26052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casi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particolari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ossia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: </a:t>
            </a:r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0056836"/>
              </p:ext>
            </p:extLst>
          </p:nvPr>
        </p:nvGraphicFramePr>
        <p:xfrm>
          <a:off x="2096227" y="1219200"/>
          <a:ext cx="2018573" cy="1129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1" name="Equation" r:id="rId3" imgW="914400" imgH="495000" progId="Equation.DSMT4">
                  <p:embed/>
                </p:oleObj>
              </mc:Choice>
              <mc:Fallback>
                <p:oleObj name="Equation" r:id="rId3" imgW="914400" imgH="495000" progId="Equation.DSMT4">
                  <p:embed/>
                  <p:pic>
                    <p:nvPicPr>
                      <p:cNvPr id="0" name="Picture 11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6227" y="1219200"/>
                        <a:ext cx="2018573" cy="11299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Rectangle 43"/>
          <p:cNvSpPr/>
          <p:nvPr/>
        </p:nvSpPr>
        <p:spPr>
          <a:xfrm>
            <a:off x="-1462" y="2323980"/>
            <a:ext cx="32688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se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si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conosce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il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valore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della</a:t>
            </a:r>
            <a:endParaRPr lang="en-US" sz="24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657600" y="-1"/>
            <a:ext cx="37911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se  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i="1" baseline="-25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aseline="-25000" dirty="0">
                <a:solidFill>
                  <a:prstClr val="black"/>
                </a:solidFill>
                <a:latin typeface="Arial Narrow" pitchFamily="34" charset="0"/>
              </a:rPr>
              <a:t>   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e’ la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pressione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esterna</a:t>
            </a:r>
            <a:endParaRPr lang="en-US" sz="24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38800" y="2323979"/>
            <a:ext cx="36199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durante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tutta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la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trasformazione</a:t>
            </a:r>
            <a:endParaRPr lang="en-US" sz="24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30193" y="0"/>
            <a:ext cx="18614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ad un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generico</a:t>
            </a:r>
            <a:endParaRPr lang="en-US" sz="2400" dirty="0">
              <a:solidFill>
                <a:prstClr val="black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7" grpId="0"/>
      <p:bldP spid="27" grpId="1"/>
      <p:bldP spid="28" grpId="0"/>
      <p:bldP spid="29" grpId="0"/>
      <p:bldP spid="30" grpId="0"/>
      <p:bldP spid="31" grpId="0"/>
      <p:bldP spid="32" grpId="0"/>
      <p:bldP spid="33" grpId="0"/>
      <p:bldP spid="34" grpId="0"/>
      <p:bldP spid="36" grpId="0"/>
      <p:bldP spid="41" grpId="0"/>
      <p:bldP spid="46" grpId="0"/>
      <p:bldP spid="47" grpId="0"/>
      <p:bldP spid="48" grpId="0"/>
      <p:bldP spid="44" grpId="0"/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00501" y="76200"/>
            <a:ext cx="5434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 Narrow" pitchFamily="34" charset="0"/>
              </a:rPr>
              <a:t> in </a:t>
            </a:r>
            <a:r>
              <a:rPr lang="en-US" sz="2400" dirty="0" err="1">
                <a:latin typeface="Arial Narrow" pitchFamily="34" charset="0"/>
              </a:rPr>
              <a:t>questo</a:t>
            </a:r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2400" dirty="0" err="1">
                <a:latin typeface="Arial Narrow" pitchFamily="34" charset="0"/>
              </a:rPr>
              <a:t>esercizio</a:t>
            </a:r>
            <a:r>
              <a:rPr lang="en-US" sz="2400" dirty="0">
                <a:latin typeface="Arial Narrow" pitchFamily="34" charset="0"/>
              </a:rPr>
              <a:t> ci </a:t>
            </a:r>
            <a:r>
              <a:rPr lang="en-US" sz="2400" dirty="0" err="1">
                <a:latin typeface="Arial Narrow" pitchFamily="34" charset="0"/>
              </a:rPr>
              <a:t>troviamo</a:t>
            </a:r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2400" dirty="0" err="1">
                <a:latin typeface="Arial Narrow" pitchFamily="34" charset="0"/>
              </a:rPr>
              <a:t>nel</a:t>
            </a:r>
            <a:r>
              <a:rPr lang="en-US" sz="2400" dirty="0">
                <a:latin typeface="Arial Narrow" pitchFamily="34" charset="0"/>
              </a:rPr>
              <a:t>  primo </a:t>
            </a:r>
            <a:r>
              <a:rPr lang="en-US" sz="2400" dirty="0" err="1">
                <a:latin typeface="Arial Narrow" pitchFamily="34" charset="0"/>
              </a:rPr>
              <a:t>caso</a:t>
            </a:r>
            <a:endParaRPr lang="en-GB" sz="2400" dirty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9259" y="76200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Arial Narrow" pitchFamily="34" charset="0"/>
              </a:rPr>
              <a:t>dunque</a:t>
            </a:r>
            <a:endParaRPr lang="en-GB" sz="2400" dirty="0">
              <a:latin typeface="Arial Narrow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81600" y="2433934"/>
            <a:ext cx="9172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e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finali</a:t>
            </a:r>
            <a:endParaRPr lang="en-GB" sz="2400" dirty="0"/>
          </a:p>
        </p:txBody>
      </p:sp>
      <p:graphicFrame>
        <p:nvGraphicFramePr>
          <p:cNvPr id="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7191657"/>
              </p:ext>
            </p:extLst>
          </p:nvPr>
        </p:nvGraphicFramePr>
        <p:xfrm>
          <a:off x="2117570" y="1501766"/>
          <a:ext cx="2073430" cy="616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94" name="Equation" r:id="rId4" imgW="838080" imgH="241200" progId="Equation.DSMT4">
                  <p:embed/>
                </p:oleObj>
              </mc:Choice>
              <mc:Fallback>
                <p:oleObj name="Equation" r:id="rId4" imgW="838080" imgH="241200" progId="Equation.DSMT4">
                  <p:embed/>
                  <p:pic>
                    <p:nvPicPr>
                      <p:cNvPr id="0" name="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7570" y="1501766"/>
                        <a:ext cx="2073430" cy="6168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990600" y="685801"/>
            <a:ext cx="403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400" dirty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compiuto dal gas sull’ambiente</a:t>
            </a:r>
            <a:endParaRPr lang="en-GB" sz="2400" dirty="0">
              <a:solidFill>
                <a:prstClr val="black"/>
              </a:solidFill>
              <a:latin typeface="Arial Narrow" pitchFamily="34" charset="0"/>
            </a:endParaRPr>
          </a:p>
        </p:txBody>
      </p:sp>
      <p:graphicFrame>
        <p:nvGraphicFramePr>
          <p:cNvPr id="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3708822"/>
              </p:ext>
            </p:extLst>
          </p:nvPr>
        </p:nvGraphicFramePr>
        <p:xfrm>
          <a:off x="511428" y="1273172"/>
          <a:ext cx="1528954" cy="1185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95" name="Equation" r:id="rId6" imgW="660240" imgH="495000" progId="Equation.DSMT4">
                  <p:embed/>
                </p:oleObj>
              </mc:Choice>
              <mc:Fallback>
                <p:oleObj name="Equation" r:id="rId6" imgW="660240" imgH="495000" progId="Equation.DSMT4">
                  <p:embed/>
                  <p:pic>
                    <p:nvPicPr>
                      <p:cNvPr id="0" name="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428" y="1273172"/>
                        <a:ext cx="1528954" cy="11853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3183864"/>
              </p:ext>
            </p:extLst>
          </p:nvPr>
        </p:nvGraphicFramePr>
        <p:xfrm>
          <a:off x="89153" y="1600187"/>
          <a:ext cx="616803" cy="36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96" name="Equation" r:id="rId8" imgW="266400" imgH="152280" progId="Equation.DSMT4">
                  <p:embed/>
                </p:oleObj>
              </mc:Choice>
              <mc:Fallback>
                <p:oleObj name="Equation" r:id="rId8" imgW="266400" imgH="152280" progId="Equation.DSMT4">
                  <p:embed/>
                  <p:pic>
                    <p:nvPicPr>
                      <p:cNvPr id="0" name="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153" y="1600187"/>
                        <a:ext cx="616803" cy="365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0546075"/>
              </p:ext>
            </p:extLst>
          </p:nvPr>
        </p:nvGraphicFramePr>
        <p:xfrm>
          <a:off x="5453418" y="1501766"/>
          <a:ext cx="2547582" cy="616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97" name="Equation" r:id="rId10" imgW="1028520" imgH="241200" progId="Equation.DSMT4">
                  <p:embed/>
                </p:oleObj>
              </mc:Choice>
              <mc:Fallback>
                <p:oleObj name="Equation" r:id="rId10" imgW="1028520" imgH="241200" progId="Equation.DSMT4">
                  <p:embed/>
                  <p:pic>
                    <p:nvPicPr>
                      <p:cNvPr id="0" name="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3418" y="1501766"/>
                        <a:ext cx="2547582" cy="6168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-26303" y="2433936"/>
            <a:ext cx="15503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Arial Narrow" pitchFamily="34" charset="0"/>
              </a:rPr>
              <a:t>attenzione</a:t>
            </a:r>
            <a:r>
              <a:rPr lang="en-US" sz="2400" dirty="0">
                <a:latin typeface="Arial Narrow" pitchFamily="34" charset="0"/>
              </a:rPr>
              <a:t> :</a:t>
            </a:r>
            <a:endParaRPr lang="en-GB" sz="2400" dirty="0">
              <a:latin typeface="Arial Narrow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19600" y="1524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 Narrow" pitchFamily="34" charset="0"/>
              </a:rPr>
              <a:t>dove</a:t>
            </a:r>
            <a:endParaRPr lang="en-GB" sz="2400" dirty="0">
              <a:latin typeface="Arial Narrow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80711" y="3119736"/>
            <a:ext cx="25635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ma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dato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che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importa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-19259" y="3119735"/>
            <a:ext cx="21471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ne’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dell’ambiente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,</a:t>
            </a: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685801"/>
            <a:ext cx="10567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il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lavoro</a:t>
            </a:r>
            <a:endParaRPr lang="en-GB" sz="24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72000" y="685800"/>
            <a:ext cx="32452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puo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’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essere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calcolato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come</a:t>
            </a:r>
            <a:endParaRPr lang="it-IT" dirty="0"/>
          </a:p>
        </p:txBody>
      </p:sp>
      <p:sp>
        <p:nvSpPr>
          <p:cNvPr id="16" name="Rectangle 15"/>
          <p:cNvSpPr/>
          <p:nvPr/>
        </p:nvSpPr>
        <p:spPr>
          <a:xfrm>
            <a:off x="5257800" y="3733801"/>
            <a:ext cx="342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possiamo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affermare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che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  </a:t>
            </a:r>
            <a:endParaRPr lang="en-GB" sz="24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4415136"/>
            <a:ext cx="24260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se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il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gas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si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espande</a:t>
            </a:r>
            <a:endParaRPr lang="en-US" sz="24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419600" y="3119449"/>
            <a:ext cx="21974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conoscere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solo la</a:t>
            </a:r>
            <a:endParaRPr lang="it-IT" dirty="0"/>
          </a:p>
        </p:txBody>
      </p:sp>
      <p:sp>
        <p:nvSpPr>
          <p:cNvPr id="19" name="Rectangle 18"/>
          <p:cNvSpPr/>
          <p:nvPr/>
        </p:nvSpPr>
        <p:spPr>
          <a:xfrm>
            <a:off x="0" y="3733801"/>
            <a:ext cx="16770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dell’ambiente</a:t>
            </a:r>
            <a:endParaRPr lang="it-IT" dirty="0"/>
          </a:p>
        </p:txBody>
      </p:sp>
      <p:sp>
        <p:nvSpPr>
          <p:cNvPr id="21" name="Rectangle 20"/>
          <p:cNvSpPr/>
          <p:nvPr/>
        </p:nvSpPr>
        <p:spPr>
          <a:xfrm>
            <a:off x="2590800" y="5098703"/>
            <a:ext cx="320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l’ambiente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si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comprimera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’  </a:t>
            </a:r>
            <a:endParaRPr lang="it-IT" dirty="0"/>
          </a:p>
        </p:txBody>
      </p:sp>
      <p:sp>
        <p:nvSpPr>
          <p:cNvPr id="22" name="Rectangle 21"/>
          <p:cNvSpPr/>
          <p:nvPr/>
        </p:nvSpPr>
        <p:spPr>
          <a:xfrm>
            <a:off x="5562600" y="5098701"/>
            <a:ext cx="312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diminuendo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il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suo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volume</a:t>
            </a:r>
            <a:endParaRPr lang="en-GB" sz="24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426061" y="4415136"/>
            <a:ext cx="15937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aumentando</a:t>
            </a:r>
            <a:endParaRPr lang="en-US" sz="24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987642" y="4415135"/>
            <a:ext cx="42182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il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suo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volume di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una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certa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quantita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’  </a:t>
            </a:r>
            <a:endParaRPr lang="it-IT" dirty="0"/>
          </a:p>
        </p:txBody>
      </p:sp>
      <p:sp>
        <p:nvSpPr>
          <p:cNvPr id="20" name="Rectangle 19"/>
          <p:cNvSpPr/>
          <p:nvPr/>
        </p:nvSpPr>
        <p:spPr>
          <a:xfrm>
            <a:off x="6096000" y="2433933"/>
            <a:ext cx="1401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ne’ del gas</a:t>
            </a: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509772" y="3119736"/>
            <a:ext cx="13388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variazione</a:t>
            </a:r>
            <a:endParaRPr lang="it-IT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848600" y="3119448"/>
            <a:ext cx="12682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di volume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759598" y="3733800"/>
            <a:ext cx="36972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e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dato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che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il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cilindro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e’ </a:t>
            </a:r>
            <a:r>
              <a:rPr lang="en-US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chiuso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5098702"/>
            <a:ext cx="26340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corrispondentemente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endParaRPr lang="en-GB" sz="24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5710535"/>
            <a:ext cx="2544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della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stessa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quantita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’</a:t>
            </a:r>
            <a:endParaRPr lang="en-GB" sz="24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500712" y="2433932"/>
            <a:ext cx="29578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non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conosciamo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i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volumi</a:t>
            </a:r>
            <a:endParaRPr lang="it-IT" dirty="0"/>
          </a:p>
        </p:txBody>
      </p:sp>
      <p:sp>
        <p:nvSpPr>
          <p:cNvPr id="31" name="Rectangle 30"/>
          <p:cNvSpPr/>
          <p:nvPr/>
        </p:nvSpPr>
        <p:spPr>
          <a:xfrm>
            <a:off x="4343400" y="2433931"/>
            <a:ext cx="8739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iniziali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100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0" grpId="0"/>
      <p:bldP spid="25" grpId="0"/>
      <p:bldP spid="26" grpId="0"/>
      <p:bldP spid="27" grpId="0"/>
      <p:bldP spid="28" grpId="0"/>
      <p:bldP spid="30" grpId="0"/>
      <p:bldP spid="29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34088" y="1530674"/>
            <a:ext cx="86517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>
                <a:latin typeface="Arial Narrow" panose="020B0606020202030204" pitchFamily="34" charset="0"/>
              </a:rPr>
              <a:t>Nota bene: il sistema esegue una trasformazione adiabatica mentre l’ambiente esegue una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81000" y="1905000"/>
            <a:ext cx="784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2000" dirty="0">
                <a:latin typeface="Arial Narrow" panose="020B0606020202030204" pitchFamily="34" charset="0"/>
              </a:rPr>
              <a:t>trasformazione  </a:t>
            </a:r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contemporaneamente  </a:t>
            </a:r>
            <a:r>
              <a:rPr lang="it-IT" sz="2000" dirty="0">
                <a:latin typeface="Arial Narrow" panose="020B0606020202030204" pitchFamily="34" charset="0"/>
              </a:rPr>
              <a:t>adiabatica ed isobara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87285" y="381000"/>
            <a:ext cx="76338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>
                <a:latin typeface="Arial Narrow" panose="020B0606020202030204" pitchFamily="34" charset="0"/>
              </a:rPr>
              <a:t>Nota bene: usualmente si fanno trasformazioni con cilindri aperti  e in quel caso </a:t>
            </a:r>
          </a:p>
        </p:txBody>
      </p:sp>
      <p:sp>
        <p:nvSpPr>
          <p:cNvPr id="5" name="Rettangolo 4"/>
          <p:cNvSpPr/>
          <p:nvPr/>
        </p:nvSpPr>
        <p:spPr>
          <a:xfrm>
            <a:off x="304800" y="750332"/>
            <a:ext cx="7239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non sarebbe possibile dire nulla sulla variazione di  volume dell’ambiente </a:t>
            </a:r>
          </a:p>
        </p:txBody>
      </p:sp>
    </p:spTree>
    <p:extLst>
      <p:ext uri="{BB962C8B-B14F-4D97-AF65-F5344CB8AC3E}">
        <p14:creationId xmlns:p14="http://schemas.microsoft.com/office/powerpoint/2010/main" val="2907005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9488474"/>
              </p:ext>
            </p:extLst>
          </p:nvPr>
        </p:nvGraphicFramePr>
        <p:xfrm>
          <a:off x="-3" y="1960823"/>
          <a:ext cx="4407819" cy="629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7" name="Equation" r:id="rId3" imgW="1688760" imgH="241200" progId="Equation.DSMT4">
                  <p:embed/>
                </p:oleObj>
              </mc:Choice>
              <mc:Fallback>
                <p:oleObj name="Equation" r:id="rId3" imgW="1688760" imgH="241200" progId="Equation.DSMT4">
                  <p:embed/>
                  <p:pic>
                    <p:nvPicPr>
                      <p:cNvPr id="0" name="Picture 12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" y="1960823"/>
                        <a:ext cx="4407819" cy="6299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42337" y="1066800"/>
            <a:ext cx="3621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Arial Narrow" pitchFamily="34" charset="0"/>
              </a:rPr>
              <a:t>uguagliando</a:t>
            </a:r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2400" dirty="0" err="1">
                <a:latin typeface="Arial Narrow" pitchFamily="34" charset="0"/>
              </a:rPr>
              <a:t>i</a:t>
            </a:r>
            <a:r>
              <a:rPr lang="en-US" sz="2400" dirty="0">
                <a:latin typeface="Arial Narrow" pitchFamily="34" charset="0"/>
              </a:rPr>
              <a:t> due termini </a:t>
            </a:r>
            <a:r>
              <a:rPr lang="en-US" sz="2400" dirty="0" err="1">
                <a:latin typeface="Arial Narrow" pitchFamily="34" charset="0"/>
              </a:rPr>
              <a:t>si</a:t>
            </a:r>
            <a:r>
              <a:rPr lang="en-US" sz="2400" dirty="0">
                <a:latin typeface="Arial Narrow" pitchFamily="34" charset="0"/>
              </a:rPr>
              <a:t> ha</a:t>
            </a:r>
            <a:endParaRPr lang="en-GB" sz="2400" dirty="0">
              <a:latin typeface="Arial Narrow" pitchFamily="34" charset="0"/>
            </a:endParaRPr>
          </a:p>
        </p:txBody>
      </p:sp>
      <p:graphicFrame>
        <p:nvGraphicFramePr>
          <p:cNvPr id="16433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8629462"/>
              </p:ext>
            </p:extLst>
          </p:nvPr>
        </p:nvGraphicFramePr>
        <p:xfrm>
          <a:off x="6096000" y="127858"/>
          <a:ext cx="2408498" cy="621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8" name="Equation" r:id="rId5" imgW="965160" imgH="241200" progId="Equation.DSMT4">
                  <p:embed/>
                </p:oleObj>
              </mc:Choice>
              <mc:Fallback>
                <p:oleObj name="Equation" r:id="rId5" imgW="965160" imgH="241200" progId="Equation.DSMT4">
                  <p:embed/>
                  <p:pic>
                    <p:nvPicPr>
                      <p:cNvPr id="0" name="Picture 49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27858"/>
                        <a:ext cx="2408498" cy="6218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75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4795796"/>
              </p:ext>
            </p:extLst>
          </p:nvPr>
        </p:nvGraphicFramePr>
        <p:xfrm>
          <a:off x="1239457" y="83408"/>
          <a:ext cx="2975682" cy="678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9" name="Equation" r:id="rId7" imgW="1155600" imgH="241200" progId="Equation.DSMT4">
                  <p:embed/>
                </p:oleObj>
              </mc:Choice>
              <mc:Fallback>
                <p:oleObj name="Equation" r:id="rId7" imgW="1155600" imgH="241200" progId="Equation.DSMT4">
                  <p:embed/>
                  <p:pic>
                    <p:nvPicPr>
                      <p:cNvPr id="0" name="Object 14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9457" y="83408"/>
                        <a:ext cx="2975682" cy="6785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35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1038222"/>
              </p:ext>
            </p:extLst>
          </p:nvPr>
        </p:nvGraphicFramePr>
        <p:xfrm>
          <a:off x="4969135" y="1960823"/>
          <a:ext cx="4174865" cy="629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0" name="Equation" r:id="rId9" imgW="1600200" imgH="241200" progId="Equation.DSMT4">
                  <p:embed/>
                </p:oleObj>
              </mc:Choice>
              <mc:Fallback>
                <p:oleObj name="Equation" r:id="rId9" imgW="1600200" imgH="241200" progId="Equation.DSMT4">
                  <p:embed/>
                  <p:pic>
                    <p:nvPicPr>
                      <p:cNvPr id="0" name="Picture 51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9135" y="1960823"/>
                        <a:ext cx="4174865" cy="6299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AutoShape 22"/>
          <p:cNvSpPr>
            <a:spLocks noChangeAspect="1" noChangeArrowheads="1"/>
          </p:cNvSpPr>
          <p:nvPr/>
        </p:nvSpPr>
        <p:spPr bwMode="auto">
          <a:xfrm>
            <a:off x="4594486" y="2205437"/>
            <a:ext cx="167294" cy="83647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900"/>
          </a:p>
        </p:txBody>
      </p:sp>
      <p:sp>
        <p:nvSpPr>
          <p:cNvPr id="2" name="Rectangle 1"/>
          <p:cNvSpPr/>
          <p:nvPr/>
        </p:nvSpPr>
        <p:spPr>
          <a:xfrm>
            <a:off x="0" y="152400"/>
            <a:ext cx="12987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dato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che</a:t>
            </a:r>
            <a:r>
              <a:rPr lang="en-US" sz="2400" dirty="0">
                <a:solidFill>
                  <a:prstClr val="black"/>
                </a:solidFill>
                <a:latin typeface="Arial Narrow" pitchFamily="34" charset="0"/>
              </a:rPr>
              <a:t>  </a:t>
            </a:r>
            <a:endParaRPr lang="en-GB" sz="24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09450" y="153944"/>
            <a:ext cx="1510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 Narrow" pitchFamily="34" charset="0"/>
              </a:rPr>
              <a:t>e </a:t>
            </a:r>
            <a:r>
              <a:rPr lang="en-US" sz="2400" dirty="0" err="1">
                <a:latin typeface="Arial Narrow" pitchFamily="34" charset="0"/>
              </a:rPr>
              <a:t>dato</a:t>
            </a:r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2400" dirty="0" err="1">
                <a:latin typeface="Arial Narrow" pitchFamily="34" charset="0"/>
              </a:rPr>
              <a:t>che</a:t>
            </a:r>
            <a:r>
              <a:rPr lang="en-US" sz="2400" dirty="0">
                <a:latin typeface="Arial Narrow" pitchFamily="34" charset="0"/>
              </a:rPr>
              <a:t>  </a:t>
            </a:r>
            <a:endParaRPr lang="en-GB" sz="2400" dirty="0">
              <a:latin typeface="Arial Narrow" pitchFamily="34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962289"/>
              </p:ext>
            </p:extLst>
          </p:nvPr>
        </p:nvGraphicFramePr>
        <p:xfrm>
          <a:off x="916560" y="3042540"/>
          <a:ext cx="4112640" cy="615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1" name="Equation" r:id="rId11" imgW="1612800" imgH="241200" progId="Equation.DSMT4">
                  <p:embed/>
                </p:oleObj>
              </mc:Choice>
              <mc:Fallback>
                <p:oleObj name="Equation" r:id="rId11" imgW="16128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6560" y="3042540"/>
                        <a:ext cx="4112640" cy="6150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-14175" y="3068400"/>
            <a:ext cx="7761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err="1">
                <a:solidFill>
                  <a:prstClr val="black"/>
                </a:solidFill>
                <a:latin typeface="Arial Narrow" pitchFamily="34" charset="0"/>
              </a:rPr>
              <a:t>ossia</a:t>
            </a:r>
            <a:endParaRPr lang="en-US" sz="2400" dirty="0">
              <a:solidFill>
                <a:prstClr val="black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49" grpId="0" animBg="1"/>
      <p:bldP spid="33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679</Words>
  <Application>Microsoft Office PowerPoint</Application>
  <PresentationFormat>Presentazione su schermo (4:3)</PresentationFormat>
  <Paragraphs>155</Paragraphs>
  <Slides>16</Slides>
  <Notes>3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4" baseType="lpstr">
      <vt:lpstr>Arial</vt:lpstr>
      <vt:lpstr>Arial Narrow</vt:lpstr>
      <vt:lpstr>Calibri</vt:lpstr>
      <vt:lpstr>Symbol</vt:lpstr>
      <vt:lpstr>Times New Roman</vt:lpstr>
      <vt:lpstr>Wingdings</vt:lpstr>
      <vt:lpstr>Office Theme</vt:lpstr>
      <vt:lpstr>Equation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Zucchelli</dc:creator>
  <cp:lastModifiedBy>Stefano Zucchelli</cp:lastModifiedBy>
  <cp:revision>324</cp:revision>
  <dcterms:created xsi:type="dcterms:W3CDTF">2006-08-16T00:00:00Z</dcterms:created>
  <dcterms:modified xsi:type="dcterms:W3CDTF">2019-03-30T16:31:34Z</dcterms:modified>
</cp:coreProperties>
</file>