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1" r:id="rId2"/>
    <p:sldId id="293" r:id="rId3"/>
    <p:sldId id="297" r:id="rId4"/>
    <p:sldId id="303" r:id="rId5"/>
    <p:sldId id="305" r:id="rId6"/>
    <p:sldId id="306" r:id="rId7"/>
    <p:sldId id="29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0000"/>
    <a:srgbClr val="FF0000"/>
    <a:srgbClr val="FF3300"/>
    <a:srgbClr val="FF2525"/>
    <a:srgbClr val="FF5050"/>
    <a:srgbClr val="660066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3816" autoAdjust="0"/>
  </p:normalViewPr>
  <p:slideViewPr>
    <p:cSldViewPr>
      <p:cViewPr varScale="1">
        <p:scale>
          <a:sx n="93" d="100"/>
          <a:sy n="93" d="100"/>
        </p:scale>
        <p:origin x="15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7A4B021-9C63-4AA6-94AF-80B33D53123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47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9F72DFD8-CD60-4012-84A3-23F1B3F1CAEE}" type="slidenum">
              <a:rPr lang="en-US" altLang="it-IT" sz="1200" smtClean="0">
                <a:latin typeface="Arial" charset="0"/>
              </a:rPr>
              <a:pPr/>
              <a:t>1</a:t>
            </a:fld>
            <a:endParaRPr lang="en-US" altLang="it-IT" sz="1200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/>
              <a:t>Per estrarre tutte le conseguenze contenute nel teorema di Carnot è necessario fare cadere la sua principale limitazione che consiste nel fatto che vengono esaminati scambi di calore a due sole temperature. Nella realtà infatti un sistema termodinamico che compie una trasformazione ciclica scambia calore non a due sole temperature ma a una distribuzione al limite continua di temperature. Si deve pertanto cercare di includere anche questo caso generale arrivando al teorema di Clausius.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93079-2358-4E51-BCD6-D91CF93B7C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1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7F8C-41B7-4960-B6A8-F8704217EE1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6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F5998-0272-4D04-9CA9-DCE3EAB3532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80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0EB60-0E6E-4DE8-8E46-49E58560144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4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432D-CC43-4C7D-B19C-346DA72EC74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63416-AD4A-4927-B3DA-02FE67847A6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4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6568-1D52-40AE-BD0D-79166CC25DE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8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68D37-DFFB-4B2F-BDE5-7C88A476C15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2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80718-FF17-48A2-A6A0-B36480B40E5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9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EBBC3-D32B-4E3D-B677-0BCF345E028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96BD8-5D5A-488E-AF1E-FB7D4FC672B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5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3A38-65CB-45FB-8FA6-2114AEB1FDE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8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text styles</a:t>
            </a:r>
          </a:p>
          <a:p>
            <a:pPr lvl="1"/>
            <a:r>
              <a:rPr lang="en-US" altLang="it-IT"/>
              <a:t>Second level</a:t>
            </a:r>
          </a:p>
          <a:p>
            <a:pPr lvl="2"/>
            <a:r>
              <a:rPr lang="en-US" altLang="it-IT"/>
              <a:t>Third level</a:t>
            </a:r>
          </a:p>
          <a:p>
            <a:pPr lvl="3"/>
            <a:r>
              <a:rPr lang="en-US" altLang="it-IT"/>
              <a:t>Fourth level</a:t>
            </a:r>
          </a:p>
          <a:p>
            <a:pPr lvl="4"/>
            <a:r>
              <a:rPr lang="en-US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78153B5-4BDB-46EA-A6F4-8E9CF351642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7.bin"/><Relationship Id="rId3" Type="http://schemas.openxmlformats.org/officeDocument/2006/relationships/image" Target="../media/image13.png"/><Relationship Id="rId21" Type="http://schemas.openxmlformats.org/officeDocument/2006/relationships/image" Target="../media/image12.wmf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9.wmf"/><Relationship Id="rId10" Type="http://schemas.openxmlformats.org/officeDocument/2006/relationships/image" Target="../media/image7.wmf"/><Relationship Id="rId19" Type="http://schemas.openxmlformats.org/officeDocument/2006/relationships/image" Target="../media/image11.wmf"/><Relationship Id="rId4" Type="http://schemas.openxmlformats.org/officeDocument/2006/relationships/image" Target="../media/image14.pn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" Type="http://schemas.openxmlformats.org/officeDocument/2006/relationships/image" Target="../media/image3.png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19.bin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28" Type="http://schemas.openxmlformats.org/officeDocument/2006/relationships/oleObject" Target="../embeddings/oleObject21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.png"/><Relationship Id="rId4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16" name="Rectangle 48"/>
          <p:cNvSpPr>
            <a:spLocks noChangeArrowheads="1"/>
          </p:cNvSpPr>
          <p:nvPr/>
        </p:nvSpPr>
        <p:spPr bwMode="auto">
          <a:xfrm>
            <a:off x="39688" y="1627188"/>
            <a:ext cx="220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possono avvenire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0" y="5249863"/>
            <a:ext cx="205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dirty="0">
                <a:latin typeface="Arial Narrow" pitchFamily="34" charset="0"/>
                <a:sym typeface="Wingdings" panose="05000000000000000000" pitchFamily="2" charset="2"/>
              </a:rPr>
              <a:t></a:t>
            </a:r>
            <a:r>
              <a:rPr lang="it-IT" altLang="it-IT" sz="2400" dirty="0">
                <a:latin typeface="Arial Narrow" pitchFamily="34" charset="0"/>
                <a:sym typeface="Wingdings" panose="05000000000000000000" pitchFamily="2" charset="2"/>
              </a:rPr>
              <a:t>  </a:t>
            </a:r>
            <a:r>
              <a:rPr lang="it-IT" altLang="it-IT" sz="2400" dirty="0">
                <a:latin typeface="Arial Narrow" pitchFamily="34" charset="0"/>
              </a:rPr>
              <a:t>occorre</a:t>
            </a:r>
          </a:p>
        </p:txBody>
      </p:sp>
      <p:sp>
        <p:nvSpPr>
          <p:cNvPr id="7178" name="Rectangle 52"/>
          <p:cNvSpPr>
            <a:spLocks noChangeArrowheads="1"/>
          </p:cNvSpPr>
          <p:nvPr/>
        </p:nvSpPr>
        <p:spPr bwMode="auto">
          <a:xfrm>
            <a:off x="0" y="774700"/>
            <a:ext cx="3662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in una generica trasformazione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7179" name="Rectangle 53"/>
          <p:cNvSpPr>
            <a:spLocks noChangeArrowheads="1"/>
          </p:cNvSpPr>
          <p:nvPr/>
        </p:nvSpPr>
        <p:spPr bwMode="auto">
          <a:xfrm>
            <a:off x="0" y="3403601"/>
            <a:ext cx="114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al limite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544888" y="774700"/>
            <a:ext cx="874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ciclica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1074738" y="2497138"/>
            <a:ext cx="2887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a temperature qualsiasi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64" name="Rectangle 48"/>
          <p:cNvSpPr>
            <a:spLocks noChangeArrowheads="1"/>
          </p:cNvSpPr>
          <p:nvPr/>
        </p:nvSpPr>
        <p:spPr bwMode="auto">
          <a:xfrm>
            <a:off x="2133600" y="1628775"/>
            <a:ext cx="2133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  </a:t>
            </a:r>
            <a:r>
              <a:rPr lang="it-IT" altLang="it-IT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piu’</a:t>
            </a:r>
            <a:r>
              <a:rPr lang="it-IT" alt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di  due</a:t>
            </a: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4095750" y="1627188"/>
            <a:ext cx="108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serbatoi</a:t>
            </a:r>
          </a:p>
        </p:txBody>
      </p:sp>
      <p:sp>
        <p:nvSpPr>
          <p:cNvPr id="66" name="Rectangle 53"/>
          <p:cNvSpPr>
            <a:spLocks noChangeArrowheads="1"/>
          </p:cNvSpPr>
          <p:nvPr/>
        </p:nvSpPr>
        <p:spPr bwMode="auto">
          <a:xfrm>
            <a:off x="-76200" y="4313238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 poste a temperature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2433637" y="4313239"/>
            <a:ext cx="2747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variabili con continuità </a:t>
            </a:r>
            <a:endParaRPr lang="en-GB" altLang="it-IT" sz="2400" dirty="0">
              <a:latin typeface="Arial Narrow" pitchFamily="34" charset="0"/>
            </a:endParaRP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914400" y="3403601"/>
            <a:ext cx="3248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con una infinita’ di sorgenti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4297363" y="774700"/>
            <a:ext cx="2408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gli scambi di calore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2064" name="Rectangle 2"/>
          <p:cNvSpPr>
            <a:spLocks noChangeArrowheads="1"/>
          </p:cNvSpPr>
          <p:nvPr/>
        </p:nvSpPr>
        <p:spPr bwMode="auto">
          <a:xfrm>
            <a:off x="1295400" y="5253038"/>
            <a:ext cx="373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estendere il teorema di Carnot</a:t>
            </a:r>
            <a:endParaRPr lang="it-IT" altLang="it-IT" sz="2000">
              <a:latin typeface="Arial Narrow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938" y="2497138"/>
            <a:ext cx="1141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di calore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-76200" y="-51375"/>
            <a:ext cx="41921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32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Teorema di </a:t>
            </a:r>
            <a:r>
              <a:rPr lang="it-IT" altLang="it-IT" sz="3200" b="1" kern="0" dirty="0" err="1">
                <a:solidFill>
                  <a:srgbClr val="000000"/>
                </a:solidFill>
                <a:latin typeface="Arial"/>
                <a:ea typeface="+mj-ea"/>
                <a:cs typeface="+mj-cs"/>
              </a:rPr>
              <a:t>Clausius</a:t>
            </a:r>
            <a:endParaRPr lang="it-IT" sz="1800" b="1" dirty="0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F2CFC30D-AFC5-4E97-8B1C-048070565CB2}"/>
              </a:ext>
            </a:extLst>
          </p:cNvPr>
          <p:cNvGrpSpPr/>
          <p:nvPr/>
        </p:nvGrpSpPr>
        <p:grpSpPr>
          <a:xfrm>
            <a:off x="5076443" y="547504"/>
            <a:ext cx="4073213" cy="5251366"/>
            <a:chOff x="5076443" y="547504"/>
            <a:chExt cx="4073213" cy="5251366"/>
          </a:xfrm>
        </p:grpSpPr>
        <p:grpSp>
          <p:nvGrpSpPr>
            <p:cNvPr id="7" name="Gruppo 6"/>
            <p:cNvGrpSpPr/>
            <p:nvPr/>
          </p:nvGrpSpPr>
          <p:grpSpPr>
            <a:xfrm>
              <a:off x="5076443" y="547504"/>
              <a:ext cx="4039685" cy="5251366"/>
              <a:chOff x="5076443" y="547504"/>
              <a:chExt cx="4039685" cy="5251366"/>
            </a:xfrm>
          </p:grpSpPr>
          <p:grpSp>
            <p:nvGrpSpPr>
              <p:cNvPr id="2" name="Group 4"/>
              <p:cNvGrpSpPr>
                <a:grpSpLocks noChangeAspect="1"/>
              </p:cNvGrpSpPr>
              <p:nvPr/>
            </p:nvGrpSpPr>
            <p:grpSpPr bwMode="auto">
              <a:xfrm>
                <a:off x="5076443" y="547504"/>
                <a:ext cx="3972430" cy="3763046"/>
                <a:chOff x="3771" y="871"/>
                <a:chExt cx="1679" cy="1591"/>
              </a:xfrm>
            </p:grpSpPr>
            <p:sp>
              <p:nvSpPr>
                <p:cNvPr id="206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524" y="1125"/>
                  <a:ext cx="301" cy="1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it-IT" altLang="it-IT" sz="2400" i="1" dirty="0" err="1">
                      <a:latin typeface="Symbol" panose="05050102010706020507" pitchFamily="18" charset="2"/>
                      <a:cs typeface="Times New Roman" pitchFamily="18" charset="0"/>
                    </a:rPr>
                    <a:t>d</a:t>
                  </a:r>
                  <a:r>
                    <a:rPr lang="it-IT" altLang="it-IT" sz="2400" i="1" dirty="0" err="1">
                      <a:latin typeface="Times New Roman" pitchFamily="18" charset="0"/>
                      <a:cs typeface="Times New Roman" pitchFamily="18" charset="0"/>
                    </a:rPr>
                    <a:t>Q</a:t>
                  </a:r>
                  <a:endParaRPr lang="it-IT" altLang="it-IT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066" name="Group 5"/>
                <p:cNvGrpSpPr>
                  <a:grpSpLocks/>
                </p:cNvGrpSpPr>
                <p:nvPr/>
              </p:nvGrpSpPr>
              <p:grpSpPr bwMode="auto">
                <a:xfrm flipH="1">
                  <a:off x="3787" y="2131"/>
                  <a:ext cx="313" cy="2"/>
                  <a:chOff x="2823" y="2273"/>
                  <a:chExt cx="349" cy="2"/>
                </a:xfrm>
              </p:grpSpPr>
              <p:sp>
                <p:nvSpPr>
                  <p:cNvPr id="2106" name="Line 6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967" y="2129"/>
                    <a:ext cx="0" cy="288"/>
                  </a:xfrm>
                  <a:prstGeom prst="line">
                    <a:avLst/>
                  </a:prstGeom>
                  <a:noFill/>
                  <a:ln w="57150">
                    <a:solidFill>
                      <a:schemeClr val="bg2"/>
                    </a:solidFill>
                    <a:round/>
                    <a:headEnd/>
                    <a:tailEnd type="triangl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2107" name="Line 7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3082" y="2184"/>
                    <a:ext cx="2" cy="179"/>
                  </a:xfrm>
                  <a:prstGeom prst="line">
                    <a:avLst/>
                  </a:prstGeom>
                  <a:noFill/>
                  <a:ln w="57150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2068" name="Group 9"/>
                <p:cNvGrpSpPr>
                  <a:grpSpLocks/>
                </p:cNvGrpSpPr>
                <p:nvPr/>
              </p:nvGrpSpPr>
              <p:grpSpPr bwMode="auto">
                <a:xfrm>
                  <a:off x="4066" y="1860"/>
                  <a:ext cx="557" cy="454"/>
                  <a:chOff x="3589" y="3187"/>
                  <a:chExt cx="822" cy="623"/>
                </a:xfrm>
              </p:grpSpPr>
              <p:sp>
                <p:nvSpPr>
                  <p:cNvPr id="2098" name="Freeform 10"/>
                  <p:cNvSpPr>
                    <a:spLocks/>
                  </p:cNvSpPr>
                  <p:nvPr/>
                </p:nvSpPr>
                <p:spPr bwMode="auto">
                  <a:xfrm>
                    <a:off x="3589" y="3187"/>
                    <a:ext cx="822" cy="623"/>
                  </a:xfrm>
                  <a:custGeom>
                    <a:avLst/>
                    <a:gdLst>
                      <a:gd name="T0" fmla="*/ 0 w 1748"/>
                      <a:gd name="T1" fmla="*/ 1 h 1050"/>
                      <a:gd name="T2" fmla="*/ 0 w 1748"/>
                      <a:gd name="T3" fmla="*/ 1 h 1050"/>
                      <a:gd name="T4" fmla="*/ 0 w 1748"/>
                      <a:gd name="T5" fmla="*/ 1 h 1050"/>
                      <a:gd name="T6" fmla="*/ 0 w 1748"/>
                      <a:gd name="T7" fmla="*/ 1 h 1050"/>
                      <a:gd name="T8" fmla="*/ 0 w 1748"/>
                      <a:gd name="T9" fmla="*/ 1 h 1050"/>
                      <a:gd name="T10" fmla="*/ 0 w 1748"/>
                      <a:gd name="T11" fmla="*/ 1 h 1050"/>
                      <a:gd name="T12" fmla="*/ 0 w 1748"/>
                      <a:gd name="T13" fmla="*/ 1 h 1050"/>
                      <a:gd name="T14" fmla="*/ 0 w 1748"/>
                      <a:gd name="T15" fmla="*/ 1 h 1050"/>
                      <a:gd name="T16" fmla="*/ 0 w 1748"/>
                      <a:gd name="T17" fmla="*/ 1 h 1050"/>
                      <a:gd name="T18" fmla="*/ 0 w 1748"/>
                      <a:gd name="T19" fmla="*/ 1 h 1050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48"/>
                      <a:gd name="T31" fmla="*/ 0 h 1050"/>
                      <a:gd name="T32" fmla="*/ 1748 w 1748"/>
                      <a:gd name="T33" fmla="*/ 1050 h 1050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48" h="1050">
                        <a:moveTo>
                          <a:pt x="127" y="761"/>
                        </a:moveTo>
                        <a:cubicBezTo>
                          <a:pt x="217" y="827"/>
                          <a:pt x="392" y="1050"/>
                          <a:pt x="553" y="1017"/>
                        </a:cubicBezTo>
                        <a:cubicBezTo>
                          <a:pt x="714" y="984"/>
                          <a:pt x="926" y="625"/>
                          <a:pt x="1091" y="563"/>
                        </a:cubicBezTo>
                        <a:cubicBezTo>
                          <a:pt x="1256" y="501"/>
                          <a:pt x="1451" y="705"/>
                          <a:pt x="1545" y="648"/>
                        </a:cubicBezTo>
                        <a:cubicBezTo>
                          <a:pt x="1639" y="591"/>
                          <a:pt x="1748" y="327"/>
                          <a:pt x="1658" y="223"/>
                        </a:cubicBezTo>
                        <a:cubicBezTo>
                          <a:pt x="1568" y="119"/>
                          <a:pt x="1223" y="0"/>
                          <a:pt x="1006" y="24"/>
                        </a:cubicBezTo>
                        <a:cubicBezTo>
                          <a:pt x="789" y="48"/>
                          <a:pt x="510" y="299"/>
                          <a:pt x="354" y="365"/>
                        </a:cubicBezTo>
                        <a:cubicBezTo>
                          <a:pt x="198" y="431"/>
                          <a:pt x="128" y="379"/>
                          <a:pt x="71" y="421"/>
                        </a:cubicBezTo>
                        <a:cubicBezTo>
                          <a:pt x="14" y="463"/>
                          <a:pt x="0" y="559"/>
                          <a:pt x="14" y="620"/>
                        </a:cubicBezTo>
                        <a:cubicBezTo>
                          <a:pt x="28" y="681"/>
                          <a:pt x="37" y="695"/>
                          <a:pt x="127" y="761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6C6C6C"/>
                      </a:gs>
                      <a:gs pos="50000">
                        <a:srgbClr val="EAEAEA"/>
                      </a:gs>
                      <a:gs pos="100000">
                        <a:srgbClr val="6C6C6C"/>
                      </a:gs>
                    </a:gsLst>
                    <a:lin ang="5400000" scaled="1"/>
                  </a:gradFill>
                  <a:ln w="28575" cap="flat" cmpd="sng">
                    <a:solidFill>
                      <a:schemeClr val="bg2"/>
                    </a:solidFill>
                    <a:prstDash val="solid"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endParaRPr lang="it-IT"/>
                  </a:p>
                </p:txBody>
              </p:sp>
              <p:grpSp>
                <p:nvGrpSpPr>
                  <p:cNvPr id="2101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3844" y="3362"/>
                    <a:ext cx="283" cy="144"/>
                    <a:chOff x="2738" y="3432"/>
                    <a:chExt cx="283" cy="202"/>
                  </a:xfrm>
                </p:grpSpPr>
                <p:sp>
                  <p:nvSpPr>
                    <p:cNvPr id="2102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8" y="3634"/>
                      <a:ext cx="2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lg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it-IT"/>
                    </a:p>
                  </p:txBody>
                </p:sp>
                <p:grpSp>
                  <p:nvGrpSpPr>
                    <p:cNvPr id="2103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38" y="3432"/>
                      <a:ext cx="283" cy="198"/>
                      <a:chOff x="2738" y="3432"/>
                      <a:chExt cx="283" cy="198"/>
                    </a:xfrm>
                  </p:grpSpPr>
                  <p:sp>
                    <p:nvSpPr>
                      <p:cNvPr id="2104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8" y="3432"/>
                        <a:ext cx="283" cy="198"/>
                      </a:xfrm>
                      <a:prstGeom prst="ellipse">
                        <a:avLst/>
                      </a:prstGeom>
                      <a:noFill/>
                      <a:ln w="19050" algn="ctr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anchor="ctr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GB" altLang="it-IT" sz="2000">
                          <a:latin typeface="Arial Narrow" pitchFamily="34" charset="0"/>
                        </a:endParaRPr>
                      </a:p>
                    </p:txBody>
                  </p:sp>
                  <p:sp>
                    <p:nvSpPr>
                      <p:cNvPr id="2105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823" y="3436"/>
                        <a:ext cx="29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 type="triangle" w="lg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endParaRPr lang="it-IT"/>
                      </a:p>
                    </p:txBody>
                  </p:sp>
                </p:grpSp>
              </p:grpSp>
            </p:grpSp>
            <p:sp>
              <p:nvSpPr>
                <p:cNvPr id="206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771" y="1916"/>
                  <a:ext cx="242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it-IT" altLang="it-IT" sz="2400" i="1" dirty="0">
                      <a:latin typeface="Times New Roman" pitchFamily="18" charset="0"/>
                      <a:cs typeface="Times New Roman" pitchFamily="18" charset="0"/>
                    </a:rPr>
                    <a:t>L</a:t>
                  </a:r>
                  <a:endParaRPr lang="it-IT" altLang="it-IT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95" name="Rectangle 18"/>
                <p:cNvSpPr>
                  <a:spLocks noChangeArrowheads="1"/>
                </p:cNvSpPr>
                <p:nvPr/>
              </p:nvSpPr>
              <p:spPr bwMode="auto">
                <a:xfrm>
                  <a:off x="4875" y="871"/>
                  <a:ext cx="575" cy="144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9525" algn="ctr">
                  <a:noFill/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it-IT" sz="2000">
                    <a:latin typeface="Arial Narrow" pitchFamily="34" charset="0"/>
                  </a:endParaRPr>
                </a:p>
              </p:txBody>
            </p:sp>
            <p:sp>
              <p:nvSpPr>
                <p:cNvPr id="2071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148" y="2076"/>
                  <a:ext cx="0" cy="386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56" name="Rectangle 18"/>
              <p:cNvSpPr>
                <a:spLocks noChangeArrowheads="1"/>
              </p:cNvSpPr>
              <p:nvPr/>
            </p:nvSpPr>
            <p:spPr bwMode="auto">
              <a:xfrm>
                <a:off x="7696200" y="1716810"/>
                <a:ext cx="1360421" cy="34059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it-IT" sz="2000">
                  <a:latin typeface="Arial Narrow" pitchFamily="34" charset="0"/>
                </a:endParaRPr>
              </a:p>
            </p:txBody>
          </p:sp>
          <p:sp>
            <p:nvSpPr>
              <p:cNvPr id="58" name="Rectangle 18"/>
              <p:cNvSpPr>
                <a:spLocks noChangeArrowheads="1"/>
              </p:cNvSpPr>
              <p:nvPr/>
            </p:nvSpPr>
            <p:spPr bwMode="auto">
              <a:xfrm>
                <a:off x="7707379" y="4460010"/>
                <a:ext cx="1360421" cy="34059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it-IT" sz="2000">
                  <a:latin typeface="Arial Narrow" pitchFamily="34" charset="0"/>
                </a:endParaRPr>
              </a:p>
            </p:txBody>
          </p:sp>
          <p:sp>
            <p:nvSpPr>
              <p:cNvPr id="59" name="Rectangle 18"/>
              <p:cNvSpPr>
                <a:spLocks noChangeArrowheads="1"/>
              </p:cNvSpPr>
              <p:nvPr/>
            </p:nvSpPr>
            <p:spPr bwMode="auto">
              <a:xfrm>
                <a:off x="7699651" y="5458280"/>
                <a:ext cx="1360421" cy="34059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it-IT" sz="2000">
                  <a:latin typeface="Arial Narrow" pitchFamily="34" charset="0"/>
                </a:endParaRP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7662672" y="555806"/>
                <a:ext cx="14534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sorgente di </a:t>
                </a:r>
                <a:r>
                  <a:rPr lang="it-IT" altLang="it-IT" sz="1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calore</a:t>
                </a: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it-IT" altLang="it-IT" sz="1400" i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Text Box 16"/>
              <p:cNvSpPr txBox="1">
                <a:spLocks noChangeArrowheads="1"/>
              </p:cNvSpPr>
              <p:nvPr/>
            </p:nvSpPr>
            <p:spPr bwMode="auto">
              <a:xfrm>
                <a:off x="7662672" y="1709928"/>
                <a:ext cx="14534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sorgente di </a:t>
                </a:r>
                <a:r>
                  <a:rPr lang="it-IT" altLang="it-IT" sz="1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calore</a:t>
                </a: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it-IT" altLang="it-IT" sz="1400" i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 Box 16"/>
              <p:cNvSpPr txBox="1">
                <a:spLocks noChangeArrowheads="1"/>
              </p:cNvSpPr>
              <p:nvPr/>
            </p:nvSpPr>
            <p:spPr bwMode="auto">
              <a:xfrm>
                <a:off x="7662672" y="5474686"/>
                <a:ext cx="14534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sorgente di </a:t>
                </a:r>
                <a:r>
                  <a:rPr lang="it-IT" altLang="it-IT" sz="1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calore</a:t>
                </a: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it-IT" altLang="it-IT" sz="1400" i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Text Box 16"/>
              <p:cNvSpPr txBox="1">
                <a:spLocks noChangeArrowheads="1"/>
              </p:cNvSpPr>
              <p:nvPr/>
            </p:nvSpPr>
            <p:spPr bwMode="auto">
              <a:xfrm>
                <a:off x="7662672" y="4474663"/>
                <a:ext cx="14534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sorgente di </a:t>
                </a:r>
                <a:r>
                  <a:rPr lang="it-IT" altLang="it-IT" sz="1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calore</a:t>
                </a:r>
                <a:r>
                  <a:rPr lang="it-IT" altLang="it-IT" sz="1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it-IT" altLang="it-IT" sz="1400" i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52" name="Immagine 51">
              <a:extLst>
                <a:ext uri="{FF2B5EF4-FFF2-40B4-BE49-F238E27FC236}">
                  <a16:creationId xmlns:a16="http://schemas.microsoft.com/office/drawing/2014/main" id="{BF1E85B0-D583-4FBC-992F-4EA295D89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04069" y="1196054"/>
              <a:ext cx="510639" cy="53035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54" name="Line 36">
              <a:extLst>
                <a:ext uri="{FF2B5EF4-FFF2-40B4-BE49-F238E27FC236}">
                  <a16:creationId xmlns:a16="http://schemas.microsoft.com/office/drawing/2014/main" id="{609A7EB3-9E1C-4781-9820-98DCA8909A6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6761000" y="812407"/>
              <a:ext cx="877767" cy="2029349"/>
            </a:xfrm>
            <a:prstGeom prst="line">
              <a:avLst/>
            </a:prstGeom>
            <a:noFill/>
            <a:ln w="35560">
              <a:solidFill>
                <a:schemeClr val="bg2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pic>
          <p:nvPicPr>
            <p:cNvPr id="55" name="Immagine 54">
              <a:extLst>
                <a:ext uri="{FF2B5EF4-FFF2-40B4-BE49-F238E27FC236}">
                  <a16:creationId xmlns:a16="http://schemas.microsoft.com/office/drawing/2014/main" id="{92B08C4E-D990-41E1-ABC5-FD336D4283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85561" y="2194175"/>
              <a:ext cx="510639" cy="53035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3" name="Line 34">
              <a:extLst>
                <a:ext uri="{FF2B5EF4-FFF2-40B4-BE49-F238E27FC236}">
                  <a16:creationId xmlns:a16="http://schemas.microsoft.com/office/drawing/2014/main" id="{6B8D6FCC-C86B-478A-B043-3FBBEBB203A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20000" flipH="1">
              <a:off x="6914787" y="1919325"/>
              <a:ext cx="681394" cy="1005213"/>
            </a:xfrm>
            <a:prstGeom prst="line">
              <a:avLst/>
            </a:prstGeom>
            <a:noFill/>
            <a:ln w="349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pic>
          <p:nvPicPr>
            <p:cNvPr id="74" name="Immagine 73">
              <a:extLst>
                <a:ext uri="{FF2B5EF4-FFF2-40B4-BE49-F238E27FC236}">
                  <a16:creationId xmlns:a16="http://schemas.microsoft.com/office/drawing/2014/main" id="{75CE0475-315C-4F7E-B7F7-403EA72AF4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2800" y="3041830"/>
              <a:ext cx="510639" cy="53035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5" name="Line 35">
              <a:extLst>
                <a:ext uri="{FF2B5EF4-FFF2-40B4-BE49-F238E27FC236}">
                  <a16:creationId xmlns:a16="http://schemas.microsoft.com/office/drawing/2014/main" id="{250FA1C0-F82D-4BC8-8ECE-3961F24D488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720000" flipH="1">
              <a:off x="7149016" y="2990764"/>
              <a:ext cx="447165" cy="283825"/>
            </a:xfrm>
            <a:prstGeom prst="line">
              <a:avLst/>
            </a:prstGeom>
            <a:noFill/>
            <a:ln w="349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  <p:sp>
          <p:nvSpPr>
            <p:cNvPr id="78" name="Rectangle 18">
              <a:extLst>
                <a:ext uri="{FF2B5EF4-FFF2-40B4-BE49-F238E27FC236}">
                  <a16:creationId xmlns:a16="http://schemas.microsoft.com/office/drawing/2014/main" id="{B86AAD7E-3470-46A8-80DC-CF86F3C17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2308" y="2839505"/>
              <a:ext cx="1360421" cy="34059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algn="ctr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GB" altLang="it-IT" sz="2000">
                <a:latin typeface="Arial Narrow" pitchFamily="34" charset="0"/>
              </a:endParaRPr>
            </a:p>
          </p:txBody>
        </p:sp>
        <p:sp>
          <p:nvSpPr>
            <p:cNvPr id="79" name="Text Box 16">
              <a:extLst>
                <a:ext uri="{FF2B5EF4-FFF2-40B4-BE49-F238E27FC236}">
                  <a16:creationId xmlns:a16="http://schemas.microsoft.com/office/drawing/2014/main" id="{8DC4F56B-7320-4D4C-8138-D0D87C826B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14534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14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sorgente di </a:t>
              </a:r>
              <a:r>
                <a:rPr lang="it-IT" altLang="it-IT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calore</a:t>
              </a:r>
              <a:r>
                <a:rPr lang="it-IT" altLang="it-IT" sz="14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endParaRPr lang="it-IT" altLang="it-IT" sz="14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80" name="Immagine 79">
              <a:extLst>
                <a:ext uri="{FF2B5EF4-FFF2-40B4-BE49-F238E27FC236}">
                  <a16:creationId xmlns:a16="http://schemas.microsoft.com/office/drawing/2014/main" id="{A64D7BF1-3056-4A4D-A169-1BA0D3FB83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06253" y="3670052"/>
              <a:ext cx="510639" cy="53035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1" name="Line 34">
              <a:extLst>
                <a:ext uri="{FF2B5EF4-FFF2-40B4-BE49-F238E27FC236}">
                  <a16:creationId xmlns:a16="http://schemas.microsoft.com/office/drawing/2014/main" id="{614FA3CA-A1AD-479A-A211-10F9026B5F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050828" y="3590344"/>
              <a:ext cx="635258" cy="899106"/>
            </a:xfrm>
            <a:prstGeom prst="line">
              <a:avLst/>
            </a:prstGeom>
            <a:noFill/>
            <a:ln w="349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  <p:pic>
          <p:nvPicPr>
            <p:cNvPr id="82" name="Immagine 81">
              <a:extLst>
                <a:ext uri="{FF2B5EF4-FFF2-40B4-BE49-F238E27FC236}">
                  <a16:creationId xmlns:a16="http://schemas.microsoft.com/office/drawing/2014/main" id="{D3EED669-A904-4AE9-8F14-78D8A7705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04068" y="4489450"/>
              <a:ext cx="510639" cy="53035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83" name="Line 37">
              <a:extLst>
                <a:ext uri="{FF2B5EF4-FFF2-40B4-BE49-F238E27FC236}">
                  <a16:creationId xmlns:a16="http://schemas.microsoft.com/office/drawing/2014/main" id="{B005A4E3-526F-4C94-A7A3-1AD800231B0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6924251" y="3700326"/>
              <a:ext cx="676662" cy="1778637"/>
            </a:xfrm>
            <a:prstGeom prst="line">
              <a:avLst/>
            </a:prstGeom>
            <a:noFill/>
            <a:ln w="349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84145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6" grpId="0"/>
      <p:bldP spid="32817" grpId="0"/>
      <p:bldP spid="7178" grpId="0"/>
      <p:bldP spid="7179" grpId="0"/>
      <p:bldP spid="60" grpId="0"/>
      <p:bldP spid="63" grpId="0"/>
      <p:bldP spid="64" grpId="0"/>
      <p:bldP spid="65" grpId="0"/>
      <p:bldP spid="66" grpId="0"/>
      <p:bldP spid="67" grpId="0"/>
      <p:bldP spid="68" grpId="0"/>
      <p:bldP spid="71" grpId="0"/>
      <p:bldP spid="206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sellaDiTesto 39"/>
          <p:cNvSpPr txBox="1"/>
          <p:nvPr/>
        </p:nvSpPr>
        <p:spPr>
          <a:xfrm>
            <a:off x="0" y="609600"/>
            <a:ext cx="2627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dirty="0"/>
              <a:t> &gt;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/>
              <a:t> &gt; …&gt;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it-IT" dirty="0"/>
              <a:t> &gt;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2" name="Rectangle 54"/>
          <p:cNvSpPr>
            <a:spLocks noChangeArrowheads="1"/>
          </p:cNvSpPr>
          <p:nvPr/>
        </p:nvSpPr>
        <p:spPr bwMode="auto">
          <a:xfrm>
            <a:off x="3200399" y="2209800"/>
            <a:ext cx="2395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p</a:t>
            </a:r>
            <a:r>
              <a:rPr kumimoji="0" lang="it-IT" altLang="it-IT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ossono</a:t>
            </a:r>
            <a:r>
              <a:rPr kumimoji="0" lang="it-IT" alt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avvenire nei</a:t>
            </a:r>
            <a:endParaRPr kumimoji="0" lang="en-GB" alt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3200399" y="1597224"/>
            <a:ext cx="27061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gli scambi di calore con    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3200400" y="2514600"/>
            <a:ext cx="23358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kern="0" dirty="0">
                <a:solidFill>
                  <a:srgbClr val="000000"/>
                </a:solidFill>
              </a:rPr>
              <a:t>avvenire nei due sensi,</a:t>
            </a:r>
            <a:endParaRPr lang="it-IT" dirty="0"/>
          </a:p>
        </p:txBody>
      </p:sp>
      <p:sp>
        <p:nvSpPr>
          <p:cNvPr id="274" name="Rectangle 46"/>
          <p:cNvSpPr>
            <a:spLocks noChangeArrowheads="1"/>
          </p:cNvSpPr>
          <p:nvPr/>
        </p:nvSpPr>
        <p:spPr bwMode="auto">
          <a:xfrm>
            <a:off x="3200400" y="4736592"/>
            <a:ext cx="3276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0" noProof="0" dirty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it-IT" altLang="it-IT" kern="0" noProof="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kumimoji="0" lang="it-IT" altLang="it-IT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cerchiamo una trasformazione</a:t>
            </a:r>
          </a:p>
        </p:txBody>
      </p:sp>
      <p:sp>
        <p:nvSpPr>
          <p:cNvPr id="275" name="Rectangle 58"/>
          <p:cNvSpPr>
            <a:spLocks noChangeArrowheads="1"/>
          </p:cNvSpPr>
          <p:nvPr/>
        </p:nvSpPr>
        <p:spPr bwMode="auto">
          <a:xfrm>
            <a:off x="3446208" y="5334000"/>
            <a:ext cx="287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trasformazioni </a:t>
            </a:r>
            <a:r>
              <a:rPr kumimoji="0" lang="it-IT" alt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</a:rPr>
              <a:t>cicliche</a:t>
            </a:r>
            <a:r>
              <a:rPr kumimoji="0" lang="it-IT" altLang="it-IT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</a:t>
            </a:r>
            <a:r>
              <a:rPr kumimoji="0" lang="it-IT" alt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a due</a:t>
            </a:r>
            <a:endParaRPr kumimoji="0" lang="en-GB" alt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276" name="Rettangolo 275"/>
          <p:cNvSpPr/>
          <p:nvPr/>
        </p:nvSpPr>
        <p:spPr>
          <a:xfrm>
            <a:off x="4589208" y="5029200"/>
            <a:ext cx="13051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costituita da</a:t>
            </a:r>
            <a:endParaRPr lang="en-GB" altLang="it-IT" sz="1800" kern="0" dirty="0">
              <a:solidFill>
                <a:prstClr val="black"/>
              </a:solidFill>
            </a:endParaRPr>
          </a:p>
        </p:txBody>
      </p:sp>
      <p:sp>
        <p:nvSpPr>
          <p:cNvPr id="7183" name="Rettangolo 7182"/>
          <p:cNvSpPr/>
          <p:nvPr/>
        </p:nvSpPr>
        <p:spPr>
          <a:xfrm>
            <a:off x="3446208" y="5958018"/>
            <a:ext cx="270619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in modo da potere sfruttare</a:t>
            </a:r>
            <a:endParaRPr lang="en-GB" altLang="it-IT" sz="1800" kern="0" dirty="0">
              <a:solidFill>
                <a:prstClr val="black"/>
              </a:solidFill>
            </a:endParaRPr>
          </a:p>
        </p:txBody>
      </p:sp>
      <p:sp>
        <p:nvSpPr>
          <p:cNvPr id="278" name="Rectangle 57"/>
          <p:cNvSpPr>
            <a:spLocks noChangeArrowheads="1"/>
          </p:cNvSpPr>
          <p:nvPr/>
        </p:nvSpPr>
        <p:spPr bwMode="auto">
          <a:xfrm>
            <a:off x="3446208" y="6262818"/>
            <a:ext cx="2395489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il </a:t>
            </a:r>
            <a:r>
              <a:rPr kumimoji="0" lang="it-IT" alt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teorema di Carnot</a:t>
            </a:r>
            <a:endParaRPr kumimoji="0" lang="en-GB" alt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279" name="Rectangle 57"/>
          <p:cNvSpPr>
            <a:spLocks noChangeArrowheads="1"/>
          </p:cNvSpPr>
          <p:nvPr/>
        </p:nvSpPr>
        <p:spPr bwMode="auto">
          <a:xfrm>
            <a:off x="3200399" y="3940314"/>
            <a:ext cx="3030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kern="0" noProof="0" dirty="0">
                <a:solidFill>
                  <a:srgbClr val="000000"/>
                </a:solidFill>
              </a:rPr>
              <a:t>modo che tutte le macchine</a:t>
            </a:r>
            <a:endParaRPr kumimoji="0" lang="en-GB" alt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pic>
        <p:nvPicPr>
          <p:cNvPr id="8195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6736"/>
            <a:ext cx="2834640" cy="4908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200400" y="1295400"/>
            <a:ext cx="1353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kern="0" dirty="0">
                <a:solidFill>
                  <a:srgbClr val="000000"/>
                </a:solidFill>
              </a:rPr>
              <a:t>Nota Bene: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391401" y="-76200"/>
            <a:ext cx="1981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quantita’</a:t>
            </a:r>
            <a:r>
              <a:rPr lang="it-IT" dirty="0"/>
              <a:t> di calore scambiato dalla       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/>
              <a:t>-esima sorgente</a:t>
            </a: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191" y="1315089"/>
            <a:ext cx="1617409" cy="493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57"/>
          <p:cNvSpPr>
            <a:spLocks noChangeArrowheads="1"/>
          </p:cNvSpPr>
          <p:nvPr/>
        </p:nvSpPr>
        <p:spPr bwMode="auto">
          <a:xfrm>
            <a:off x="3200400" y="-76200"/>
            <a:ext cx="2448165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la</a:t>
            </a:r>
            <a:r>
              <a:rPr kumimoji="0" lang="it-IT" altLang="it-IT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sorgente che ha la </a:t>
            </a:r>
          </a:p>
        </p:txBody>
      </p:sp>
      <p:cxnSp>
        <p:nvCxnSpPr>
          <p:cNvPr id="5" name="Connettore 2 4"/>
          <p:cNvCxnSpPr/>
          <p:nvPr/>
        </p:nvCxnSpPr>
        <p:spPr bwMode="auto">
          <a:xfrm>
            <a:off x="8153400" y="979841"/>
            <a:ext cx="0" cy="163159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" name="Rettangolo 1"/>
          <p:cNvSpPr/>
          <p:nvPr/>
        </p:nvSpPr>
        <p:spPr>
          <a:xfrm>
            <a:off x="3200400" y="1901952"/>
            <a:ext cx="2356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con i serbatoi intermedi</a:t>
            </a:r>
          </a:p>
        </p:txBody>
      </p:sp>
      <p:sp>
        <p:nvSpPr>
          <p:cNvPr id="6" name="Rettangolo 5"/>
          <p:cNvSpPr/>
          <p:nvPr/>
        </p:nvSpPr>
        <p:spPr>
          <a:xfrm>
            <a:off x="3446208" y="5029200"/>
            <a:ext cx="12602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equivalente</a:t>
            </a:r>
          </a:p>
        </p:txBody>
      </p:sp>
      <p:sp>
        <p:nvSpPr>
          <p:cNvPr id="7" name="Rettangolo 6"/>
          <p:cNvSpPr/>
          <p:nvPr/>
        </p:nvSpPr>
        <p:spPr>
          <a:xfrm>
            <a:off x="3446208" y="5653218"/>
            <a:ext cx="21595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soli sorgenti di calore</a:t>
            </a:r>
            <a:endParaRPr lang="en-GB" altLang="it-IT" sz="1800" kern="0" dirty="0">
              <a:solidFill>
                <a:prstClr val="black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-4756" y="-76200"/>
            <a:ext cx="31289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000000"/>
                </a:solidFill>
              </a:rPr>
              <a:t>disponiamo le sorgenti in ordine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0" y="262354"/>
            <a:ext cx="28953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000000"/>
                </a:solidFill>
              </a:rPr>
              <a:t>di temperature crescenti con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200400" y="198120"/>
            <a:ext cx="11192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maggiore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133669" y="198120"/>
            <a:ext cx="26860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 err="1">
                <a:solidFill>
                  <a:srgbClr val="000000"/>
                </a:solidFill>
              </a:rPr>
              <a:t>potra’</a:t>
            </a:r>
            <a:r>
              <a:rPr lang="it-IT" altLang="it-IT" kern="0" dirty="0">
                <a:solidFill>
                  <a:srgbClr val="000000"/>
                </a:solidFill>
              </a:rPr>
              <a:t> solo </a:t>
            </a:r>
            <a:r>
              <a:rPr lang="it-IT" altLang="it-IT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cedere</a:t>
            </a:r>
            <a:r>
              <a:rPr lang="it-IT" altLang="it-IT" kern="0" dirty="0">
                <a:solidFill>
                  <a:srgbClr val="000000"/>
                </a:solidFill>
              </a:rPr>
              <a:t> calore, </a:t>
            </a:r>
            <a:endParaRPr lang="en-GB" altLang="it-IT" kern="0" dirty="0">
              <a:solidFill>
                <a:prstClr val="black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200400" y="746760"/>
            <a:ext cx="11192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it-IT" kern="0" dirty="0" err="1">
                <a:solidFill>
                  <a:prstClr val="black"/>
                </a:solidFill>
              </a:rPr>
              <a:t>bassa</a:t>
            </a:r>
            <a:endParaRPr lang="en-GB" altLang="it-IT" kern="0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235210" y="-76200"/>
            <a:ext cx="1317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kern="0" dirty="0">
                <a:solidFill>
                  <a:srgbClr val="000000"/>
                </a:solidFill>
              </a:rPr>
              <a:t>temperatura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3200400" y="472440"/>
            <a:ext cx="34115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it-IT" kern="0" dirty="0" err="1">
                <a:solidFill>
                  <a:prstClr val="black"/>
                </a:solidFill>
              </a:rPr>
              <a:t>mentre</a:t>
            </a:r>
            <a:r>
              <a:rPr lang="en-GB" altLang="it-IT" kern="0" dirty="0">
                <a:solidFill>
                  <a:prstClr val="black"/>
                </a:solidFill>
              </a:rPr>
              <a:t> </a:t>
            </a:r>
            <a:r>
              <a:rPr lang="en-GB" altLang="it-IT" kern="0" dirty="0" err="1">
                <a:solidFill>
                  <a:prstClr val="black"/>
                </a:solidFill>
              </a:rPr>
              <a:t>quella</a:t>
            </a:r>
            <a:r>
              <a:rPr lang="en-GB" altLang="it-IT" kern="0" dirty="0">
                <a:solidFill>
                  <a:prstClr val="black"/>
                </a:solidFill>
              </a:rPr>
              <a:t> </a:t>
            </a:r>
            <a:r>
              <a:rPr lang="en-GB" altLang="it-IT" kern="0" dirty="0" err="1">
                <a:solidFill>
                  <a:prstClr val="black"/>
                </a:solidFill>
              </a:rPr>
              <a:t>alla</a:t>
            </a:r>
            <a:r>
              <a:rPr lang="en-GB" altLang="it-IT" kern="0" dirty="0">
                <a:solidFill>
                  <a:prstClr val="black"/>
                </a:solidFill>
              </a:rPr>
              <a:t> </a:t>
            </a:r>
            <a:r>
              <a:rPr lang="en-GB" altLang="it-IT" kern="0" dirty="0" err="1">
                <a:solidFill>
                  <a:prstClr val="black"/>
                </a:solidFill>
              </a:rPr>
              <a:t>temperatura</a:t>
            </a:r>
            <a:r>
              <a:rPr lang="en-GB" altLang="it-IT" kern="0" dirty="0">
                <a:solidFill>
                  <a:prstClr val="black"/>
                </a:solidFill>
              </a:rPr>
              <a:t> </a:t>
            </a:r>
            <a:r>
              <a:rPr lang="en-GB" altLang="it-IT" kern="0" dirty="0" err="1">
                <a:solidFill>
                  <a:prstClr val="black"/>
                </a:solidFill>
              </a:rPr>
              <a:t>piu</a:t>
            </a:r>
            <a:r>
              <a:rPr lang="en-GB" altLang="it-IT" kern="0" dirty="0">
                <a:solidFill>
                  <a:prstClr val="black"/>
                </a:solidFill>
              </a:rPr>
              <a:t>’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900912" y="750630"/>
            <a:ext cx="27109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it-IT" kern="0" dirty="0" err="1">
                <a:solidFill>
                  <a:prstClr val="black"/>
                </a:solidFill>
              </a:rPr>
              <a:t>potra</a:t>
            </a:r>
            <a:r>
              <a:rPr lang="en-GB" altLang="it-IT" kern="0" dirty="0">
                <a:solidFill>
                  <a:prstClr val="black"/>
                </a:solidFill>
              </a:rPr>
              <a:t>’ solo </a:t>
            </a:r>
            <a:r>
              <a:rPr lang="en-GB" altLang="it-IT" kern="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assorbire</a:t>
            </a:r>
            <a:r>
              <a:rPr lang="en-GB" altLang="it-IT" kern="0" dirty="0">
                <a:solidFill>
                  <a:prstClr val="black"/>
                </a:solidFill>
              </a:rPr>
              <a:t> </a:t>
            </a:r>
            <a:r>
              <a:rPr lang="en-GB" altLang="it-IT" kern="0" dirty="0" err="1">
                <a:solidFill>
                  <a:prstClr val="black"/>
                </a:solidFill>
              </a:rPr>
              <a:t>calore</a:t>
            </a:r>
            <a:endParaRPr lang="en-GB" altLang="it-IT" kern="0" dirty="0">
              <a:solidFill>
                <a:prstClr val="black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432" y="1357679"/>
            <a:ext cx="1332568" cy="489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>
          <a:xfrm>
            <a:off x="3200400" y="2971800"/>
            <a:ext cx="25907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inseriamo tra ogni coppia 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200400" y="3276600"/>
            <a:ext cx="25795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di sorgenti una macchina 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200400" y="3602984"/>
            <a:ext cx="27542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kern="0" dirty="0">
                <a:solidFill>
                  <a:srgbClr val="000000"/>
                </a:solidFill>
              </a:rPr>
              <a:t>ciclica di Carnot facendo in 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3200400" y="4280117"/>
            <a:ext cx="2778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kern="0" dirty="0">
                <a:solidFill>
                  <a:srgbClr val="000000"/>
                </a:solidFill>
              </a:rPr>
              <a:t>operino in  sincronia tra loro</a:t>
            </a:r>
            <a:endParaRPr lang="en-GB" altLang="it-IT" sz="18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4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3" grpId="0"/>
      <p:bldP spid="41" grpId="0"/>
      <p:bldP spid="274" grpId="0"/>
      <p:bldP spid="275" grpId="0"/>
      <p:bldP spid="276" grpId="0"/>
      <p:bldP spid="7183" grpId="0"/>
      <p:bldP spid="278" grpId="0"/>
      <p:bldP spid="279" grpId="0"/>
      <p:bldP spid="3" grpId="0"/>
      <p:bldP spid="4" grpId="0"/>
      <p:bldP spid="18" grpId="0"/>
      <p:bldP spid="2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885911"/>
            <a:ext cx="2493772" cy="417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2743200" y="2971800"/>
            <a:ext cx="178325" cy="71095"/>
            <a:chOff x="1548" y="2188"/>
            <a:chExt cx="312" cy="1872440"/>
          </a:xfrm>
        </p:grpSpPr>
        <p:sp>
          <p:nvSpPr>
            <p:cNvPr id="7" name="Line 82"/>
            <p:cNvSpPr>
              <a:spLocks noChangeShapeType="1"/>
            </p:cNvSpPr>
            <p:nvPr/>
          </p:nvSpPr>
          <p:spPr bwMode="auto">
            <a:xfrm>
              <a:off x="1548" y="1874628"/>
              <a:ext cx="3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8" name="Line 83"/>
            <p:cNvSpPr>
              <a:spLocks noChangeShapeType="1"/>
            </p:cNvSpPr>
            <p:nvPr/>
          </p:nvSpPr>
          <p:spPr bwMode="auto">
            <a:xfrm>
              <a:off x="1548" y="2188"/>
              <a:ext cx="3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sp>
        <p:nvSpPr>
          <p:cNvPr id="9" name="CasellaDiTesto 8"/>
          <p:cNvSpPr txBox="1"/>
          <p:nvPr/>
        </p:nvSpPr>
        <p:spPr>
          <a:xfrm>
            <a:off x="5338832" y="2757970"/>
            <a:ext cx="452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se</a:t>
            </a:r>
          </a:p>
        </p:txBody>
      </p:sp>
      <p:pic>
        <p:nvPicPr>
          <p:cNvPr id="10" name="Picture 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32688"/>
            <a:ext cx="1337907" cy="4163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319542"/>
              </p:ext>
            </p:extLst>
          </p:nvPr>
        </p:nvGraphicFramePr>
        <p:xfrm>
          <a:off x="6702706" y="5800131"/>
          <a:ext cx="2212694" cy="1092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1" name="Equation" r:id="rId5" imgW="977760" imgH="482400" progId="Equation.DSMT4">
                  <p:embed/>
                </p:oleObj>
              </mc:Choice>
              <mc:Fallback>
                <p:oleObj name="Equation" r:id="rId5" imgW="977760" imgH="482400" progId="Equation.DSMT4">
                  <p:embed/>
                  <p:pic>
                    <p:nvPicPr>
                      <p:cNvPr id="0" name="Object 3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2706" y="5800131"/>
                        <a:ext cx="2212694" cy="109240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015056"/>
              </p:ext>
            </p:extLst>
          </p:nvPr>
        </p:nvGraphicFramePr>
        <p:xfrm>
          <a:off x="3590925" y="5873750"/>
          <a:ext cx="2205038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2" name="Equation" r:id="rId7" imgW="1028520" imgH="431640" progId="Equation.DSMT4">
                  <p:embed/>
                </p:oleObj>
              </mc:Choice>
              <mc:Fallback>
                <p:oleObj name="Equation" r:id="rId7" imgW="1028520" imgH="431640" progId="Equation.DSMT4">
                  <p:embed/>
                  <p:pic>
                    <p:nvPicPr>
                      <p:cNvPr id="0" name="Ogget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5873750"/>
                        <a:ext cx="2205038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sellaDiTesto 10"/>
          <p:cNvSpPr txBox="1"/>
          <p:nvPr/>
        </p:nvSpPr>
        <p:spPr bwMode="auto">
          <a:xfrm>
            <a:off x="-76200" y="-76200"/>
            <a:ext cx="510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sz="2400" dirty="0">
                <a:cs typeface="Times New Roman" pitchFamily="18" charset="0"/>
              </a:rPr>
              <a:t>le due macchine saranno a tutti gli effetti</a:t>
            </a:r>
          </a:p>
        </p:txBody>
      </p:sp>
      <p:sp>
        <p:nvSpPr>
          <p:cNvPr id="13" name="Freccia a destra 12"/>
          <p:cNvSpPr>
            <a:spLocks noChangeAspect="1"/>
          </p:cNvSpPr>
          <p:nvPr/>
        </p:nvSpPr>
        <p:spPr bwMode="auto">
          <a:xfrm>
            <a:off x="6172200" y="6329066"/>
            <a:ext cx="117345" cy="58125"/>
          </a:xfrm>
          <a:prstGeom prst="rightArrow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5791200" y="-76200"/>
            <a:ext cx="350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se scambiano con le sorgenti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495800" y="-76200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equivalenti </a:t>
            </a:r>
            <a:endParaRPr lang="it-IT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099280" y="311783"/>
            <a:ext cx="518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e producono la stessa </a:t>
            </a:r>
            <a:r>
              <a:rPr lang="it-IT" sz="2400" dirty="0" err="1">
                <a:solidFill>
                  <a:srgbClr val="000000"/>
                </a:solidFill>
                <a:cs typeface="Times New Roman" pitchFamily="18" charset="0"/>
              </a:rPr>
              <a:t>quantita’</a:t>
            </a: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 di lavoro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-73152" y="311784"/>
            <a:ext cx="3232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la stessa </a:t>
            </a:r>
            <a:r>
              <a:rPr lang="it-IT" sz="2400" dirty="0" err="1">
                <a:solidFill>
                  <a:srgbClr val="000000"/>
                </a:solidFill>
                <a:cs typeface="Times New Roman" pitchFamily="18" charset="0"/>
              </a:rPr>
              <a:t>quantita’</a:t>
            </a: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 di calore</a:t>
            </a:r>
          </a:p>
        </p:txBody>
      </p:sp>
      <p:graphicFrame>
        <p:nvGraphicFramePr>
          <p:cNvPr id="18" name="Oggett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397221"/>
              </p:ext>
            </p:extLst>
          </p:nvPr>
        </p:nvGraphicFramePr>
        <p:xfrm>
          <a:off x="6120978" y="4810125"/>
          <a:ext cx="268763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3" name="Equation" r:id="rId9" imgW="1244520" imgH="253800" progId="Equation.DSMT4">
                  <p:embed/>
                </p:oleObj>
              </mc:Choice>
              <mc:Fallback>
                <p:oleObj name="Equation" r:id="rId9" imgW="1244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0978" y="4810125"/>
                        <a:ext cx="2687638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sellaDiTesto 19"/>
          <p:cNvSpPr txBox="1"/>
          <p:nvPr/>
        </p:nvSpPr>
        <p:spPr>
          <a:xfrm>
            <a:off x="6715338" y="441513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e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460585" y="5410200"/>
            <a:ext cx="2199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altLang="it-IT" sz="2400" dirty="0">
                <a:solidFill>
                  <a:srgbClr val="000000"/>
                </a:solidFill>
              </a:rPr>
              <a:t>si era dedotto che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-76200" y="5410201"/>
            <a:ext cx="2619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400" dirty="0">
                <a:solidFill>
                  <a:srgbClr val="000000"/>
                </a:solidFill>
              </a:rPr>
              <a:t>dal teorema di Carnot</a:t>
            </a: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4724400" y="5410201"/>
            <a:ext cx="434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altLang="it-IT" sz="2400" dirty="0">
                <a:solidFill>
                  <a:srgbClr val="000000"/>
                </a:solidFill>
              </a:rPr>
              <a:t>per una generica macchina termica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762000" y="6069170"/>
            <a:ext cx="2605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altLang="it-IT" sz="2400" dirty="0">
                <a:solidFill>
                  <a:srgbClr val="000000"/>
                </a:solidFill>
              </a:rPr>
              <a:t>si deve sempre avere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-76200" y="6069170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altLang="it-IT" sz="2400" dirty="0">
                <a:solidFill>
                  <a:srgbClr val="000000"/>
                </a:solidFill>
              </a:rPr>
              <a:t>ciclica </a:t>
            </a:r>
          </a:p>
        </p:txBody>
      </p:sp>
      <p:pic>
        <p:nvPicPr>
          <p:cNvPr id="26" name="Picture 2"/>
          <p:cNvPicPr>
            <a:picLocks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707" y="933360"/>
            <a:ext cx="1141270" cy="416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7" name="Oggetto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264410"/>
              </p:ext>
            </p:extLst>
          </p:nvPr>
        </p:nvGraphicFramePr>
        <p:xfrm>
          <a:off x="6120978" y="914400"/>
          <a:ext cx="143351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4" name="Equation" r:id="rId12" imgW="571320" imgH="241200" progId="Equation.DSMT4">
                  <p:embed/>
                </p:oleObj>
              </mc:Choice>
              <mc:Fallback>
                <p:oleObj name="Equation" r:id="rId12" imgW="571320" imgH="241200" progId="Equation.DSMT4">
                  <p:embed/>
                  <p:pic>
                    <p:nvPicPr>
                      <p:cNvPr id="0" name="Oggetto 1"/>
                      <p:cNvPicPr>
                        <a:picLocks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978" y="914400"/>
                        <a:ext cx="1433513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ggetto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349419"/>
              </p:ext>
            </p:extLst>
          </p:nvPr>
        </p:nvGraphicFramePr>
        <p:xfrm>
          <a:off x="6120978" y="1524000"/>
          <a:ext cx="2293938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5" name="Equation" r:id="rId14" imgW="914400" imgH="241200" progId="Equation.DSMT4">
                  <p:embed/>
                </p:oleObj>
              </mc:Choice>
              <mc:Fallback>
                <p:oleObj name="Equation" r:id="rId14" imgW="914400" imgH="241200" progId="Equation.DSMT4">
                  <p:embed/>
                  <p:pic>
                    <p:nvPicPr>
                      <p:cNvPr id="0" name="Oggetto 1"/>
                      <p:cNvPicPr>
                        <a:picLocks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978" y="1524000"/>
                        <a:ext cx="2293938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ggetto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418626"/>
              </p:ext>
            </p:extLst>
          </p:nvPr>
        </p:nvGraphicFramePr>
        <p:xfrm>
          <a:off x="6120978" y="2100263"/>
          <a:ext cx="223043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6" name="Equation" r:id="rId16" imgW="888840" imgH="253800" progId="Equation.DSMT4">
                  <p:embed/>
                </p:oleObj>
              </mc:Choice>
              <mc:Fallback>
                <p:oleObj name="Equation" r:id="rId16" imgW="888840" imgH="253800" progId="Equation.DSMT4">
                  <p:embed/>
                  <p:pic>
                    <p:nvPicPr>
                      <p:cNvPr id="0" name="Oggetto 1"/>
                      <p:cNvPicPr>
                        <a:picLocks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978" y="2100263"/>
                        <a:ext cx="223043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ggetto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264172"/>
              </p:ext>
            </p:extLst>
          </p:nvPr>
        </p:nvGraphicFramePr>
        <p:xfrm>
          <a:off x="6120979" y="3276600"/>
          <a:ext cx="3023021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7" name="Equation" r:id="rId18" imgW="1218960" imgH="253800" progId="Equation.DSMT4">
                  <p:embed/>
                </p:oleObj>
              </mc:Choice>
              <mc:Fallback>
                <p:oleObj name="Equation" r:id="rId18" imgW="1218960" imgH="253800" progId="Equation.DSMT4">
                  <p:embed/>
                  <p:pic>
                    <p:nvPicPr>
                      <p:cNvPr id="0" name="Oggetto 1"/>
                      <p:cNvPicPr>
                        <a:picLocks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979" y="3276600"/>
                        <a:ext cx="3023021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ggetto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61948"/>
              </p:ext>
            </p:extLst>
          </p:nvPr>
        </p:nvGraphicFramePr>
        <p:xfrm>
          <a:off x="6120978" y="3962400"/>
          <a:ext cx="149701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" name="Equation" r:id="rId20" imgW="596880" imgH="253800" progId="Equation.DSMT4">
                  <p:embed/>
                </p:oleObj>
              </mc:Choice>
              <mc:Fallback>
                <p:oleObj name="Equation" r:id="rId20" imgW="596880" imgH="253800" progId="Equation.DSMT4">
                  <p:embed/>
                  <p:pic>
                    <p:nvPicPr>
                      <p:cNvPr id="0" name="Oggetto 1"/>
                      <p:cNvPicPr>
                        <a:picLocks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978" y="3962400"/>
                        <a:ext cx="1497012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ttangolo 31"/>
          <p:cNvSpPr/>
          <p:nvPr/>
        </p:nvSpPr>
        <p:spPr>
          <a:xfrm>
            <a:off x="6120978" y="257778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altLang="it-IT" sz="1800" dirty="0">
                <a:solidFill>
                  <a:srgbClr val="000000"/>
                </a:solidFill>
              </a:rPr>
              <a:t>…………….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6120978" y="2907792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altLang="it-IT" sz="1800" dirty="0">
                <a:solidFill>
                  <a:srgbClr val="000000"/>
                </a:solidFill>
              </a:rPr>
              <a:t>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92892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240" y="279641"/>
            <a:ext cx="1463040" cy="512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900790"/>
              </p:ext>
            </p:extLst>
          </p:nvPr>
        </p:nvGraphicFramePr>
        <p:xfrm>
          <a:off x="990600" y="594367"/>
          <a:ext cx="1390837" cy="777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1" name="Equation" r:id="rId4" imgW="863280" imgH="482400" progId="Equation.DSMT4">
                  <p:embed/>
                </p:oleObj>
              </mc:Choice>
              <mc:Fallback>
                <p:oleObj name="Equation" r:id="rId4" imgW="8632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594367"/>
                        <a:ext cx="1390837" cy="7772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947885"/>
              </p:ext>
            </p:extLst>
          </p:nvPr>
        </p:nvGraphicFramePr>
        <p:xfrm>
          <a:off x="990599" y="1704168"/>
          <a:ext cx="1472083" cy="810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2" name="Equation" r:id="rId6" imgW="876240" imgH="482400" progId="Equation.DSMT4">
                  <p:embed/>
                </p:oleObj>
              </mc:Choice>
              <mc:Fallback>
                <p:oleObj name="Equation" r:id="rId6" imgW="8762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90599" y="1704168"/>
                        <a:ext cx="1472083" cy="810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8140"/>
              </p:ext>
            </p:extLst>
          </p:nvPr>
        </p:nvGraphicFramePr>
        <p:xfrm>
          <a:off x="990599" y="4299792"/>
          <a:ext cx="1674943" cy="805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3" name="Equation" r:id="rId8" imgW="1002960" imgH="482400" progId="Equation.DSMT4">
                  <p:embed/>
                </p:oleObj>
              </mc:Choice>
              <mc:Fallback>
                <p:oleObj name="Equation" r:id="rId8" imgW="1002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0599" y="4299792"/>
                        <a:ext cx="1674943" cy="805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22"/>
          <p:cNvSpPr>
            <a:spLocks noChangeShapeType="1"/>
          </p:cNvSpPr>
          <p:nvPr/>
        </p:nvSpPr>
        <p:spPr bwMode="auto">
          <a:xfrm flipH="1">
            <a:off x="1524000" y="3090183"/>
            <a:ext cx="0" cy="567417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>
              <a:solidFill>
                <a:srgbClr val="000000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67412"/>
              </p:ext>
            </p:extLst>
          </p:nvPr>
        </p:nvGraphicFramePr>
        <p:xfrm>
          <a:off x="2578100" y="838200"/>
          <a:ext cx="12382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4" name="Equation" r:id="rId10" imgW="634680" imgH="482400" progId="Equation.DSMT4">
                  <p:embed/>
                </p:oleObj>
              </mc:Choice>
              <mc:Fallback>
                <p:oleObj name="Equation" r:id="rId10" imgW="634680" imgH="482400" progId="Equation.DSMT4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838200"/>
                        <a:ext cx="12382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156893"/>
              </p:ext>
            </p:extLst>
          </p:nvPr>
        </p:nvGraphicFramePr>
        <p:xfrm>
          <a:off x="3886200" y="838200"/>
          <a:ext cx="2163763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5" name="Equation" r:id="rId12" imgW="1104840" imgH="482400" progId="Equation.DSMT4">
                  <p:embed/>
                </p:oleObj>
              </mc:Choice>
              <mc:Fallback>
                <p:oleObj name="Equation" r:id="rId12" imgW="1104840" imgH="482400" progId="Equation.DSMT4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838200"/>
                        <a:ext cx="2163763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470258"/>
              </p:ext>
            </p:extLst>
          </p:nvPr>
        </p:nvGraphicFramePr>
        <p:xfrm>
          <a:off x="6130925" y="838200"/>
          <a:ext cx="21796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6" name="Equation" r:id="rId14" imgW="1117440" imgH="482400" progId="Equation.DSMT4">
                  <p:embed/>
                </p:oleObj>
              </mc:Choice>
              <mc:Fallback>
                <p:oleObj name="Equation" r:id="rId14" imgW="1117440" imgH="482400" progId="Equation.DSMT4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0925" y="838200"/>
                        <a:ext cx="2179638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 bwMode="auto">
          <a:xfrm>
            <a:off x="2579914" y="-96016"/>
            <a:ext cx="640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sz="2400" dirty="0">
                <a:cs typeface="Times New Roman" pitchFamily="18" charset="0"/>
              </a:rPr>
              <a:t>sommando tra loro </a:t>
            </a:r>
            <a:r>
              <a:rPr lang="it-IT" sz="2400" dirty="0" err="1">
                <a:cs typeface="Times New Roman" pitchFamily="18" charset="0"/>
              </a:rPr>
              <a:t>quantita’</a:t>
            </a:r>
            <a:r>
              <a:rPr lang="it-IT" sz="2400" dirty="0">
                <a:cs typeface="Times New Roman" pitchFamily="18" charset="0"/>
              </a:rPr>
              <a:t> tutte negative o al </a:t>
            </a:r>
            <a:r>
              <a:rPr lang="it-IT" sz="2400" dirty="0" err="1">
                <a:cs typeface="Times New Roman" pitchFamily="18" charset="0"/>
              </a:rPr>
              <a:t>piu’</a:t>
            </a:r>
            <a:r>
              <a:rPr lang="it-IT" sz="2400" dirty="0">
                <a:cs typeface="Times New Roman" pitchFamily="18" charset="0"/>
              </a:rPr>
              <a:t> nulle</a:t>
            </a:r>
          </a:p>
        </p:txBody>
      </p:sp>
      <p:graphicFrame>
        <p:nvGraphicFramePr>
          <p:cNvPr id="11" name="Oggett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437516"/>
              </p:ext>
            </p:extLst>
          </p:nvPr>
        </p:nvGraphicFramePr>
        <p:xfrm>
          <a:off x="2609850" y="2057400"/>
          <a:ext cx="64643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7" name="Equation" r:id="rId16" imgW="3632040" imgH="482400" progId="Equation.DSMT4">
                  <p:embed/>
                </p:oleObj>
              </mc:Choice>
              <mc:Fallback>
                <p:oleObj name="Equation" r:id="rId16" imgW="3632040" imgH="482400" progId="Equation.DSMT4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2057400"/>
                        <a:ext cx="64643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gget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635216"/>
              </p:ext>
            </p:extLst>
          </p:nvPr>
        </p:nvGraphicFramePr>
        <p:xfrm>
          <a:off x="7315200" y="3697224"/>
          <a:ext cx="1379008" cy="388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8" name="Equation" r:id="rId18" imgW="927000" imgH="241200" progId="Equation.DSMT4">
                  <p:embed/>
                </p:oleObj>
              </mc:Choice>
              <mc:Fallback>
                <p:oleObj name="Equation" r:id="rId18" imgW="9270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315200" y="3697224"/>
                        <a:ext cx="1379008" cy="388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826304"/>
              </p:ext>
            </p:extLst>
          </p:nvPr>
        </p:nvGraphicFramePr>
        <p:xfrm>
          <a:off x="7315200" y="3315087"/>
          <a:ext cx="873467" cy="388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9" name="Equation" r:id="rId20" imgW="583920" imgH="241200" progId="Equation.DSMT4">
                  <p:embed/>
                </p:oleObj>
              </mc:Choice>
              <mc:Fallback>
                <p:oleObj name="Equation" r:id="rId20" imgW="5839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315200" y="3315087"/>
                        <a:ext cx="873467" cy="388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176664"/>
              </p:ext>
            </p:extLst>
          </p:nvPr>
        </p:nvGraphicFramePr>
        <p:xfrm>
          <a:off x="7311927" y="4239131"/>
          <a:ext cx="1832073" cy="409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0" name="Equation" r:id="rId22" imgW="1231560" imgH="253800" progId="Equation.DSMT4">
                  <p:embed/>
                </p:oleObj>
              </mc:Choice>
              <mc:Fallback>
                <p:oleObj name="Equation" r:id="rId22" imgW="1231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311927" y="4239131"/>
                        <a:ext cx="1832073" cy="409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839035"/>
              </p:ext>
            </p:extLst>
          </p:nvPr>
        </p:nvGraphicFramePr>
        <p:xfrm>
          <a:off x="7315200" y="4696331"/>
          <a:ext cx="925408" cy="409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1" name="Equation" r:id="rId24" imgW="622080" imgH="253800" progId="Equation.DSMT4">
                  <p:embed/>
                </p:oleObj>
              </mc:Choice>
              <mc:Fallback>
                <p:oleObj name="Equation" r:id="rId24" imgW="622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315200" y="4696331"/>
                        <a:ext cx="925408" cy="409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gget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061101"/>
              </p:ext>
            </p:extLst>
          </p:nvPr>
        </p:nvGraphicFramePr>
        <p:xfrm>
          <a:off x="2635250" y="3386138"/>
          <a:ext cx="452755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2" name="Equation" r:id="rId26" imgW="2323800" imgH="482400" progId="Equation.DSMT4">
                  <p:embed/>
                </p:oleObj>
              </mc:Choice>
              <mc:Fallback>
                <p:oleObj name="Equation" r:id="rId26" imgW="2323800" imgH="482400" progId="Equation.DSMT4">
                  <p:embed/>
                  <p:pic>
                    <p:nvPicPr>
                      <p:cNvPr id="0" name="Ogget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3386138"/>
                        <a:ext cx="4527550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asellaDiTesto 18"/>
          <p:cNvSpPr txBox="1"/>
          <p:nvPr/>
        </p:nvSpPr>
        <p:spPr bwMode="auto">
          <a:xfrm>
            <a:off x="2590800" y="257749"/>
            <a:ext cx="5943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sz="2400" dirty="0">
                <a:cs typeface="Times New Roman" pitchFamily="18" charset="0"/>
              </a:rPr>
              <a:t>la disuguaglianza non cambia</a:t>
            </a:r>
          </a:p>
        </p:txBody>
      </p:sp>
      <p:sp>
        <p:nvSpPr>
          <p:cNvPr id="20" name="CasellaDiTesto 19"/>
          <p:cNvSpPr txBox="1"/>
          <p:nvPr/>
        </p:nvSpPr>
        <p:spPr bwMode="auto">
          <a:xfrm>
            <a:off x="7239000" y="2934087"/>
            <a:ext cx="1905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dirty="0">
                <a:cs typeface="Times New Roman" pitchFamily="18" charset="0"/>
              </a:rPr>
              <a:t>ma si deve avere </a:t>
            </a:r>
          </a:p>
        </p:txBody>
      </p:sp>
      <p:sp>
        <p:nvSpPr>
          <p:cNvPr id="21" name="CasellaDiTesto 20"/>
          <p:cNvSpPr txBox="1"/>
          <p:nvPr/>
        </p:nvSpPr>
        <p:spPr bwMode="auto">
          <a:xfrm>
            <a:off x="7315200" y="3931920"/>
            <a:ext cx="6687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sz="1800" dirty="0">
                <a:cs typeface="Times New Roman" pitchFamily="18" charset="0"/>
              </a:rPr>
              <a:t>……..</a:t>
            </a:r>
          </a:p>
        </p:txBody>
      </p: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119599"/>
              </p:ext>
            </p:extLst>
          </p:nvPr>
        </p:nvGraphicFramePr>
        <p:xfrm>
          <a:off x="4038600" y="4672013"/>
          <a:ext cx="1655763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3" name="Equation" r:id="rId28" imgW="596900" imgH="431800" progId="Equation.DSMT4">
                  <p:embed/>
                </p:oleObj>
              </mc:Choice>
              <mc:Fallback>
                <p:oleObj name="Equation" r:id="rId28" imgW="5969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672013"/>
                        <a:ext cx="1655763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84"/>
          <p:cNvSpPr txBox="1">
            <a:spLocks noChangeArrowheads="1"/>
          </p:cNvSpPr>
          <p:nvPr/>
        </p:nvSpPr>
        <p:spPr bwMode="auto">
          <a:xfrm>
            <a:off x="3689350" y="6010275"/>
            <a:ext cx="4038600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it-IT" sz="2400" dirty="0"/>
              <a:t>vale per le trasformazioni cicliche</a:t>
            </a:r>
            <a:endParaRPr lang="it-IT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3783013" y="6519863"/>
            <a:ext cx="391318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it-IT" sz="2400" dirty="0">
                <a:solidFill>
                  <a:srgbClr val="000000"/>
                </a:solidFill>
              </a:rPr>
              <a:t>vale per le trasformazioni cicliche</a:t>
            </a:r>
            <a:endParaRPr lang="it-IT" sz="24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84"/>
          <p:cNvSpPr txBox="1">
            <a:spLocks noChangeArrowheads="1"/>
          </p:cNvSpPr>
          <p:nvPr/>
        </p:nvSpPr>
        <p:spPr bwMode="auto">
          <a:xfrm>
            <a:off x="1708150" y="5997575"/>
            <a:ext cx="1447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 il simbolo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113088" y="5913437"/>
            <a:ext cx="423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 pitchFamily="18" charset="0"/>
              </a:rPr>
              <a:t>=</a:t>
            </a:r>
            <a:endParaRPr lang="en-GB" alt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lid" pitchFamily="18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2036763" y="6375400"/>
            <a:ext cx="1239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il simbolo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233738" y="638968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 pitchFamily="18" charset="0"/>
              </a:rPr>
              <a:t>&lt;</a:t>
            </a:r>
            <a:endParaRPr lang="en-GB" alt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clid" pitchFamily="18" charset="0"/>
            </a:endParaRP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1143000" y="6375400"/>
            <a:ext cx="1042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mentre </a:t>
            </a:r>
            <a:endParaRPr lang="en-GB" altLang="it-IT" sz="2400">
              <a:latin typeface="Arial Narrow" pitchFamily="34" charset="0"/>
            </a:endParaRPr>
          </a:p>
        </p:txBody>
      </p:sp>
      <p:sp>
        <p:nvSpPr>
          <p:cNvPr id="31" name="Rectangle 16"/>
          <p:cNvSpPr/>
          <p:nvPr/>
        </p:nvSpPr>
        <p:spPr>
          <a:xfrm>
            <a:off x="7751763" y="6396038"/>
            <a:ext cx="13922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irreversibili</a:t>
            </a:r>
            <a:endParaRPr lang="en-GB" sz="2400" dirty="0"/>
          </a:p>
        </p:txBody>
      </p:sp>
      <p:sp>
        <p:nvSpPr>
          <p:cNvPr id="32" name="Rectangle 17"/>
          <p:cNvSpPr/>
          <p:nvPr/>
        </p:nvSpPr>
        <p:spPr>
          <a:xfrm>
            <a:off x="7618413" y="6003925"/>
            <a:ext cx="1252537" cy="314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it-I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reversibili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1143000" y="5873750"/>
            <a:ext cx="735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dove</a:t>
            </a:r>
            <a:endParaRPr lang="en-GB" altLang="it-IT" sz="2400">
              <a:latin typeface="Arial Narrow" pitchFamily="34" charset="0"/>
            </a:endParaRPr>
          </a:p>
        </p:txBody>
      </p:sp>
      <p:cxnSp>
        <p:nvCxnSpPr>
          <p:cNvPr id="18" name="Connettore 1 17"/>
          <p:cNvCxnSpPr/>
          <p:nvPr/>
        </p:nvCxnSpPr>
        <p:spPr bwMode="auto">
          <a:xfrm>
            <a:off x="7219950" y="3032872"/>
            <a:ext cx="0" cy="18926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Connettore 2 34"/>
          <p:cNvCxnSpPr/>
          <p:nvPr/>
        </p:nvCxnSpPr>
        <p:spPr bwMode="auto">
          <a:xfrm>
            <a:off x="4648200" y="1809450"/>
            <a:ext cx="0" cy="171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12" name="Gruppo 11"/>
          <p:cNvGrpSpPr/>
          <p:nvPr/>
        </p:nvGrpSpPr>
        <p:grpSpPr>
          <a:xfrm>
            <a:off x="4702175" y="3124200"/>
            <a:ext cx="2460625" cy="228600"/>
            <a:chOff x="4702175" y="3124200"/>
            <a:chExt cx="2460625" cy="228600"/>
          </a:xfrm>
        </p:grpSpPr>
        <p:cxnSp>
          <p:nvCxnSpPr>
            <p:cNvPr id="36" name="Connettore 2 35"/>
            <p:cNvCxnSpPr/>
            <p:nvPr/>
          </p:nvCxnSpPr>
          <p:spPr bwMode="auto">
            <a:xfrm>
              <a:off x="4702175" y="31242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38" name="Connettore 1 37"/>
            <p:cNvCxnSpPr/>
            <p:nvPr/>
          </p:nvCxnSpPr>
          <p:spPr bwMode="auto">
            <a:xfrm>
              <a:off x="4723082" y="3233461"/>
              <a:ext cx="2439718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7" name="Connettore 2 36"/>
          <p:cNvCxnSpPr/>
          <p:nvPr/>
        </p:nvCxnSpPr>
        <p:spPr bwMode="auto">
          <a:xfrm>
            <a:off x="4724400" y="4343400"/>
            <a:ext cx="0" cy="171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30920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0"/>
            <a:ext cx="3579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dirty="0">
                <a:latin typeface="Arial Narrow" pitchFamily="34" charset="0"/>
              </a:rPr>
              <a:t>passando al continuo :</a:t>
            </a:r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auto">
          <a:xfrm rot="16200000">
            <a:off x="4303407" y="1508223"/>
            <a:ext cx="60935" cy="133350"/>
          </a:xfrm>
          <a:prstGeom prst="downArrow">
            <a:avLst>
              <a:gd name="adj1" fmla="val 50000"/>
              <a:gd name="adj2" fmla="val 53346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it-IT" sz="2400">
              <a:latin typeface="Arial Narrow" pitchFamily="34" charset="0"/>
            </a:endParaRP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19C0C17C-CE9C-436E-9011-8BFA2B0C3084}"/>
              </a:ext>
            </a:extLst>
          </p:cNvPr>
          <p:cNvGrpSpPr/>
          <p:nvPr/>
        </p:nvGrpSpPr>
        <p:grpSpPr>
          <a:xfrm>
            <a:off x="989885" y="898402"/>
            <a:ext cx="2774792" cy="1654952"/>
            <a:chOff x="2339975" y="88123"/>
            <a:chExt cx="2522538" cy="1654952"/>
          </a:xfrm>
        </p:grpSpPr>
        <p:graphicFrame>
          <p:nvGraphicFramePr>
            <p:cNvPr id="15" name="Objec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21587661"/>
                </p:ext>
              </p:extLst>
            </p:nvPr>
          </p:nvGraphicFramePr>
          <p:xfrm>
            <a:off x="2339975" y="96838"/>
            <a:ext cx="2522538" cy="164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77" name="Equation" r:id="rId3" imgW="1041120" imgH="571320" progId="Equation.DSMT4">
                    <p:embed/>
                  </p:oleObj>
                </mc:Choice>
                <mc:Fallback>
                  <p:oleObj name="Equation" r:id="rId3" imgW="1041120" imgH="571320" progId="Equation.DSMT4">
                    <p:embed/>
                    <p:pic>
                      <p:nvPicPr>
                        <p:cNvPr id="0" name=""/>
                        <p:cNvPicPr preferRelativeResize="0"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9975" y="96838"/>
                          <a:ext cx="2522538" cy="1646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A6BB38D6-F607-4FD3-AEBF-56D99C52E8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48435" y="88123"/>
              <a:ext cx="561703" cy="641728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9B02A4A5-9AC4-409A-A242-108778A0C53B}"/>
              </a:ext>
            </a:extLst>
          </p:cNvPr>
          <p:cNvGrpSpPr/>
          <p:nvPr/>
        </p:nvGrpSpPr>
        <p:grpSpPr>
          <a:xfrm>
            <a:off x="4851402" y="665816"/>
            <a:ext cx="2252456" cy="2387990"/>
            <a:chOff x="6249987" y="-144463"/>
            <a:chExt cx="2292350" cy="2387990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91CE4BDE-4C32-4B63-A2F2-39E2A718C595}"/>
                </a:ext>
              </a:extLst>
            </p:cNvPr>
            <p:cNvGrpSpPr/>
            <p:nvPr/>
          </p:nvGrpSpPr>
          <p:grpSpPr>
            <a:xfrm>
              <a:off x="6249987" y="-144463"/>
              <a:ext cx="2292350" cy="1879601"/>
              <a:chOff x="5992668" y="594"/>
              <a:chExt cx="2083954" cy="1553390"/>
            </a:xfrm>
          </p:grpSpPr>
          <p:graphicFrame>
            <p:nvGraphicFramePr>
              <p:cNvPr id="26" name="Oggetto 2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41807049"/>
                  </p:ext>
                </p:extLst>
              </p:nvPr>
            </p:nvGraphicFramePr>
            <p:xfrm>
              <a:off x="5992668" y="594"/>
              <a:ext cx="2083954" cy="15533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478" name="Equation" r:id="rId6" imgW="749160" imgH="457200" progId="Equation.DSMT4">
                      <p:embed/>
                    </p:oleObj>
                  </mc:Choice>
                  <mc:Fallback>
                    <p:oleObj name="Equation" r:id="rId6" imgW="749160" imgH="457200" progId="Equation.DSMT4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92668" y="594"/>
                            <a:ext cx="2083954" cy="15533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pic>
            <p:nvPicPr>
              <p:cNvPr id="11" name="Immagine 10">
                <a:extLst>
                  <a:ext uri="{FF2B5EF4-FFF2-40B4-BE49-F238E27FC236}">
                    <a16:creationId xmlns:a16="http://schemas.microsoft.com/office/drawing/2014/main" id="{5C944C71-31F3-497F-8C40-EBC6D0F476F9}"/>
                  </a:ext>
                </a:extLst>
              </p:cNvPr>
              <p:cNvPicPr>
                <a:picLocks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75636" y="166349"/>
                <a:ext cx="604562" cy="583389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78AC5F5B-A651-4A82-857C-0FA97DA4C925}"/>
                </a:ext>
              </a:extLst>
            </p:cNvPr>
            <p:cNvSpPr txBox="1"/>
            <p:nvPr/>
          </p:nvSpPr>
          <p:spPr bwMode="auto">
            <a:xfrm>
              <a:off x="6918167" y="804672"/>
              <a:ext cx="538865" cy="14388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rtlCol="0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sz="35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sz="3500" i="1" dirty="0" err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 Box 3">
            <a:extLst>
              <a:ext uri="{FF2B5EF4-FFF2-40B4-BE49-F238E27FC236}">
                <a16:creationId xmlns:a16="http://schemas.microsoft.com/office/drawing/2014/main" id="{21C52A29-B085-401D-B353-B172A1D31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249113"/>
            <a:ext cx="12271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>
                <a:latin typeface="Arial Narrow" pitchFamily="34" charset="0"/>
              </a:rPr>
              <a:t>teorema di </a:t>
            </a:r>
            <a:r>
              <a:rPr lang="it-IT" altLang="it-IT" sz="1800" b="1" dirty="0" err="1">
                <a:latin typeface="Arial Narrow" pitchFamily="34" charset="0"/>
              </a:rPr>
              <a:t>Clausius</a:t>
            </a:r>
            <a:endParaRPr lang="it-IT" altLang="it-IT" sz="1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5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76200" y="-76200"/>
            <a:ext cx="426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3600" b="1" dirty="0">
                <a:latin typeface="Arial Narrow" pitchFamily="34" charset="0"/>
              </a:rPr>
              <a:t>Teorema di </a:t>
            </a:r>
            <a:r>
              <a:rPr lang="it-IT" altLang="it-IT" sz="3600" b="1" dirty="0" err="1">
                <a:latin typeface="Arial Narrow" pitchFamily="34" charset="0"/>
              </a:rPr>
              <a:t>Clausius</a:t>
            </a:r>
            <a:endParaRPr lang="it-IT" altLang="it-IT" sz="3600" b="1" dirty="0">
              <a:latin typeface="Arial Narrow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88" y="3900488"/>
            <a:ext cx="3579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latin typeface="Arial Narrow" pitchFamily="34" charset="0"/>
              </a:rPr>
              <a:t>dove il segno di uguaglianza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88" y="990600"/>
            <a:ext cx="343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dirty="0"/>
              <a:t>in ogni </a:t>
            </a:r>
            <a:r>
              <a:rPr lang="it-I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trasformazione </a:t>
            </a:r>
            <a:r>
              <a:rPr lang="it-IT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ciclica</a:t>
            </a:r>
            <a:endParaRPr lang="it-IT" sz="2400" u="sng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88" y="5024438"/>
            <a:ext cx="6450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rgbClr val="000000"/>
                </a:solidFill>
              </a:rPr>
              <a:t>e quello di minoranza per tutte le trasformazioni cicliche</a:t>
            </a:r>
            <a:endParaRPr lang="en-GB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24"/>
          <p:cNvSpPr/>
          <p:nvPr/>
        </p:nvSpPr>
        <p:spPr>
          <a:xfrm>
            <a:off x="7608888" y="3900488"/>
            <a:ext cx="1252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reversibili</a:t>
            </a:r>
            <a:endParaRPr lang="it-IT" sz="2400" u="sng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429000" y="990600"/>
            <a:ext cx="3059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Arial Narrow" pitchFamily="34" charset="0"/>
              </a:rPr>
              <a:t>è soddisfatta la relazione </a:t>
            </a:r>
            <a:endParaRPr lang="it-IT" altLang="it-IT" sz="2000" dirty="0">
              <a:latin typeface="Arial Narrow" pitchFamily="34" charset="0"/>
            </a:endParaRPr>
          </a:p>
        </p:txBody>
      </p:sp>
      <p:sp>
        <p:nvSpPr>
          <p:cNvPr id="9" name="Rectangle 2"/>
          <p:cNvSpPr/>
          <p:nvPr/>
        </p:nvSpPr>
        <p:spPr>
          <a:xfrm>
            <a:off x="6380163" y="5024438"/>
            <a:ext cx="13922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400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irreversibili</a:t>
            </a:r>
            <a:endParaRPr lang="en-GB" sz="2400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276600" y="3902075"/>
            <a:ext cx="4448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Arial Narrow" pitchFamily="34" charset="0"/>
              </a:rPr>
              <a:t>vale solo per le trasformazioni cicliche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8DC02E6D-3070-47A4-9A06-4FB4CC94F31D}"/>
              </a:ext>
            </a:extLst>
          </p:cNvPr>
          <p:cNvGrpSpPr/>
          <p:nvPr/>
        </p:nvGrpSpPr>
        <p:grpSpPr>
          <a:xfrm>
            <a:off x="2743200" y="1861344"/>
            <a:ext cx="2551113" cy="1617663"/>
            <a:chOff x="6451599" y="533400"/>
            <a:chExt cx="2551113" cy="1617663"/>
          </a:xfrm>
        </p:grpSpPr>
        <p:grpSp>
          <p:nvGrpSpPr>
            <p:cNvPr id="12" name="Gruppo 11"/>
            <p:cNvGrpSpPr/>
            <p:nvPr/>
          </p:nvGrpSpPr>
          <p:grpSpPr>
            <a:xfrm>
              <a:off x="6451599" y="533400"/>
              <a:ext cx="2551113" cy="1617663"/>
              <a:chOff x="6451599" y="706983"/>
              <a:chExt cx="2551113" cy="1444080"/>
            </a:xfrm>
          </p:grpSpPr>
          <p:sp>
            <p:nvSpPr>
              <p:cNvPr id="11" name="Rettangolo arrotondato 10"/>
              <p:cNvSpPr/>
              <p:nvPr/>
            </p:nvSpPr>
            <p:spPr bwMode="auto">
              <a:xfrm>
                <a:off x="6451599" y="706983"/>
                <a:ext cx="2551113" cy="1431255"/>
              </a:xfrm>
              <a:prstGeom prst="round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it-IT"/>
              </a:p>
            </p:txBody>
          </p:sp>
          <p:graphicFrame>
            <p:nvGraphicFramePr>
              <p:cNvPr id="3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5436557"/>
                  </p:ext>
                </p:extLst>
              </p:nvPr>
            </p:nvGraphicFramePr>
            <p:xfrm>
              <a:off x="6735763" y="762000"/>
              <a:ext cx="1874837" cy="1389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17" name="Equation" r:id="rId3" imgW="634725" imgH="469696" progId="Equation.DSMT4">
                      <p:embed/>
                    </p:oleObj>
                  </mc:Choice>
                  <mc:Fallback>
                    <p:oleObj name="Equation" r:id="rId3" imgW="634725" imgH="469696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35763" y="762000"/>
                            <a:ext cx="1874837" cy="13890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808E9AA3-5A50-4424-B2AC-D013804733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68896" y="593442"/>
              <a:ext cx="698296" cy="727743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70696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00200" y="457199"/>
            <a:ext cx="6477000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Backup </a:t>
            </a:r>
            <a:r>
              <a:rPr lang="it-IT" sz="8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Slides</a:t>
            </a:r>
            <a:endParaRPr lang="it-IT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algn="ctr">
          <a:solidFill>
            <a:schemeClr val="tx1"/>
          </a:solidFill>
          <a:miter lim="800000"/>
          <a:headEnd/>
          <a:tailEnd/>
        </a:ln>
      </a:spPr>
      <a:bodyPr anchor="ctr"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 rtlCol="0">
        <a:spAutoFit/>
      </a:bodyPr>
      <a:lstStyle>
        <a:defPPr eaLnBrk="1" hangingPunct="1">
          <a:spcBef>
            <a:spcPct val="50000"/>
          </a:spcBef>
          <a:buFontTx/>
          <a:buNone/>
          <a:defRPr sz="2400" dirty="0" err="1" smtClean="0">
            <a:cs typeface="Times New Roman" pitchFamily="18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2983</TotalTime>
  <Words>394</Words>
  <Application>Microsoft Office PowerPoint</Application>
  <PresentationFormat>Presentazione su schermo (4:3)</PresentationFormat>
  <Paragraphs>92</Paragraphs>
  <Slides>7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Euclid</vt:lpstr>
      <vt:lpstr>Symbol</vt:lpstr>
      <vt:lpstr>Times New Roman</vt:lpstr>
      <vt:lpstr>Default Design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 Zucchelli</dc:creator>
  <cp:lastModifiedBy>Stefano Zucchelli</cp:lastModifiedBy>
  <cp:revision>891</cp:revision>
  <cp:lastPrinted>1601-01-01T00:00:00Z</cp:lastPrinted>
  <dcterms:created xsi:type="dcterms:W3CDTF">1601-01-01T00:00:00Z</dcterms:created>
  <dcterms:modified xsi:type="dcterms:W3CDTF">2019-03-25T14:38:42Z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