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1" r:id="rId2"/>
    <p:sldId id="293" r:id="rId3"/>
    <p:sldId id="294" r:id="rId4"/>
    <p:sldId id="287" r:id="rId5"/>
    <p:sldId id="280" r:id="rId6"/>
    <p:sldId id="279" r:id="rId7"/>
    <p:sldId id="292" r:id="rId8"/>
    <p:sldId id="28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339933"/>
    <a:srgbClr val="003399"/>
    <a:srgbClr val="FF3300"/>
    <a:srgbClr val="FF5050"/>
    <a:srgbClr val="660066"/>
    <a:srgbClr val="CC0000"/>
    <a:srgbClr val="CC00CC"/>
    <a:srgbClr val="FFFF99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05" autoAdjust="0"/>
    <p:restoredTop sz="99272" autoAdjust="0"/>
  </p:normalViewPr>
  <p:slideViewPr>
    <p:cSldViewPr>
      <p:cViewPr varScale="1">
        <p:scale>
          <a:sx n="99" d="100"/>
          <a:sy n="99" d="100"/>
        </p:scale>
        <p:origin x="14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3" Type="http://schemas.openxmlformats.org/officeDocument/2006/relationships/image" Target="../media/image9.wmf"/><Relationship Id="rId21" Type="http://schemas.openxmlformats.org/officeDocument/2006/relationships/image" Target="../media/image26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" Type="http://schemas.openxmlformats.org/officeDocument/2006/relationships/image" Target="../media/image8.wmf"/><Relationship Id="rId16" Type="http://schemas.openxmlformats.org/officeDocument/2006/relationships/image" Target="../media/image21.wmf"/><Relationship Id="rId20" Type="http://schemas.openxmlformats.org/officeDocument/2006/relationships/image" Target="../media/image25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23" Type="http://schemas.openxmlformats.org/officeDocument/2006/relationships/image" Target="../media/image28.wmf"/><Relationship Id="rId10" Type="http://schemas.openxmlformats.org/officeDocument/2006/relationships/image" Target="../media/image15.wmf"/><Relationship Id="rId19" Type="http://schemas.openxmlformats.org/officeDocument/2006/relationships/image" Target="../media/image24.wmf"/><Relationship Id="rId4" Type="http://schemas.openxmlformats.org/officeDocument/2006/relationships/image" Target="../media/image3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63278A3-F477-46BC-8644-03425BE939C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02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F321734F-48B5-4DB3-949B-3C56A71795EB}" type="slidenum">
              <a:rPr lang="en-US" altLang="it-IT" sz="1200" smtClean="0">
                <a:latin typeface="Arial" pitchFamily="34" charset="0"/>
              </a:rPr>
              <a:pPr/>
              <a:t>1</a:t>
            </a:fld>
            <a:endParaRPr lang="en-US" altLang="it-IT" sz="120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3278A3-F477-46BC-8644-03425BE939C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65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5FF53-9146-4336-936C-E80E1C375D6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9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B65A6-D492-4365-A242-D6088965225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6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E79D7-48E3-4F23-99D4-D2C7BB5E611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5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86438-8890-47F9-A675-C2BED2159F5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9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8D139-7389-43BE-B97B-6BD3D72FC4C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F223A-F6C4-427D-9AA7-8A17AD729F4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BF5C7-EF4A-44CE-9663-0217F16F11E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2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37D55-DF4C-466C-BB6B-E17EFAAA2C6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2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39D75-794D-4130-98F6-915A41D0D7C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7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FEDA6-9741-480C-9B92-1B26CB1DF26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6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CBCC5-A692-42A5-8A10-8B6B00F91B7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7B03D-042D-46D3-A1A7-2519FC5F1B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3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text styles</a:t>
            </a:r>
          </a:p>
          <a:p>
            <a:pPr lvl="1"/>
            <a:r>
              <a:rPr lang="en-US" altLang="it-IT"/>
              <a:t>Second level</a:t>
            </a:r>
          </a:p>
          <a:p>
            <a:pPr lvl="2"/>
            <a:r>
              <a:rPr lang="en-US" altLang="it-IT"/>
              <a:t>Third level</a:t>
            </a:r>
          </a:p>
          <a:p>
            <a:pPr lvl="3"/>
            <a:r>
              <a:rPr lang="en-US" altLang="it-IT"/>
              <a:t>Fourth level</a:t>
            </a:r>
          </a:p>
          <a:p>
            <a:pPr lvl="4"/>
            <a:r>
              <a:rPr lang="en-US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65DA59A-A319-47CE-B516-3FF9BFB218A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wmf"/><Relationship Id="rId18" Type="http://schemas.openxmlformats.org/officeDocument/2006/relationships/image" Target="../media/image12.wmf"/><Relationship Id="rId26" Type="http://schemas.openxmlformats.org/officeDocument/2006/relationships/oleObject" Target="../embeddings/oleObject17.bin"/><Relationship Id="rId39" Type="http://schemas.openxmlformats.org/officeDocument/2006/relationships/image" Target="../media/image22.wmf"/><Relationship Id="rId21" Type="http://schemas.openxmlformats.org/officeDocument/2006/relationships/oleObject" Target="../embeddings/oleObject15.bin"/><Relationship Id="rId34" Type="http://schemas.openxmlformats.org/officeDocument/2006/relationships/oleObject" Target="../embeddings/oleObject21.bin"/><Relationship Id="rId42" Type="http://schemas.openxmlformats.org/officeDocument/2006/relationships/oleObject" Target="../embeddings/oleObject25.bin"/><Relationship Id="rId47" Type="http://schemas.openxmlformats.org/officeDocument/2006/relationships/image" Target="../media/image26.wmf"/><Relationship Id="rId50" Type="http://schemas.openxmlformats.org/officeDocument/2006/relationships/oleObject" Target="../embeddings/oleObject29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png"/><Relationship Id="rId29" Type="http://schemas.openxmlformats.org/officeDocument/2006/relationships/image" Target="../media/image17.wmf"/><Relationship Id="rId11" Type="http://schemas.openxmlformats.org/officeDocument/2006/relationships/image" Target="../media/image3.wmf"/><Relationship Id="rId24" Type="http://schemas.openxmlformats.org/officeDocument/2006/relationships/oleObject" Target="../embeddings/oleObject16.bin"/><Relationship Id="rId32" Type="http://schemas.openxmlformats.org/officeDocument/2006/relationships/oleObject" Target="../embeddings/oleObject20.bin"/><Relationship Id="rId37" Type="http://schemas.openxmlformats.org/officeDocument/2006/relationships/image" Target="../media/image21.wmf"/><Relationship Id="rId40" Type="http://schemas.openxmlformats.org/officeDocument/2006/relationships/oleObject" Target="../embeddings/oleObject24.bin"/><Relationship Id="rId45" Type="http://schemas.openxmlformats.org/officeDocument/2006/relationships/image" Target="../media/image25.wmf"/><Relationship Id="rId5" Type="http://schemas.openxmlformats.org/officeDocument/2006/relationships/image" Target="../media/image7.wmf"/><Relationship Id="rId15" Type="http://schemas.openxmlformats.org/officeDocument/2006/relationships/image" Target="../media/image11.wmf"/><Relationship Id="rId23" Type="http://schemas.openxmlformats.org/officeDocument/2006/relationships/image" Target="../media/image30.png"/><Relationship Id="rId28" Type="http://schemas.openxmlformats.org/officeDocument/2006/relationships/oleObject" Target="../embeddings/oleObject18.bin"/><Relationship Id="rId36" Type="http://schemas.openxmlformats.org/officeDocument/2006/relationships/oleObject" Target="../embeddings/oleObject22.bin"/><Relationship Id="rId49" Type="http://schemas.openxmlformats.org/officeDocument/2006/relationships/image" Target="../media/image27.wmf"/><Relationship Id="rId10" Type="http://schemas.openxmlformats.org/officeDocument/2006/relationships/oleObject" Target="../embeddings/oleObject10.bin"/><Relationship Id="rId19" Type="http://schemas.openxmlformats.org/officeDocument/2006/relationships/oleObject" Target="../embeddings/oleObject14.bin"/><Relationship Id="rId31" Type="http://schemas.openxmlformats.org/officeDocument/2006/relationships/image" Target="../media/image18.wmf"/><Relationship Id="rId44" Type="http://schemas.openxmlformats.org/officeDocument/2006/relationships/oleObject" Target="../embeddings/oleObject26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2.bin"/><Relationship Id="rId22" Type="http://schemas.openxmlformats.org/officeDocument/2006/relationships/image" Target="../media/image14.wmf"/><Relationship Id="rId27" Type="http://schemas.openxmlformats.org/officeDocument/2006/relationships/image" Target="../media/image16.wmf"/><Relationship Id="rId30" Type="http://schemas.openxmlformats.org/officeDocument/2006/relationships/oleObject" Target="../embeddings/oleObject19.bin"/><Relationship Id="rId35" Type="http://schemas.openxmlformats.org/officeDocument/2006/relationships/image" Target="../media/image20.wmf"/><Relationship Id="rId43" Type="http://schemas.openxmlformats.org/officeDocument/2006/relationships/image" Target="../media/image24.wmf"/><Relationship Id="rId48" Type="http://schemas.openxmlformats.org/officeDocument/2006/relationships/oleObject" Target="../embeddings/oleObject28.bin"/><Relationship Id="rId8" Type="http://schemas.openxmlformats.org/officeDocument/2006/relationships/oleObject" Target="../embeddings/oleObject9.bin"/><Relationship Id="rId51" Type="http://schemas.openxmlformats.org/officeDocument/2006/relationships/image" Target="../media/image28.wmf"/><Relationship Id="rId3" Type="http://schemas.openxmlformats.org/officeDocument/2006/relationships/notesSlide" Target="../notesSlides/notesSlide2.xml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3.bin"/><Relationship Id="rId25" Type="http://schemas.openxmlformats.org/officeDocument/2006/relationships/image" Target="../media/image15.wmf"/><Relationship Id="rId33" Type="http://schemas.openxmlformats.org/officeDocument/2006/relationships/image" Target="../media/image19.wmf"/><Relationship Id="rId38" Type="http://schemas.openxmlformats.org/officeDocument/2006/relationships/oleObject" Target="../embeddings/oleObject23.bin"/><Relationship Id="rId46" Type="http://schemas.openxmlformats.org/officeDocument/2006/relationships/oleObject" Target="../embeddings/oleObject27.bin"/><Relationship Id="rId20" Type="http://schemas.openxmlformats.org/officeDocument/2006/relationships/image" Target="../media/image13.wmf"/><Relationship Id="rId41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7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image" Target="../media/image29.png"/><Relationship Id="rId5" Type="http://schemas.openxmlformats.org/officeDocument/2006/relationships/oleObject" Target="../embeddings/oleObject31.bin"/><Relationship Id="rId15" Type="http://schemas.openxmlformats.org/officeDocument/2006/relationships/image" Target="../media/image34.wmf"/><Relationship Id="rId10" Type="http://schemas.openxmlformats.org/officeDocument/2006/relationships/image" Target="../media/image32.wmf"/><Relationship Id="rId19" Type="http://schemas.openxmlformats.org/officeDocument/2006/relationships/image" Target="../media/image36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9.png"/><Relationship Id="rId4" Type="http://schemas.openxmlformats.org/officeDocument/2006/relationships/image" Target="../media/image3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9.png"/><Relationship Id="rId4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5947059" y="2976753"/>
            <a:ext cx="2454862" cy="2418715"/>
            <a:chOff x="6781791" y="3129156"/>
            <a:chExt cx="2454862" cy="2418715"/>
          </a:xfrm>
        </p:grpSpPr>
        <p:grpSp>
          <p:nvGrpSpPr>
            <p:cNvPr id="2084" name="Group 82"/>
            <p:cNvGrpSpPr>
              <a:grpSpLocks/>
            </p:cNvGrpSpPr>
            <p:nvPr/>
          </p:nvGrpSpPr>
          <p:grpSpPr bwMode="auto">
            <a:xfrm>
              <a:off x="6781791" y="3129156"/>
              <a:ext cx="1617425" cy="2418715"/>
              <a:chOff x="10297051" y="2459797"/>
              <a:chExt cx="990199" cy="1200278"/>
            </a:xfrm>
          </p:grpSpPr>
          <p:sp>
            <p:nvSpPr>
              <p:cNvPr id="2086" name="Freeform 6"/>
              <p:cNvSpPr>
                <a:spLocks noChangeAspect="1"/>
              </p:cNvSpPr>
              <p:nvPr/>
            </p:nvSpPr>
            <p:spPr bwMode="auto">
              <a:xfrm>
                <a:off x="10297051" y="2459797"/>
                <a:ext cx="990199" cy="1200278"/>
              </a:xfrm>
              <a:custGeom>
                <a:avLst/>
                <a:gdLst>
                  <a:gd name="T0" fmla="*/ 2147483647 w 596"/>
                  <a:gd name="T1" fmla="*/ 2147483647 h 586"/>
                  <a:gd name="T2" fmla="*/ 2147483647 w 596"/>
                  <a:gd name="T3" fmla="*/ 2147483647 h 586"/>
                  <a:gd name="T4" fmla="*/ 2147483647 w 596"/>
                  <a:gd name="T5" fmla="*/ 2147483647 h 586"/>
                  <a:gd name="T6" fmla="*/ 0 w 596"/>
                  <a:gd name="T7" fmla="*/ 2147483647 h 5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96"/>
                  <a:gd name="T13" fmla="*/ 0 h 586"/>
                  <a:gd name="T14" fmla="*/ 596 w 596"/>
                  <a:gd name="T15" fmla="*/ 586 h 586"/>
                  <a:gd name="connsiteX0" fmla="*/ 10000 w 10000"/>
                  <a:gd name="connsiteY0" fmla="*/ 9813 h 9813"/>
                  <a:gd name="connsiteX1" fmla="*/ 8271 w 10000"/>
                  <a:gd name="connsiteY1" fmla="*/ 4967 h 9813"/>
                  <a:gd name="connsiteX2" fmla="*/ 7617 w 10000"/>
                  <a:gd name="connsiteY2" fmla="*/ 615 h 9813"/>
                  <a:gd name="connsiteX3" fmla="*/ 0 w 10000"/>
                  <a:gd name="connsiteY3" fmla="*/ 137 h 9813"/>
                  <a:gd name="connsiteX0" fmla="*/ 10000 w 10000"/>
                  <a:gd name="connsiteY0" fmla="*/ 10000 h 10000"/>
                  <a:gd name="connsiteX1" fmla="*/ 8271 w 10000"/>
                  <a:gd name="connsiteY1" fmla="*/ 5062 h 10000"/>
                  <a:gd name="connsiteX2" fmla="*/ 7617 w 10000"/>
                  <a:gd name="connsiteY2" fmla="*/ 627 h 10000"/>
                  <a:gd name="connsiteX3" fmla="*/ 0 w 10000"/>
                  <a:gd name="connsiteY3" fmla="*/ 140 h 10000"/>
                  <a:gd name="connsiteX0" fmla="*/ 10000 w 10000"/>
                  <a:gd name="connsiteY0" fmla="*/ 10000 h 10000"/>
                  <a:gd name="connsiteX1" fmla="*/ 8924 w 10000"/>
                  <a:gd name="connsiteY1" fmla="*/ 5139 h 10000"/>
                  <a:gd name="connsiteX2" fmla="*/ 7617 w 10000"/>
                  <a:gd name="connsiteY2" fmla="*/ 627 h 10000"/>
                  <a:gd name="connsiteX3" fmla="*/ 0 w 10000"/>
                  <a:gd name="connsiteY3" fmla="*/ 140 h 10000"/>
                  <a:gd name="connsiteX0" fmla="*/ 10000 w 10000"/>
                  <a:gd name="connsiteY0" fmla="*/ 10000 h 10000"/>
                  <a:gd name="connsiteX1" fmla="*/ 8924 w 10000"/>
                  <a:gd name="connsiteY1" fmla="*/ 5139 h 10000"/>
                  <a:gd name="connsiteX2" fmla="*/ 7617 w 10000"/>
                  <a:gd name="connsiteY2" fmla="*/ 627 h 10000"/>
                  <a:gd name="connsiteX3" fmla="*/ 0 w 10000"/>
                  <a:gd name="connsiteY3" fmla="*/ 140 h 10000"/>
                  <a:gd name="connsiteX0" fmla="*/ 10000 w 10206"/>
                  <a:gd name="connsiteY0" fmla="*/ 10000 h 10000"/>
                  <a:gd name="connsiteX1" fmla="*/ 8924 w 10206"/>
                  <a:gd name="connsiteY1" fmla="*/ 5139 h 10000"/>
                  <a:gd name="connsiteX2" fmla="*/ 7617 w 10206"/>
                  <a:gd name="connsiteY2" fmla="*/ 627 h 10000"/>
                  <a:gd name="connsiteX3" fmla="*/ 0 w 10206"/>
                  <a:gd name="connsiteY3" fmla="*/ 140 h 10000"/>
                  <a:gd name="connsiteX0" fmla="*/ 10000 w 10000"/>
                  <a:gd name="connsiteY0" fmla="*/ 10000 h 10000"/>
                  <a:gd name="connsiteX1" fmla="*/ 8924 w 10000"/>
                  <a:gd name="connsiteY1" fmla="*/ 5139 h 10000"/>
                  <a:gd name="connsiteX2" fmla="*/ 7617 w 10000"/>
                  <a:gd name="connsiteY2" fmla="*/ 627 h 10000"/>
                  <a:gd name="connsiteX3" fmla="*/ 0 w 10000"/>
                  <a:gd name="connsiteY3" fmla="*/ 140 h 10000"/>
                  <a:gd name="connsiteX0" fmla="*/ 10000 w 10000"/>
                  <a:gd name="connsiteY0" fmla="*/ 10000 h 10000"/>
                  <a:gd name="connsiteX1" fmla="*/ 8924 w 10000"/>
                  <a:gd name="connsiteY1" fmla="*/ 5139 h 10000"/>
                  <a:gd name="connsiteX2" fmla="*/ 7617 w 10000"/>
                  <a:gd name="connsiteY2" fmla="*/ 627 h 10000"/>
                  <a:gd name="connsiteX3" fmla="*/ 0 w 10000"/>
                  <a:gd name="connsiteY3" fmla="*/ 140 h 10000"/>
                  <a:gd name="connsiteX0" fmla="*/ 10000 w 10000"/>
                  <a:gd name="connsiteY0" fmla="*/ 10000 h 10000"/>
                  <a:gd name="connsiteX1" fmla="*/ 8924 w 10000"/>
                  <a:gd name="connsiteY1" fmla="*/ 5139 h 10000"/>
                  <a:gd name="connsiteX2" fmla="*/ 7617 w 10000"/>
                  <a:gd name="connsiteY2" fmla="*/ 627 h 10000"/>
                  <a:gd name="connsiteX3" fmla="*/ 0 w 10000"/>
                  <a:gd name="connsiteY3" fmla="*/ 140 h 10000"/>
                  <a:gd name="connsiteX0" fmla="*/ 6154 w 8996"/>
                  <a:gd name="connsiteY0" fmla="*/ 10112 h 10112"/>
                  <a:gd name="connsiteX1" fmla="*/ 8924 w 8996"/>
                  <a:gd name="connsiteY1" fmla="*/ 5139 h 10112"/>
                  <a:gd name="connsiteX2" fmla="*/ 7617 w 8996"/>
                  <a:gd name="connsiteY2" fmla="*/ 627 h 10112"/>
                  <a:gd name="connsiteX3" fmla="*/ 0 w 8996"/>
                  <a:gd name="connsiteY3" fmla="*/ 140 h 10112"/>
                  <a:gd name="connsiteX0" fmla="*/ 6841 w 10000"/>
                  <a:gd name="connsiteY0" fmla="*/ 10000 h 10000"/>
                  <a:gd name="connsiteX1" fmla="*/ 9920 w 10000"/>
                  <a:gd name="connsiteY1" fmla="*/ 5082 h 10000"/>
                  <a:gd name="connsiteX2" fmla="*/ 8467 w 10000"/>
                  <a:gd name="connsiteY2" fmla="*/ 620 h 10000"/>
                  <a:gd name="connsiteX3" fmla="*/ 0 w 10000"/>
                  <a:gd name="connsiteY3" fmla="*/ 138 h 10000"/>
                  <a:gd name="connsiteX0" fmla="*/ 6841 w 9075"/>
                  <a:gd name="connsiteY0" fmla="*/ 10000 h 10000"/>
                  <a:gd name="connsiteX1" fmla="*/ 8310 w 9075"/>
                  <a:gd name="connsiteY1" fmla="*/ 4785 h 10000"/>
                  <a:gd name="connsiteX2" fmla="*/ 8467 w 9075"/>
                  <a:gd name="connsiteY2" fmla="*/ 620 h 10000"/>
                  <a:gd name="connsiteX3" fmla="*/ 0 w 9075"/>
                  <a:gd name="connsiteY3" fmla="*/ 138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5" h="10000">
                    <a:moveTo>
                      <a:pt x="6841" y="10000"/>
                    </a:moveTo>
                    <a:cubicBezTo>
                      <a:pt x="9453" y="9703"/>
                      <a:pt x="8039" y="6349"/>
                      <a:pt x="8310" y="4785"/>
                    </a:cubicBezTo>
                    <a:cubicBezTo>
                      <a:pt x="8581" y="3222"/>
                      <a:pt x="9792" y="1428"/>
                      <a:pt x="8467" y="620"/>
                    </a:cubicBezTo>
                    <a:cubicBezTo>
                      <a:pt x="7143" y="-189"/>
                      <a:pt x="3563" y="-34"/>
                      <a:pt x="0" y="138"/>
                    </a:cubicBezTo>
                  </a:path>
                </a:pathLst>
              </a:cu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089" name="Line 8"/>
              <p:cNvSpPr>
                <a:spLocks noChangeAspect="1" noChangeShapeType="1"/>
              </p:cNvSpPr>
              <p:nvPr/>
            </p:nvSpPr>
            <p:spPr bwMode="auto">
              <a:xfrm rot="16200000">
                <a:off x="11242603" y="2753326"/>
                <a:ext cx="66598" cy="226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graphicFrame>
          <p:nvGraphicFramePr>
            <p:cNvPr id="39" name="Oggetto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8619830"/>
                </p:ext>
              </p:extLst>
            </p:nvPr>
          </p:nvGraphicFramePr>
          <p:xfrm>
            <a:off x="8338645" y="3780132"/>
            <a:ext cx="898008" cy="7649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99" name="Equation" r:id="rId4" imgW="342751" imgH="291973" progId="Equation.DSMT4">
                    <p:embed/>
                  </p:oleObj>
                </mc:Choice>
                <mc:Fallback>
                  <p:oleObj name="Equation" r:id="rId4" imgW="342751" imgH="29197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38645" y="3780132"/>
                          <a:ext cx="898008" cy="7649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 Box 31"/>
          <p:cNvSpPr txBox="1">
            <a:spLocks noChangeArrowheads="1"/>
          </p:cNvSpPr>
          <p:nvPr/>
        </p:nvSpPr>
        <p:spPr bwMode="auto">
          <a:xfrm>
            <a:off x="-91440" y="685800"/>
            <a:ext cx="3138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latin typeface="Arial Narrow" pitchFamily="34" charset="0"/>
              </a:rPr>
              <a:t>un sistema termodinamico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772400" y="1554480"/>
            <a:ext cx="14779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reversibile</a:t>
            </a:r>
            <a:r>
              <a:rPr lang="it-IT" sz="2400" u="sng" dirty="0"/>
              <a:t> </a:t>
            </a:r>
            <a:r>
              <a:rPr lang="it-IT" sz="2400" dirty="0"/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-76200" y="-76200"/>
            <a:ext cx="52677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2600" b="1" kern="0" dirty="0">
                <a:solidFill>
                  <a:srgbClr val="000000"/>
                </a:solidFill>
              </a:rPr>
              <a:t>Conseguenze del  teorema di </a:t>
            </a:r>
            <a:r>
              <a:rPr lang="it-IT" sz="2600" b="1" kern="0" dirty="0" err="1">
                <a:solidFill>
                  <a:srgbClr val="000000"/>
                </a:solidFill>
              </a:rPr>
              <a:t>Clausius</a:t>
            </a:r>
            <a:r>
              <a:rPr lang="it-IT" sz="2600" b="1" kern="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657600" y="1554163"/>
            <a:ext cx="3246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it-IT" altLang="it-IT" sz="2400" dirty="0">
                <a:latin typeface="Arial Narrow" pitchFamily="34" charset="0"/>
              </a:rPr>
              <a:t>esegue una 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trasformazione</a:t>
            </a:r>
            <a:endParaRPr lang="en-US" altLang="it-IT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3048000" y="685800"/>
            <a:ext cx="449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latin typeface="Arial Narrow" pitchFamily="34" charset="0"/>
              </a:rPr>
              <a:t>che si trova inizialmente in equilibrio</a:t>
            </a:r>
            <a:endParaRPr lang="en-US" altLang="it-IT" sz="2400" b="1" i="1" dirty="0">
              <a:latin typeface="Arial Narrow" pitchFamily="34" charset="0"/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-91440" y="2459038"/>
            <a:ext cx="2265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fino a raggiungere</a:t>
            </a:r>
            <a:endParaRPr lang="en-US" altLang="it-IT" sz="2400" b="1" i="1">
              <a:latin typeface="Arial Narrow" pitchFamily="34" charset="0"/>
            </a:endParaRPr>
          </a:p>
        </p:txBody>
      </p:sp>
      <p:sp>
        <p:nvSpPr>
          <p:cNvPr id="13328" name="Rectangle 44"/>
          <p:cNvSpPr>
            <a:spLocks noChangeArrowheads="1"/>
          </p:cNvSpPr>
          <p:nvPr/>
        </p:nvSpPr>
        <p:spPr bwMode="auto">
          <a:xfrm>
            <a:off x="-91440" y="1511300"/>
            <a:ext cx="43600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latin typeface="Arial Narrow" pitchFamily="34" charset="0"/>
              </a:rPr>
              <a:t>coordinate termodinamiche  </a:t>
            </a:r>
            <a:r>
              <a:rPr lang="it-IT" altLang="it-IT" sz="28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it-IT" sz="28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it-IT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9" name="Rectangle 32"/>
          <p:cNvSpPr>
            <a:spLocks noChangeArrowheads="1"/>
          </p:cNvSpPr>
          <p:nvPr/>
        </p:nvSpPr>
        <p:spPr bwMode="auto">
          <a:xfrm>
            <a:off x="-90854" y="4336550"/>
            <a:ext cx="1550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>
                <a:latin typeface="Arial Narrow" pitchFamily="34" charset="0"/>
              </a:rPr>
              <a:t>poi da  </a:t>
            </a:r>
            <a:r>
              <a:rPr lang="en-US" altLang="it-IT" sz="28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it-IT" sz="2800" i="1" baseline="-250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it-IT" sz="2800" i="1" baseline="-25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it-IT" sz="2400" dirty="0">
                <a:latin typeface="Arial Narrow" pitchFamily="34" charset="0"/>
              </a:rPr>
              <a:t> </a:t>
            </a:r>
            <a:endParaRPr lang="en-GB" altLang="it-IT" sz="2400" dirty="0">
              <a:latin typeface="Arial Narrow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62800" y="693738"/>
            <a:ext cx="1678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nello stato di </a:t>
            </a:r>
            <a:endParaRPr lang="it-IT" altLang="it-IT" sz="2000" dirty="0">
              <a:latin typeface="Arial Narrow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92337" y="2459038"/>
            <a:ext cx="2016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lo stato finale di </a:t>
            </a:r>
            <a:endParaRPr lang="it-IT" altLang="it-IT" sz="2000" dirty="0">
              <a:latin typeface="Arial Narrow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91440" y="5451474"/>
            <a:ext cx="133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it-IT" sz="2400" i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reversibile</a:t>
            </a:r>
            <a:endParaRPr lang="en-GB" altLang="it-IT" sz="2800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181213" y="4381572"/>
            <a:ext cx="3238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solidFill>
                  <a:srgbClr val="000000"/>
                </a:solidFill>
                <a:latin typeface="Arial Narrow" pitchFamily="34" charset="0"/>
              </a:rPr>
              <a:t>una</a:t>
            </a:r>
            <a:r>
              <a:rPr lang="en-US" altLang="it-IT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altLang="it-IT" sz="2400" dirty="0" err="1">
                <a:solidFill>
                  <a:srgbClr val="000000"/>
                </a:solidFill>
                <a:latin typeface="Arial Narrow" pitchFamily="34" charset="0"/>
              </a:rPr>
              <a:t>diversa</a:t>
            </a:r>
            <a:r>
              <a:rPr lang="en-US" altLang="it-IT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altLang="it-IT" sz="2400" dirty="0" err="1">
                <a:solidFill>
                  <a:srgbClr val="000000"/>
                </a:solidFill>
                <a:latin typeface="Arial Narrow" pitchFamily="34" charset="0"/>
              </a:rPr>
              <a:t>trasformazione</a:t>
            </a:r>
            <a:endParaRPr lang="it-IT" altLang="it-IT" sz="2000" dirty="0">
              <a:latin typeface="Arial Narrow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91440" y="3352800"/>
            <a:ext cx="38651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coordinate termodinamiche  </a:t>
            </a:r>
            <a:r>
              <a:rPr lang="it-IT" altLang="it-IT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it-IT" sz="2800" i="1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altLang="it-IT" sz="2800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it-IT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60563" y="5410200"/>
            <a:ext cx="42258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it-IT" sz="2400" dirty="0">
                <a:latin typeface="Arial Narrow" pitchFamily="34" charset="0"/>
              </a:rPr>
              <a:t>lo </a:t>
            </a:r>
            <a:r>
              <a:rPr lang="en-US" altLang="it-IT" sz="2400" dirty="0" err="1">
                <a:latin typeface="Arial Narrow" pitchFamily="34" charset="0"/>
              </a:rPr>
              <a:t>riporta</a:t>
            </a:r>
            <a:r>
              <a:rPr lang="en-US" altLang="it-IT" sz="2400" dirty="0">
                <a:latin typeface="Arial Narrow" pitchFamily="34" charset="0"/>
              </a:rPr>
              <a:t> </a:t>
            </a:r>
            <a:r>
              <a:rPr lang="en-US" altLang="it-IT" sz="2400" dirty="0" err="1">
                <a:latin typeface="Arial Narrow" pitchFamily="34" charset="0"/>
              </a:rPr>
              <a:t>alle</a:t>
            </a:r>
            <a:r>
              <a:rPr lang="en-US" altLang="it-IT" sz="2400" dirty="0">
                <a:latin typeface="Arial Narrow" pitchFamily="34" charset="0"/>
              </a:rPr>
              <a:t> </a:t>
            </a:r>
            <a:r>
              <a:rPr lang="en-US" altLang="it-IT" sz="2400" dirty="0">
                <a:solidFill>
                  <a:srgbClr val="000000"/>
                </a:solidFill>
                <a:latin typeface="Arial Narrow" pitchFamily="34" charset="0"/>
              </a:rPr>
              <a:t>coordinate </a:t>
            </a:r>
            <a:r>
              <a:rPr lang="en-US" altLang="it-IT" sz="2400" dirty="0" err="1">
                <a:solidFill>
                  <a:srgbClr val="000000"/>
                </a:solidFill>
                <a:latin typeface="Arial Narrow" pitchFamily="34" charset="0"/>
              </a:rPr>
              <a:t>iniziali</a:t>
            </a:r>
            <a:r>
              <a:rPr lang="en-US" altLang="it-IT" sz="2400" dirty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en-US" altLang="it-IT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it-IT" sz="2800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it-IT" sz="28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GB" altLang="it-IT" sz="28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916869"/>
              </p:ext>
            </p:extLst>
          </p:nvPr>
        </p:nvGraphicFramePr>
        <p:xfrm>
          <a:off x="6934200" y="1408176"/>
          <a:ext cx="89693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0" name="Equation" r:id="rId6" imgW="330057" imgH="291973" progId="Equation.DSMT4">
                  <p:embed/>
                </p:oleObj>
              </mc:Choice>
              <mc:Fallback>
                <p:oleObj name="Equation" r:id="rId6" imgW="330057" imgH="291973" progId="Equation.DSMT4">
                  <p:embed/>
                  <p:pic>
                    <p:nvPicPr>
                      <p:cNvPr id="0" name="Ogget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408176"/>
                        <a:ext cx="896937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635689"/>
              </p:ext>
            </p:extLst>
          </p:nvPr>
        </p:nvGraphicFramePr>
        <p:xfrm>
          <a:off x="4403725" y="4267200"/>
          <a:ext cx="9302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1" name="Equation" r:id="rId8" imgW="342751" imgH="291973" progId="Equation.DSMT4">
                  <p:embed/>
                </p:oleObj>
              </mc:Choice>
              <mc:Fallback>
                <p:oleObj name="Equation" r:id="rId8" imgW="342751" imgH="291973" progId="Equation.DSMT4">
                  <p:embed/>
                  <p:pic>
                    <p:nvPicPr>
                      <p:cNvPr id="0" name="Oggetto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725" y="4267200"/>
                        <a:ext cx="930275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o 15"/>
          <p:cNvGrpSpPr>
            <a:grpSpLocks/>
          </p:cNvGrpSpPr>
          <p:nvPr/>
        </p:nvGrpSpPr>
        <p:grpSpPr bwMode="auto">
          <a:xfrm>
            <a:off x="5945052" y="3046115"/>
            <a:ext cx="1238679" cy="2293215"/>
            <a:chOff x="7237004" y="3596975"/>
            <a:chExt cx="1238835" cy="1168479"/>
          </a:xfrm>
        </p:grpSpPr>
        <p:sp>
          <p:nvSpPr>
            <p:cNvPr id="2080" name="Freeform 5"/>
            <p:cNvSpPr>
              <a:spLocks noChangeAspect="1"/>
            </p:cNvSpPr>
            <p:nvPr/>
          </p:nvSpPr>
          <p:spPr bwMode="auto">
            <a:xfrm rot="60000">
              <a:off x="7237004" y="3596975"/>
              <a:ext cx="1238835" cy="1168479"/>
            </a:xfrm>
            <a:custGeom>
              <a:avLst/>
              <a:gdLst>
                <a:gd name="T0" fmla="*/ 2147483647 w 10191"/>
                <a:gd name="T1" fmla="*/ 0 h 9996"/>
                <a:gd name="T2" fmla="*/ 2147483647 w 10191"/>
                <a:gd name="T3" fmla="*/ 2147483647 h 9996"/>
                <a:gd name="T4" fmla="*/ 2147483647 w 10191"/>
                <a:gd name="T5" fmla="*/ 2147483647 h 9996"/>
                <a:gd name="T6" fmla="*/ 2147483647 w 10191"/>
                <a:gd name="T7" fmla="*/ 2147483647 h 99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191" h="9996">
                  <a:moveTo>
                    <a:pt x="12" y="0"/>
                  </a:moveTo>
                  <a:cubicBezTo>
                    <a:pt x="-72" y="2205"/>
                    <a:pt x="255" y="4497"/>
                    <a:pt x="1330" y="5565"/>
                  </a:cubicBezTo>
                  <a:cubicBezTo>
                    <a:pt x="2405" y="6633"/>
                    <a:pt x="4954" y="5667"/>
                    <a:pt x="6461" y="6408"/>
                  </a:cubicBezTo>
                  <a:cubicBezTo>
                    <a:pt x="7968" y="7149"/>
                    <a:pt x="9639" y="9414"/>
                    <a:pt x="10191" y="9996"/>
                  </a:cubicBezTo>
                </a:path>
              </a:pathLst>
            </a:custGeom>
            <a:noFill/>
            <a:ln w="28575">
              <a:solidFill>
                <a:schemeClr val="bg2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83" name="Line 7"/>
            <p:cNvSpPr>
              <a:spLocks noChangeAspect="1" noChangeShapeType="1"/>
            </p:cNvSpPr>
            <p:nvPr/>
          </p:nvSpPr>
          <p:spPr bwMode="auto">
            <a:xfrm rot="60000">
              <a:off x="7782054" y="4305600"/>
              <a:ext cx="569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52" name="Gruppo 51"/>
          <p:cNvGrpSpPr>
            <a:grpSpLocks/>
          </p:cNvGrpSpPr>
          <p:nvPr/>
        </p:nvGrpSpPr>
        <p:grpSpPr bwMode="auto">
          <a:xfrm>
            <a:off x="5742604" y="2510128"/>
            <a:ext cx="2147191" cy="535990"/>
            <a:chOff x="7034326" y="3095267"/>
            <a:chExt cx="2149350" cy="535097"/>
          </a:xfrm>
        </p:grpSpPr>
        <p:sp>
          <p:nvSpPr>
            <p:cNvPr id="2077" name="Ovale 52"/>
            <p:cNvSpPr>
              <a:spLocks noChangeAspect="1"/>
            </p:cNvSpPr>
            <p:nvPr/>
          </p:nvSpPr>
          <p:spPr bwMode="auto">
            <a:xfrm>
              <a:off x="7212358" y="3556053"/>
              <a:ext cx="74311" cy="7431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000">
                <a:latin typeface="Arial Narrow" pitchFamily="34" charset="0"/>
              </a:endParaRPr>
            </a:p>
          </p:txBody>
        </p:sp>
        <p:sp>
          <p:nvSpPr>
            <p:cNvPr id="2078" name="Rectangle 65"/>
            <p:cNvSpPr>
              <a:spLocks noChangeArrowheads="1"/>
            </p:cNvSpPr>
            <p:nvPr/>
          </p:nvSpPr>
          <p:spPr bwMode="auto">
            <a:xfrm>
              <a:off x="7034326" y="3095267"/>
              <a:ext cx="2149350" cy="460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i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it-IT" altLang="it-IT" sz="2400" i="1" baseline="-250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it-IT" altLang="it-IT" sz="24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≡ </a:t>
              </a:r>
              <a:r>
                <a:rPr lang="it-IT" altLang="it-IT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it-IT" altLang="it-IT" sz="2000" i="1" baseline="-250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V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T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it-IT" altLang="it-IT" sz="18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…</a:t>
              </a:r>
              <a:r>
                <a:rPr lang="it-IT" altLang="it-IT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GB" altLang="it-IT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5" name="Gruppo 54"/>
          <p:cNvGrpSpPr>
            <a:grpSpLocks/>
          </p:cNvGrpSpPr>
          <p:nvPr/>
        </p:nvGrpSpPr>
        <p:grpSpPr bwMode="auto">
          <a:xfrm>
            <a:off x="6179415" y="5349968"/>
            <a:ext cx="2206053" cy="517432"/>
            <a:chOff x="7469060" y="4724302"/>
            <a:chExt cx="2210161" cy="517029"/>
          </a:xfrm>
        </p:grpSpPr>
        <p:sp>
          <p:nvSpPr>
            <p:cNvPr id="2076" name="Rectangle 66"/>
            <p:cNvSpPr>
              <a:spLocks noChangeArrowheads="1"/>
            </p:cNvSpPr>
            <p:nvPr/>
          </p:nvSpPr>
          <p:spPr bwMode="auto">
            <a:xfrm>
              <a:off x="7469060" y="4780025"/>
              <a:ext cx="2210161" cy="4613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lvl="0">
                <a:spcBef>
                  <a:spcPct val="0"/>
                </a:spcBef>
                <a:buNone/>
              </a:pPr>
              <a:r>
                <a:rPr lang="it-IT" altLang="it-IT" sz="2400" i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it-IT" altLang="it-IT" sz="2000" i="1" baseline="-250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≡ </a:t>
              </a:r>
              <a:r>
                <a:rPr lang="it-IT" altLang="it-IT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it-IT" altLang="it-IT" sz="2000" i="1" baseline="-250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it-IT" altLang="it-IT" sz="2000" i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it-IT" altLang="it-IT" sz="2000" i="1" baseline="-250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it-IT" altLang="it-IT" sz="2000" i="1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it-IT" altLang="it-IT" sz="2000" i="1" baseline="-250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altLang="it-IT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it-IT" altLang="it-IT" sz="18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…</a:t>
              </a:r>
              <a:r>
                <a:rPr lang="it-IT" altLang="it-IT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it-IT" altLang="it-IT" sz="2000" i="1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altLang="it-IT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5" name="Ovale 55"/>
            <p:cNvSpPr>
              <a:spLocks noChangeAspect="1"/>
            </p:cNvSpPr>
            <p:nvPr/>
          </p:nvSpPr>
          <p:spPr bwMode="auto">
            <a:xfrm>
              <a:off x="8439200" y="4724302"/>
              <a:ext cx="74311" cy="74311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000">
                <a:latin typeface="Arial Narrow" pitchFamily="34" charset="0"/>
              </a:endParaRPr>
            </a:p>
          </p:txBody>
        </p:sp>
      </p:grpSp>
      <p:sp>
        <p:nvSpPr>
          <p:cNvPr id="3" name="Rettangolo 2"/>
          <p:cNvSpPr/>
          <p:nvPr/>
        </p:nvSpPr>
        <p:spPr>
          <a:xfrm>
            <a:off x="5182544" y="-76201"/>
            <a:ext cx="380905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defRPr/>
            </a:pPr>
            <a:r>
              <a:rPr lang="it-IT" sz="2600" b="1" kern="0" dirty="0">
                <a:solidFill>
                  <a:srgbClr val="000000"/>
                </a:solidFill>
              </a:rPr>
              <a:t>la funzione di stato </a:t>
            </a:r>
            <a:r>
              <a:rPr lang="it-IT" sz="26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entropia</a:t>
            </a:r>
          </a:p>
        </p:txBody>
      </p:sp>
      <p:graphicFrame>
        <p:nvGraphicFramePr>
          <p:cNvPr id="40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397645"/>
              </p:ext>
            </p:extLst>
          </p:nvPr>
        </p:nvGraphicFramePr>
        <p:xfrm>
          <a:off x="5638800" y="4212531"/>
          <a:ext cx="864749" cy="764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" name="Equation" r:id="rId10" imgW="330057" imgH="291973" progId="Equation.DSMT4">
                  <p:embed/>
                </p:oleObj>
              </mc:Choice>
              <mc:Fallback>
                <p:oleObj name="Equation" r:id="rId10" imgW="330057" imgH="29197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212531"/>
                        <a:ext cx="864749" cy="764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uppo 20"/>
          <p:cNvGrpSpPr/>
          <p:nvPr/>
        </p:nvGrpSpPr>
        <p:grpSpPr>
          <a:xfrm>
            <a:off x="4967288" y="2133600"/>
            <a:ext cx="4186532" cy="4495800"/>
            <a:chOff x="4808268" y="2209800"/>
            <a:chExt cx="4335258" cy="4495800"/>
          </a:xfrm>
        </p:grpSpPr>
        <p:cxnSp>
          <p:nvCxnSpPr>
            <p:cNvPr id="13" name="Connettore 2 12"/>
            <p:cNvCxnSpPr/>
            <p:nvPr/>
          </p:nvCxnSpPr>
          <p:spPr bwMode="auto">
            <a:xfrm flipV="1">
              <a:off x="5220073" y="2523744"/>
              <a:ext cx="0" cy="3823855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4" name="Connettore 2 43"/>
            <p:cNvCxnSpPr/>
            <p:nvPr/>
          </p:nvCxnSpPr>
          <p:spPr bwMode="auto">
            <a:xfrm flipV="1">
              <a:off x="5220073" y="6347599"/>
              <a:ext cx="3847727" cy="33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aphicFrame>
          <p:nvGraphicFramePr>
            <p:cNvPr id="45" name="Oggetto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109782"/>
                </p:ext>
              </p:extLst>
            </p:nvPr>
          </p:nvGraphicFramePr>
          <p:xfrm>
            <a:off x="4808268" y="2209800"/>
            <a:ext cx="695367" cy="301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03" name="Equation" r:id="rId12" imgW="469800" imgH="203040" progId="Equation.DSMT4">
                    <p:embed/>
                  </p:oleObj>
                </mc:Choice>
                <mc:Fallback>
                  <p:oleObj name="Equation" r:id="rId12" imgW="4698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8268" y="2209800"/>
                          <a:ext cx="695367" cy="301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ggetto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0279948"/>
                </p:ext>
              </p:extLst>
            </p:nvPr>
          </p:nvGraphicFramePr>
          <p:xfrm>
            <a:off x="8896634" y="6415771"/>
            <a:ext cx="246892" cy="289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04" name="Equation" r:id="rId14" imgW="152280" imgH="177480" progId="Equation.DSMT4">
                    <p:embed/>
                  </p:oleObj>
                </mc:Choice>
                <mc:Fallback>
                  <p:oleObj name="Equation" r:id="rId14" imgW="152280" imgH="177480" progId="Equation.DSMT4">
                    <p:embed/>
                    <p:pic>
                      <p:nvPicPr>
                        <p:cNvPr id="0" name="Oggetto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96634" y="6415771"/>
                          <a:ext cx="246892" cy="2898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6" grpId="0"/>
      <p:bldP spid="27" grpId="0"/>
      <p:bldP spid="28" grpId="0"/>
      <p:bldP spid="13328" grpId="0"/>
      <p:bldP spid="13329" grpId="0"/>
      <p:bldP spid="4" grpId="0"/>
      <p:bldP spid="5" grpId="0"/>
      <p:bldP spid="6" grpId="0"/>
      <p:bldP spid="7" grpId="0"/>
      <p:bldP spid="8" grpId="0"/>
      <p:bldP spid="9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792393"/>
              </p:ext>
            </p:extLst>
          </p:nvPr>
        </p:nvGraphicFramePr>
        <p:xfrm>
          <a:off x="3595314" y="1441288"/>
          <a:ext cx="7556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7" name="Equation" r:id="rId4" imgW="279279" imgH="215806" progId="Equation.DSMT4">
                  <p:embed/>
                </p:oleObj>
              </mc:Choice>
              <mc:Fallback>
                <p:oleObj name="Equation" r:id="rId4" imgW="279279" imgH="215806" progId="Equation.DSMT4">
                  <p:embed/>
                  <p:pic>
                    <p:nvPicPr>
                      <p:cNvPr id="0" name="Oggetto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314" y="1441288"/>
                        <a:ext cx="755650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ttangolo 28"/>
          <p:cNvSpPr/>
          <p:nvPr/>
        </p:nvSpPr>
        <p:spPr>
          <a:xfrm>
            <a:off x="135385" y="460100"/>
            <a:ext cx="26132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it-IT" dirty="0">
                <a:solidFill>
                  <a:srgbClr val="000000"/>
                </a:solidFill>
              </a:rPr>
              <a:t>per </a:t>
            </a:r>
            <a:r>
              <a:rPr lang="en-US" altLang="it-IT" dirty="0" err="1">
                <a:solidFill>
                  <a:srgbClr val="000000"/>
                </a:solidFill>
              </a:rPr>
              <a:t>il</a:t>
            </a:r>
            <a:r>
              <a:rPr lang="en-US" altLang="it-IT" dirty="0">
                <a:solidFill>
                  <a:srgbClr val="000000"/>
                </a:solidFill>
              </a:rPr>
              <a:t> </a:t>
            </a:r>
            <a:r>
              <a:rPr lang="en-US" altLang="it-IT" dirty="0" err="1">
                <a:solidFill>
                  <a:srgbClr val="000000"/>
                </a:solidFill>
              </a:rPr>
              <a:t>teorema</a:t>
            </a:r>
            <a:r>
              <a:rPr lang="en-US" altLang="it-IT" dirty="0">
                <a:solidFill>
                  <a:srgbClr val="000000"/>
                </a:solidFill>
              </a:rPr>
              <a:t> di </a:t>
            </a:r>
            <a:r>
              <a:rPr lang="en-US" altLang="it-IT" dirty="0" err="1">
                <a:solidFill>
                  <a:srgbClr val="000000"/>
                </a:solidFill>
              </a:rPr>
              <a:t>Clausius</a:t>
            </a:r>
            <a:r>
              <a:rPr lang="en-US" altLang="it-IT" dirty="0">
                <a:solidFill>
                  <a:srgbClr val="000000"/>
                </a:solidFill>
              </a:rPr>
              <a:t> </a:t>
            </a:r>
            <a:endParaRPr lang="it-IT" dirty="0"/>
          </a:p>
        </p:txBody>
      </p:sp>
      <p:graphicFrame>
        <p:nvGraphicFramePr>
          <p:cNvPr id="17" name="Ogget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369329"/>
              </p:ext>
            </p:extLst>
          </p:nvPr>
        </p:nvGraphicFramePr>
        <p:xfrm>
          <a:off x="1829218" y="1505105"/>
          <a:ext cx="4460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8" name="Equation" r:id="rId6" imgW="164957" imgH="190335" progId="Equation.DSMT4">
                  <p:embed/>
                </p:oleObj>
              </mc:Choice>
              <mc:Fallback>
                <p:oleObj name="Equation" r:id="rId6" imgW="164957" imgH="190335" progId="Equation.DSMT4">
                  <p:embed/>
                  <p:pic>
                    <p:nvPicPr>
                      <p:cNvPr id="0" name="Oggetto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9218" y="1505105"/>
                        <a:ext cx="4460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ggetto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209930"/>
              </p:ext>
            </p:extLst>
          </p:nvPr>
        </p:nvGraphicFramePr>
        <p:xfrm>
          <a:off x="1905000" y="3508339"/>
          <a:ext cx="405534" cy="467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9" name="Equation" r:id="rId8" imgW="164880" imgH="190440" progId="Equation.DSMT4">
                  <p:embed/>
                </p:oleObj>
              </mc:Choice>
              <mc:Fallback>
                <p:oleObj name="Equation" r:id="rId8" imgW="164880" imgH="190440" progId="Equation.DSMT4">
                  <p:embed/>
                  <p:pic>
                    <p:nvPicPr>
                      <p:cNvPr id="0" name="Oggetto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08339"/>
                        <a:ext cx="405534" cy="467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CasellaDiTesto 2"/>
          <p:cNvSpPr txBox="1">
            <a:spLocks noChangeArrowheads="1"/>
          </p:cNvSpPr>
          <p:nvPr/>
        </p:nvSpPr>
        <p:spPr bwMode="auto">
          <a:xfrm>
            <a:off x="4480560" y="3712464"/>
            <a:ext cx="4296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it-IT" altLang="it-IT" dirty="0"/>
              <a:t>nelle trasformazioni </a:t>
            </a:r>
            <a:r>
              <a:rPr lang="it-IT" alt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reversibili</a:t>
            </a:r>
            <a:r>
              <a:rPr lang="it-IT" altLang="it-IT" dirty="0"/>
              <a:t> </a:t>
            </a:r>
            <a:r>
              <a:rPr lang="it-IT" altLang="it-IT" sz="2400" dirty="0"/>
              <a:t> </a:t>
            </a:r>
            <a:r>
              <a:rPr lang="it-IT" altLang="it-IT" dirty="0" err="1"/>
              <a:t>e’</a:t>
            </a:r>
            <a:r>
              <a:rPr lang="it-IT" altLang="it-IT" dirty="0"/>
              <a:t> sufficiente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588848" y="4090416"/>
            <a:ext cx="33265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altLang="it-IT" dirty="0">
                <a:solidFill>
                  <a:srgbClr val="000000"/>
                </a:solidFill>
              </a:rPr>
              <a:t>i segni del calore e del lavoro per </a:t>
            </a:r>
          </a:p>
        </p:txBody>
      </p:sp>
      <p:sp>
        <p:nvSpPr>
          <p:cNvPr id="50" name="Rettangolo 49"/>
          <p:cNvSpPr/>
          <p:nvPr/>
        </p:nvSpPr>
        <p:spPr>
          <a:xfrm>
            <a:off x="4480560" y="4440405"/>
            <a:ext cx="29113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altLang="it-IT" dirty="0">
                <a:solidFill>
                  <a:srgbClr val="000000"/>
                </a:solidFill>
              </a:rPr>
              <a:t>ripercorrere in senso inverso</a:t>
            </a:r>
          </a:p>
        </p:txBody>
      </p:sp>
      <p:grpSp>
        <p:nvGrpSpPr>
          <p:cNvPr id="35" name="Gruppo 34"/>
          <p:cNvGrpSpPr/>
          <p:nvPr/>
        </p:nvGrpSpPr>
        <p:grpSpPr>
          <a:xfrm>
            <a:off x="4480560" y="4727654"/>
            <a:ext cx="2780698" cy="591586"/>
            <a:chOff x="-83502" y="3041150"/>
            <a:chExt cx="2780698" cy="591586"/>
          </a:xfrm>
        </p:grpSpPr>
        <p:sp>
          <p:nvSpPr>
            <p:cNvPr id="42" name="CasellaDiTesto 2"/>
            <p:cNvSpPr txBox="1">
              <a:spLocks noChangeArrowheads="1"/>
            </p:cNvSpPr>
            <p:nvPr/>
          </p:nvSpPr>
          <p:spPr bwMode="auto">
            <a:xfrm>
              <a:off x="-83502" y="3068460"/>
              <a:ext cx="2780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defRPr/>
              </a:pPr>
              <a:r>
                <a:rPr lang="it-IT" altLang="it-IT" dirty="0" err="1"/>
                <a:t>poiche</a:t>
              </a:r>
              <a:r>
                <a:rPr lang="it-IT" altLang="it-IT" dirty="0"/>
                <a:t>’            </a:t>
              </a:r>
              <a:r>
                <a:rPr lang="it-IT" altLang="it-IT" dirty="0" err="1"/>
                <a:t>e’</a:t>
              </a:r>
              <a:r>
                <a:rPr lang="it-IT" altLang="it-IT" dirty="0"/>
                <a:t> reversibile</a:t>
              </a:r>
              <a:r>
                <a:rPr lang="it-IT" altLang="it-IT" sz="2400" dirty="0"/>
                <a:t> </a:t>
              </a:r>
              <a:endParaRPr lang="it-IT" altLang="it-IT" dirty="0"/>
            </a:p>
          </p:txBody>
        </p:sp>
        <p:graphicFrame>
          <p:nvGraphicFramePr>
            <p:cNvPr id="27" name="Oggetto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6108711"/>
                </p:ext>
              </p:extLst>
            </p:nvPr>
          </p:nvGraphicFramePr>
          <p:xfrm>
            <a:off x="769938" y="3041150"/>
            <a:ext cx="698930" cy="5915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80" name="Equation" r:id="rId10" imgW="342751" imgH="291973" progId="Equation.DSMT4">
                    <p:embed/>
                  </p:oleObj>
                </mc:Choice>
                <mc:Fallback>
                  <p:oleObj name="Equation" r:id="rId10" imgW="342751" imgH="291973" progId="Equation.DSMT4">
                    <p:embed/>
                    <p:pic>
                      <p:nvPicPr>
                        <p:cNvPr id="0" name="Oggetto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938" y="3041150"/>
                          <a:ext cx="698930" cy="5915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Rettangolo 53"/>
          <p:cNvSpPr/>
          <p:nvPr/>
        </p:nvSpPr>
        <p:spPr>
          <a:xfrm>
            <a:off x="4480560" y="4090416"/>
            <a:ext cx="11560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solidFill>
                  <a:srgbClr val="000000"/>
                </a:solidFill>
              </a:rPr>
              <a:t>scambiare</a:t>
            </a:r>
            <a:endParaRPr lang="it-IT" dirty="0"/>
          </a:p>
        </p:txBody>
      </p:sp>
      <p:sp>
        <p:nvSpPr>
          <p:cNvPr id="55" name="Rettangolo 54"/>
          <p:cNvSpPr/>
          <p:nvPr/>
        </p:nvSpPr>
        <p:spPr>
          <a:xfrm>
            <a:off x="7162800" y="4448020"/>
            <a:ext cx="1797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solidFill>
                  <a:srgbClr val="000000"/>
                </a:solidFill>
              </a:rPr>
              <a:t>la trasformazione</a:t>
            </a:r>
            <a:endParaRPr lang="it-IT" dirty="0"/>
          </a:p>
        </p:txBody>
      </p:sp>
      <p:graphicFrame>
        <p:nvGraphicFramePr>
          <p:cNvPr id="19" name="Ogget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801782"/>
              </p:ext>
            </p:extLst>
          </p:nvPr>
        </p:nvGraphicFramePr>
        <p:xfrm>
          <a:off x="1957387" y="5562600"/>
          <a:ext cx="4048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81" name="Equation" r:id="rId12" imgW="164880" imgH="190440" progId="Equation.DSMT4">
                  <p:embed/>
                </p:oleObj>
              </mc:Choice>
              <mc:Fallback>
                <p:oleObj name="Equation" r:id="rId12" imgW="164880" imgH="190440" progId="Equation.DSMT4">
                  <p:embed/>
                  <p:pic>
                    <p:nvPicPr>
                      <p:cNvPr id="0" name="Oggetto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7" y="5562600"/>
                        <a:ext cx="40481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uppo 51">
            <a:extLst>
              <a:ext uri="{FF2B5EF4-FFF2-40B4-BE49-F238E27FC236}">
                <a16:creationId xmlns:a16="http://schemas.microsoft.com/office/drawing/2014/main" id="{0D3D6100-C2A6-459F-807D-F01393CF3D4D}"/>
              </a:ext>
            </a:extLst>
          </p:cNvPr>
          <p:cNvGrpSpPr/>
          <p:nvPr/>
        </p:nvGrpSpPr>
        <p:grpSpPr>
          <a:xfrm>
            <a:off x="4038600" y="87052"/>
            <a:ext cx="1979846" cy="1360748"/>
            <a:chOff x="3668713" y="381000"/>
            <a:chExt cx="1487487" cy="1022350"/>
          </a:xfrm>
        </p:grpSpPr>
        <p:graphicFrame>
          <p:nvGraphicFramePr>
            <p:cNvPr id="11" name="Objec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04590348"/>
                </p:ext>
              </p:extLst>
            </p:nvPr>
          </p:nvGraphicFramePr>
          <p:xfrm>
            <a:off x="3668713" y="381000"/>
            <a:ext cx="1487487" cy="1022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82" name="Equation" r:id="rId14" imgW="838080" imgH="495000" progId="Equation.DSMT4">
                    <p:embed/>
                  </p:oleObj>
                </mc:Choice>
                <mc:Fallback>
                  <p:oleObj name="Equation" r:id="rId14" imgW="838080" imgH="4950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8713" y="381000"/>
                          <a:ext cx="1487487" cy="1022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58" name="Immagine 57">
              <a:extLst>
                <a:ext uri="{FF2B5EF4-FFF2-40B4-BE49-F238E27FC236}">
                  <a16:creationId xmlns:a16="http://schemas.microsoft.com/office/drawing/2014/main" id="{BF1E85B0-D583-4FBC-992F-4EA295D89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3984006" y="426148"/>
              <a:ext cx="402857" cy="41841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30" name="Rettangolo 29"/>
          <p:cNvSpPr/>
          <p:nvPr/>
        </p:nvSpPr>
        <p:spPr>
          <a:xfrm>
            <a:off x="-72507" y="466300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it-IT" dirty="0">
                <a:solidFill>
                  <a:srgbClr val="000000"/>
                </a:solidFill>
              </a:rPr>
              <a:t>e </a:t>
            </a:r>
            <a:endParaRPr lang="en-GB" altLang="it-IT" dirty="0">
              <a:solidFill>
                <a:srgbClr val="000000"/>
              </a:solidFill>
            </a:endParaRPr>
          </a:p>
        </p:txBody>
      </p:sp>
      <p:grpSp>
        <p:nvGrpSpPr>
          <p:cNvPr id="53" name="Gruppo 52">
            <a:extLst>
              <a:ext uri="{FF2B5EF4-FFF2-40B4-BE49-F238E27FC236}">
                <a16:creationId xmlns:a16="http://schemas.microsoft.com/office/drawing/2014/main" id="{1F7A9267-BB90-420B-B9DE-46245BDBC7DF}"/>
              </a:ext>
            </a:extLst>
          </p:cNvPr>
          <p:cNvGrpSpPr/>
          <p:nvPr/>
        </p:nvGrpSpPr>
        <p:grpSpPr>
          <a:xfrm>
            <a:off x="381000" y="914401"/>
            <a:ext cx="1344168" cy="1975104"/>
            <a:chOff x="5257800" y="-96838"/>
            <a:chExt cx="1308100" cy="1920240"/>
          </a:xfrm>
        </p:grpSpPr>
        <p:graphicFrame>
          <p:nvGraphicFramePr>
            <p:cNvPr id="20" name="Oggetto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8242428"/>
                </p:ext>
              </p:extLst>
            </p:nvPr>
          </p:nvGraphicFramePr>
          <p:xfrm>
            <a:off x="5972175" y="82550"/>
            <a:ext cx="406400" cy="1069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83" name="Equation" r:id="rId17" imgW="164880" imgH="419040" progId="Equation.DSMT4">
                    <p:embed/>
                  </p:oleObj>
                </mc:Choice>
                <mc:Fallback>
                  <p:oleObj name="Equation" r:id="rId17" imgW="164880" imgH="419040" progId="Equation.DSMT4">
                    <p:embed/>
                    <p:pic>
                      <p:nvPicPr>
                        <p:cNvPr id="0" name="Oggetto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72175" y="82550"/>
                          <a:ext cx="406400" cy="1069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59" name="Immagine 58">
              <a:extLst>
                <a:ext uri="{FF2B5EF4-FFF2-40B4-BE49-F238E27FC236}">
                  <a16:creationId xmlns:a16="http://schemas.microsoft.com/office/drawing/2014/main" id="{11DF61C1-5513-4E2D-B083-49742D935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937994" y="129076"/>
              <a:ext cx="487457" cy="506278"/>
            </a:xfrm>
            <a:prstGeom prst="rect">
              <a:avLst/>
            </a:prstGeom>
            <a:solidFill>
              <a:schemeClr val="bg1"/>
            </a:solidFill>
          </p:spPr>
        </p:pic>
        <p:graphicFrame>
          <p:nvGraphicFramePr>
            <p:cNvPr id="60" name="Oggetto 59">
              <a:extLst>
                <a:ext uri="{FF2B5EF4-FFF2-40B4-BE49-F238E27FC236}">
                  <a16:creationId xmlns:a16="http://schemas.microsoft.com/office/drawing/2014/main" id="{74C52522-1813-46BF-B165-860BF692D53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0865421"/>
                </p:ext>
              </p:extLst>
            </p:nvPr>
          </p:nvGraphicFramePr>
          <p:xfrm>
            <a:off x="5257800" y="-96838"/>
            <a:ext cx="1308100" cy="1920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84" name="Equation" r:id="rId19" imgW="482400" imgH="685800" progId="Equation.DSMT4">
                    <p:embed/>
                  </p:oleObj>
                </mc:Choice>
                <mc:Fallback>
                  <p:oleObj name="Equation" r:id="rId19" imgW="482400" imgH="685800" progId="Equation.DSMT4">
                    <p:embed/>
                    <p:pic>
                      <p:nvPicPr>
                        <p:cNvPr id="10" name="Oggetto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-96838"/>
                          <a:ext cx="1308100" cy="1920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3A02A5AD-E812-401E-B8EB-F69B82C5C37D}"/>
              </a:ext>
            </a:extLst>
          </p:cNvPr>
          <p:cNvCxnSpPr/>
          <p:nvPr/>
        </p:nvCxnSpPr>
        <p:spPr bwMode="auto">
          <a:xfrm rot="16200000" flipH="1">
            <a:off x="1979195" y="2737344"/>
            <a:ext cx="156411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9A2FBB91-025A-47DF-B71E-5C32BCF8AF1C}"/>
              </a:ext>
            </a:extLst>
          </p:cNvPr>
          <p:cNvGrpSpPr/>
          <p:nvPr/>
        </p:nvGrpSpPr>
        <p:grpSpPr>
          <a:xfrm>
            <a:off x="2286000" y="914400"/>
            <a:ext cx="1343025" cy="1984248"/>
            <a:chOff x="5240338" y="-97473"/>
            <a:chExt cx="1343025" cy="1920875"/>
          </a:xfrm>
        </p:grpSpPr>
        <p:graphicFrame>
          <p:nvGraphicFramePr>
            <p:cNvPr id="67" name="Oggetto 66">
              <a:extLst>
                <a:ext uri="{FF2B5EF4-FFF2-40B4-BE49-F238E27FC236}">
                  <a16:creationId xmlns:a16="http://schemas.microsoft.com/office/drawing/2014/main" id="{1CD86271-99DF-4DC3-850A-2F7C7767D02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015583"/>
                </p:ext>
              </p:extLst>
            </p:nvPr>
          </p:nvGraphicFramePr>
          <p:xfrm>
            <a:off x="5972175" y="82550"/>
            <a:ext cx="406400" cy="1069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85" name="Equation" r:id="rId17" imgW="164880" imgH="419040" progId="Equation.DSMT4">
                    <p:embed/>
                  </p:oleObj>
                </mc:Choice>
                <mc:Fallback>
                  <p:oleObj name="Equation" r:id="rId17" imgW="164880" imgH="419040" progId="Equation.DSMT4">
                    <p:embed/>
                    <p:pic>
                      <p:nvPicPr>
                        <p:cNvPr id="20" name="Oggetto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72175" y="82550"/>
                          <a:ext cx="406400" cy="1069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68" name="Immagine 67">
              <a:extLst>
                <a:ext uri="{FF2B5EF4-FFF2-40B4-BE49-F238E27FC236}">
                  <a16:creationId xmlns:a16="http://schemas.microsoft.com/office/drawing/2014/main" id="{CD2DBECF-0A44-4C87-9A45-CBBE10632B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937994" y="129076"/>
              <a:ext cx="487457" cy="506278"/>
            </a:xfrm>
            <a:prstGeom prst="rect">
              <a:avLst/>
            </a:prstGeom>
            <a:solidFill>
              <a:schemeClr val="bg1"/>
            </a:solidFill>
          </p:spPr>
        </p:pic>
        <p:graphicFrame>
          <p:nvGraphicFramePr>
            <p:cNvPr id="69" name="Oggetto 68">
              <a:extLst>
                <a:ext uri="{FF2B5EF4-FFF2-40B4-BE49-F238E27FC236}">
                  <a16:creationId xmlns:a16="http://schemas.microsoft.com/office/drawing/2014/main" id="{AAB0F263-7C2D-4901-A69D-9B0C60BC12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7749084"/>
                </p:ext>
              </p:extLst>
            </p:nvPr>
          </p:nvGraphicFramePr>
          <p:xfrm>
            <a:off x="5240338" y="-97473"/>
            <a:ext cx="1343025" cy="1920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86" name="Equation" r:id="rId21" imgW="495000" imgH="685800" progId="Equation.DSMT4">
                    <p:embed/>
                  </p:oleObj>
                </mc:Choice>
                <mc:Fallback>
                  <p:oleObj name="Equation" r:id="rId21" imgW="495000" imgH="685800" progId="Equation.DSMT4">
                    <p:embed/>
                    <p:pic>
                      <p:nvPicPr>
                        <p:cNvPr id="60" name="Oggetto 59">
                          <a:extLst>
                            <a:ext uri="{FF2B5EF4-FFF2-40B4-BE49-F238E27FC236}">
                              <a16:creationId xmlns:a16="http://schemas.microsoft.com/office/drawing/2014/main" id="{74C52522-1813-46BF-B165-860BF692D53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0338" y="-97473"/>
                          <a:ext cx="1343025" cy="1920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" name="Immagine 9">
            <a:extLst>
              <a:ext uri="{FF2B5EF4-FFF2-40B4-BE49-F238E27FC236}">
                <a16:creationId xmlns:a16="http://schemas.microsoft.com/office/drawing/2014/main" id="{BD755890-D834-42D1-84BF-2AA9B5E3AE5D}"/>
              </a:ext>
            </a:extLst>
          </p:cNvPr>
          <p:cNvPicPr>
            <a:picLocks/>
          </p:cNvPicPr>
          <p:nvPr/>
        </p:nvPicPr>
        <p:blipFill>
          <a:blip r:embed="rId23"/>
          <a:stretch>
            <a:fillRect/>
          </a:stretch>
        </p:blipFill>
        <p:spPr>
          <a:xfrm>
            <a:off x="5867400" y="48656"/>
            <a:ext cx="3151324" cy="3200400"/>
          </a:xfrm>
          <a:prstGeom prst="rect">
            <a:avLst/>
          </a:prstGeom>
        </p:spPr>
      </p:pic>
      <p:sp>
        <p:nvSpPr>
          <p:cNvPr id="70" name="Rectangle 7">
            <a:extLst>
              <a:ext uri="{FF2B5EF4-FFF2-40B4-BE49-F238E27FC236}">
                <a16:creationId xmlns:a16="http://schemas.microsoft.com/office/drawing/2014/main" id="{163A85B2-2962-477F-9D3E-D24768BB5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551" y="-37002"/>
            <a:ext cx="38912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000" dirty="0" err="1">
                <a:solidFill>
                  <a:srgbClr val="000000"/>
                </a:solidFill>
                <a:latin typeface="Arial Narrow" pitchFamily="34" charset="0"/>
              </a:rPr>
              <a:t>il</a:t>
            </a: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altLang="it-IT" sz="2000" dirty="0" err="1">
                <a:solidFill>
                  <a:srgbClr val="000000"/>
                </a:solidFill>
                <a:latin typeface="Arial Narrow" pitchFamily="34" charset="0"/>
              </a:rPr>
              <a:t>sistema</a:t>
            </a: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altLang="it-IT" sz="2000" dirty="0" err="1">
                <a:solidFill>
                  <a:srgbClr val="000000"/>
                </a:solidFill>
                <a:latin typeface="Arial Narrow" pitchFamily="34" charset="0"/>
              </a:rPr>
              <a:t>termodinamico</a:t>
            </a: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 ha </a:t>
            </a:r>
            <a:r>
              <a:rPr lang="en-US" altLang="it-IT" sz="2000" dirty="0" err="1">
                <a:solidFill>
                  <a:srgbClr val="000000"/>
                </a:solidFill>
                <a:latin typeface="Arial Narrow" pitchFamily="34" charset="0"/>
              </a:rPr>
              <a:t>effettuato</a:t>
            </a: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GB" altLang="it-IT" sz="20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1" name="Rectangle 8">
            <a:extLst>
              <a:ext uri="{FF2B5EF4-FFF2-40B4-BE49-F238E27FC236}">
                <a16:creationId xmlns:a16="http://schemas.microsoft.com/office/drawing/2014/main" id="{B64059A6-CCB1-4E7C-B6FC-14CBF3DB86D7}"/>
              </a:ext>
            </a:extLst>
          </p:cNvPr>
          <p:cNvSpPr/>
          <p:nvPr/>
        </p:nvSpPr>
        <p:spPr>
          <a:xfrm>
            <a:off x="3494291" y="-37002"/>
            <a:ext cx="19159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 </a:t>
            </a:r>
            <a:r>
              <a:rPr lang="en-US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</a:t>
            </a:r>
            <a:r>
              <a:rPr lang="en-US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reversibile</a:t>
            </a:r>
            <a:endParaRPr lang="it-IT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2806591C-C6E7-46F4-A14F-FAC368C463C4}"/>
              </a:ext>
            </a:extLst>
          </p:cNvPr>
          <p:cNvGrpSpPr/>
          <p:nvPr/>
        </p:nvGrpSpPr>
        <p:grpSpPr>
          <a:xfrm>
            <a:off x="152400" y="2895600"/>
            <a:ext cx="1667668" cy="2034381"/>
            <a:chOff x="1828800" y="2204403"/>
            <a:chExt cx="1516062" cy="1849437"/>
          </a:xfrm>
        </p:grpSpPr>
        <p:grpSp>
          <p:nvGrpSpPr>
            <p:cNvPr id="39" name="Gruppo 38"/>
            <p:cNvGrpSpPr/>
            <p:nvPr/>
          </p:nvGrpSpPr>
          <p:grpSpPr>
            <a:xfrm>
              <a:off x="1828800" y="2204403"/>
              <a:ext cx="1516062" cy="1849437"/>
              <a:chOff x="4960938" y="1884363"/>
              <a:chExt cx="1516062" cy="1849437"/>
            </a:xfrm>
          </p:grpSpPr>
          <p:graphicFrame>
            <p:nvGraphicFramePr>
              <p:cNvPr id="21" name="Oggetto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57461278"/>
                  </p:ext>
                </p:extLst>
              </p:nvPr>
            </p:nvGraphicFramePr>
            <p:xfrm>
              <a:off x="4960938" y="1884363"/>
              <a:ext cx="1516062" cy="18494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87" name="Equation" r:id="rId24" imgW="558720" imgH="685800" progId="Equation.DSMT4">
                      <p:embed/>
                    </p:oleObj>
                  </mc:Choice>
                  <mc:Fallback>
                    <p:oleObj name="Equation" r:id="rId24" imgW="558720" imgH="685800" progId="Equation.DSMT4">
                      <p:embed/>
                      <p:pic>
                        <p:nvPicPr>
                          <p:cNvPr id="0" name="Oggetto 2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60938" y="1884363"/>
                            <a:ext cx="1516062" cy="18494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7" name="Oggetto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0964122"/>
                  </p:ext>
                </p:extLst>
              </p:nvPr>
            </p:nvGraphicFramePr>
            <p:xfrm>
              <a:off x="5910263" y="2065973"/>
              <a:ext cx="388938" cy="989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88" name="Equation" r:id="rId26" imgW="164880" imgH="419040" progId="Equation.DSMT4">
                      <p:embed/>
                    </p:oleObj>
                  </mc:Choice>
                  <mc:Fallback>
                    <p:oleObj name="Equation" r:id="rId26" imgW="164880" imgH="419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7"/>
                          <a:stretch>
                            <a:fillRect/>
                          </a:stretch>
                        </p:blipFill>
                        <p:spPr>
                          <a:xfrm>
                            <a:off x="5910263" y="2065973"/>
                            <a:ext cx="388938" cy="98901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72" name="Immagine 71">
              <a:extLst>
                <a:ext uri="{FF2B5EF4-FFF2-40B4-BE49-F238E27FC236}">
                  <a16:creationId xmlns:a16="http://schemas.microsoft.com/office/drawing/2014/main" id="{54BF60B3-76F3-4637-AD42-B73F1BB46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2753117" y="2331720"/>
              <a:ext cx="536203" cy="556906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CCA9C63A-ABD5-4A27-A96D-9532CB970E4D}"/>
              </a:ext>
            </a:extLst>
          </p:cNvPr>
          <p:cNvGrpSpPr/>
          <p:nvPr/>
        </p:nvGrpSpPr>
        <p:grpSpPr>
          <a:xfrm>
            <a:off x="2369820" y="2901420"/>
            <a:ext cx="1508760" cy="2092147"/>
            <a:chOff x="3962400" y="2212848"/>
            <a:chExt cx="1371600" cy="1901952"/>
          </a:xfrm>
        </p:grpSpPr>
        <p:grpSp>
          <p:nvGrpSpPr>
            <p:cNvPr id="34" name="Gruppo 33"/>
            <p:cNvGrpSpPr/>
            <p:nvPr/>
          </p:nvGrpSpPr>
          <p:grpSpPr>
            <a:xfrm>
              <a:off x="3962400" y="2212848"/>
              <a:ext cx="1371600" cy="1901952"/>
              <a:chOff x="1978093" y="2073784"/>
              <a:chExt cx="1371600" cy="1901952"/>
            </a:xfrm>
          </p:grpSpPr>
          <p:graphicFrame>
            <p:nvGraphicFramePr>
              <p:cNvPr id="22" name="Oggetto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80869892"/>
                  </p:ext>
                </p:extLst>
              </p:nvPr>
            </p:nvGraphicFramePr>
            <p:xfrm>
              <a:off x="2038734" y="2073784"/>
              <a:ext cx="1310959" cy="19019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89" name="Equation" r:id="rId28" imgW="469800" imgH="685800" progId="Equation.DSMT4">
                      <p:embed/>
                    </p:oleObj>
                  </mc:Choice>
                  <mc:Fallback>
                    <p:oleObj name="Equation" r:id="rId28" imgW="469800" imgH="685800" progId="Equation.DSMT4">
                      <p:embed/>
                      <p:pic>
                        <p:nvPicPr>
                          <p:cNvPr id="0" name="Oggetto 2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38734" y="2073784"/>
                            <a:ext cx="1310959" cy="19019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ggetto 3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42213212"/>
                  </p:ext>
                </p:extLst>
              </p:nvPr>
            </p:nvGraphicFramePr>
            <p:xfrm>
              <a:off x="2789306" y="2245361"/>
              <a:ext cx="404812" cy="10318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90" name="Equation" r:id="rId30" imgW="164880" imgH="419040" progId="Equation.DSMT4">
                      <p:embed/>
                    </p:oleObj>
                  </mc:Choice>
                  <mc:Fallback>
                    <p:oleObj name="Equation" r:id="rId30" imgW="164880" imgH="419040" progId="Equation.DSMT4">
                      <p:embed/>
                      <p:pic>
                        <p:nvPicPr>
                          <p:cNvPr id="0" name="Oggetto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89306" y="2245361"/>
                            <a:ext cx="404812" cy="10318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ggetto 3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14682527"/>
                  </p:ext>
                </p:extLst>
              </p:nvPr>
            </p:nvGraphicFramePr>
            <p:xfrm>
              <a:off x="1978093" y="2703031"/>
              <a:ext cx="299461" cy="2395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91" name="Equation" r:id="rId32" imgW="126720" imgH="101520" progId="Equation.DSMT4">
                      <p:embed/>
                    </p:oleObj>
                  </mc:Choice>
                  <mc:Fallback>
                    <p:oleObj name="Equation" r:id="rId32" imgW="126720" imgH="1015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3"/>
                          <a:stretch>
                            <a:fillRect/>
                          </a:stretch>
                        </p:blipFill>
                        <p:spPr>
                          <a:xfrm>
                            <a:off x="1978093" y="2703031"/>
                            <a:ext cx="299461" cy="23956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73" name="Immagine 72">
              <a:extLst>
                <a:ext uri="{FF2B5EF4-FFF2-40B4-BE49-F238E27FC236}">
                  <a16:creationId xmlns:a16="http://schemas.microsoft.com/office/drawing/2014/main" id="{8887D359-04E8-4A30-A968-72830D66B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721597" y="2331720"/>
              <a:ext cx="536203" cy="556906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91" name="Gruppo 90">
            <a:extLst>
              <a:ext uri="{FF2B5EF4-FFF2-40B4-BE49-F238E27FC236}">
                <a16:creationId xmlns:a16="http://schemas.microsoft.com/office/drawing/2014/main" id="{513D6CE6-0745-492A-A5C3-699BD8558E5D}"/>
              </a:ext>
            </a:extLst>
          </p:cNvPr>
          <p:cNvGrpSpPr>
            <a:grpSpLocks noChangeAspect="1"/>
          </p:cNvGrpSpPr>
          <p:nvPr/>
        </p:nvGrpSpPr>
        <p:grpSpPr>
          <a:xfrm>
            <a:off x="4359837" y="5188222"/>
            <a:ext cx="1481897" cy="1656546"/>
            <a:chOff x="4865687" y="5368008"/>
            <a:chExt cx="1189038" cy="1462088"/>
          </a:xfrm>
        </p:grpSpPr>
        <p:grpSp>
          <p:nvGrpSpPr>
            <p:cNvPr id="48" name="Gruppo 47"/>
            <p:cNvGrpSpPr/>
            <p:nvPr/>
          </p:nvGrpSpPr>
          <p:grpSpPr>
            <a:xfrm>
              <a:off x="4865687" y="5368008"/>
              <a:ext cx="1189038" cy="1462088"/>
              <a:chOff x="-87313" y="2534244"/>
              <a:chExt cx="1189038" cy="1462088"/>
            </a:xfrm>
          </p:grpSpPr>
          <p:graphicFrame>
            <p:nvGraphicFramePr>
              <p:cNvPr id="41" name="Oggetto 40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45082101"/>
                  </p:ext>
                </p:extLst>
              </p:nvPr>
            </p:nvGraphicFramePr>
            <p:xfrm>
              <a:off x="-87313" y="2534244"/>
              <a:ext cx="1189038" cy="14620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92" name="Equation" r:id="rId34" imgW="749160" imgH="685800" progId="Equation.DSMT4">
                      <p:embed/>
                    </p:oleObj>
                  </mc:Choice>
                  <mc:Fallback>
                    <p:oleObj name="Equation" r:id="rId34" imgW="749160" imgH="685800" progId="Equation.DSMT4">
                      <p:embed/>
                      <p:pic>
                        <p:nvPicPr>
                          <p:cNvPr id="0" name=""/>
                          <p:cNvPicPr preferRelativeResize="0"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87313" y="2534244"/>
                            <a:ext cx="1189038" cy="14620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Oggetto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7209470"/>
                  </p:ext>
                </p:extLst>
              </p:nvPr>
            </p:nvGraphicFramePr>
            <p:xfrm>
              <a:off x="0" y="3020409"/>
              <a:ext cx="224989" cy="1799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93" name="Equation" r:id="rId36" imgW="126720" imgH="101520" progId="Equation.DSMT4">
                      <p:embed/>
                    </p:oleObj>
                  </mc:Choice>
                  <mc:Fallback>
                    <p:oleObj name="Equation" r:id="rId36" imgW="126720" imgH="1015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7"/>
                          <a:stretch>
                            <a:fillRect/>
                          </a:stretch>
                        </p:blipFill>
                        <p:spPr>
                          <a:xfrm>
                            <a:off x="0" y="3020409"/>
                            <a:ext cx="224989" cy="17999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74" name="Immagine 73">
              <a:extLst>
                <a:ext uri="{FF2B5EF4-FFF2-40B4-BE49-F238E27FC236}">
                  <a16:creationId xmlns:a16="http://schemas.microsoft.com/office/drawing/2014/main" id="{1BC89ACD-0E47-4BD3-A4EC-CA628C7F7F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355336" y="5425920"/>
              <a:ext cx="455411" cy="474615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A9C594ED-185E-47E0-98DF-B916EAB79DA1}"/>
              </a:ext>
            </a:extLst>
          </p:cNvPr>
          <p:cNvGrpSpPr>
            <a:grpSpLocks noChangeAspect="1"/>
          </p:cNvGrpSpPr>
          <p:nvPr/>
        </p:nvGrpSpPr>
        <p:grpSpPr>
          <a:xfrm>
            <a:off x="5902162" y="5107642"/>
            <a:ext cx="1700042" cy="1753337"/>
            <a:chOff x="6180607" y="5368008"/>
            <a:chExt cx="1290168" cy="1463675"/>
          </a:xfrm>
        </p:grpSpPr>
        <p:grpSp>
          <p:nvGrpSpPr>
            <p:cNvPr id="36" name="Gruppo 35"/>
            <p:cNvGrpSpPr/>
            <p:nvPr/>
          </p:nvGrpSpPr>
          <p:grpSpPr>
            <a:xfrm>
              <a:off x="6180607" y="5368008"/>
              <a:ext cx="1290168" cy="1463675"/>
              <a:chOff x="1368895" y="3621504"/>
              <a:chExt cx="1290168" cy="1463675"/>
            </a:xfrm>
          </p:grpSpPr>
          <p:graphicFrame>
            <p:nvGraphicFramePr>
              <p:cNvPr id="24" name="Oggetto 2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26756950"/>
                  </p:ext>
                </p:extLst>
              </p:nvPr>
            </p:nvGraphicFramePr>
            <p:xfrm>
              <a:off x="1368895" y="4136156"/>
              <a:ext cx="204932" cy="16308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94" name="Equation" r:id="rId38" imgW="126720" imgH="101520" progId="Equation.DSMT4">
                      <p:embed/>
                    </p:oleObj>
                  </mc:Choice>
                  <mc:Fallback>
                    <p:oleObj name="Equation" r:id="rId38" imgW="126720" imgH="101520" progId="Equation.DSMT4">
                      <p:embed/>
                      <p:pic>
                        <p:nvPicPr>
                          <p:cNvPr id="0" name="Oggetto 4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68895" y="4136156"/>
                            <a:ext cx="204932" cy="16308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" name="Oggetto 60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213372"/>
                  </p:ext>
                </p:extLst>
              </p:nvPr>
            </p:nvGraphicFramePr>
            <p:xfrm>
              <a:off x="1393826" y="3621504"/>
              <a:ext cx="1265237" cy="14636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895" name="Equation" r:id="rId40" imgW="787320" imgH="685800" progId="Equation.DSMT4">
                      <p:embed/>
                    </p:oleObj>
                  </mc:Choice>
                  <mc:Fallback>
                    <p:oleObj name="Equation" r:id="rId40" imgW="787320" imgH="685800" progId="Equation.DSMT4">
                      <p:embed/>
                      <p:pic>
                        <p:nvPicPr>
                          <p:cNvPr id="0" name=""/>
                          <p:cNvPicPr preferRelativeResize="0"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3826" y="3621504"/>
                            <a:ext cx="1265237" cy="14636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75" name="Immagine 74">
              <a:extLst>
                <a:ext uri="{FF2B5EF4-FFF2-40B4-BE49-F238E27FC236}">
                  <a16:creationId xmlns:a16="http://schemas.microsoft.com/office/drawing/2014/main" id="{A926FA4B-EF3D-4D0E-84EB-DAF3082EABB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6705600" y="5444208"/>
              <a:ext cx="455411" cy="474615"/>
            </a:xfrm>
            <a:prstGeom prst="rect">
              <a:avLst/>
            </a:prstGeom>
            <a:solidFill>
              <a:schemeClr val="bg1"/>
            </a:solidFill>
          </p:spPr>
        </p:pic>
        <p:graphicFrame>
          <p:nvGraphicFramePr>
            <p:cNvPr id="76" name="Oggetto 75">
              <a:extLst>
                <a:ext uri="{FF2B5EF4-FFF2-40B4-BE49-F238E27FC236}">
                  <a16:creationId xmlns:a16="http://schemas.microsoft.com/office/drawing/2014/main" id="{D9319F5F-F2DB-4864-904B-F4B871512E4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5071271"/>
                </p:ext>
              </p:extLst>
            </p:nvPr>
          </p:nvGraphicFramePr>
          <p:xfrm>
            <a:off x="6562722" y="5727672"/>
            <a:ext cx="186302" cy="148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6" name="Equation" r:id="rId38" imgW="126720" imgH="101520" progId="Equation.DSMT4">
                    <p:embed/>
                  </p:oleObj>
                </mc:Choice>
                <mc:Fallback>
                  <p:oleObj name="Equation" r:id="rId38" imgW="126720" imgH="101520" progId="Equation.DSMT4">
                    <p:embed/>
                    <p:pic>
                      <p:nvPicPr>
                        <p:cNvPr id="24" name="Oggetto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62722" y="5727672"/>
                          <a:ext cx="186302" cy="148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7" name="Rettangolo 76">
            <a:extLst>
              <a:ext uri="{FF2B5EF4-FFF2-40B4-BE49-F238E27FC236}">
                <a16:creationId xmlns:a16="http://schemas.microsoft.com/office/drawing/2014/main" id="{3FCC7A3C-9271-49C0-A5F8-05CCDDFE8864}"/>
              </a:ext>
            </a:extLst>
          </p:cNvPr>
          <p:cNvSpPr/>
          <p:nvPr/>
        </p:nvSpPr>
        <p:spPr>
          <a:xfrm>
            <a:off x="2590800" y="466300"/>
            <a:ext cx="1436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it-IT" dirty="0" err="1">
                <a:solidFill>
                  <a:srgbClr val="000000"/>
                </a:solidFill>
              </a:rPr>
              <a:t>si</a:t>
            </a:r>
            <a:r>
              <a:rPr lang="en-US" altLang="it-IT" dirty="0">
                <a:solidFill>
                  <a:srgbClr val="000000"/>
                </a:solidFill>
              </a:rPr>
              <a:t> </a:t>
            </a:r>
            <a:r>
              <a:rPr lang="en-US" altLang="it-IT" dirty="0" err="1">
                <a:solidFill>
                  <a:srgbClr val="000000"/>
                </a:solidFill>
              </a:rPr>
              <a:t>deve</a:t>
            </a:r>
            <a:r>
              <a:rPr lang="en-US" altLang="it-IT" dirty="0">
                <a:solidFill>
                  <a:srgbClr val="000000"/>
                </a:solidFill>
              </a:rPr>
              <a:t> </a:t>
            </a:r>
            <a:r>
              <a:rPr lang="en-US" altLang="it-IT" dirty="0" err="1">
                <a:solidFill>
                  <a:srgbClr val="000000"/>
                </a:solidFill>
              </a:rPr>
              <a:t>avere</a:t>
            </a:r>
            <a:endParaRPr lang="it-IT" dirty="0"/>
          </a:p>
        </p:txBody>
      </p: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CF2A0B15-089E-44BB-8393-8E53969910C6}"/>
              </a:ext>
            </a:extLst>
          </p:cNvPr>
          <p:cNvGrpSpPr/>
          <p:nvPr/>
        </p:nvGrpSpPr>
        <p:grpSpPr>
          <a:xfrm>
            <a:off x="76200" y="4937760"/>
            <a:ext cx="1883952" cy="1965960"/>
            <a:chOff x="457200" y="4937760"/>
            <a:chExt cx="1883952" cy="1920240"/>
          </a:xfrm>
        </p:grpSpPr>
        <p:graphicFrame>
          <p:nvGraphicFramePr>
            <p:cNvPr id="7" name="Oggetto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51332634"/>
                </p:ext>
              </p:extLst>
            </p:nvPr>
          </p:nvGraphicFramePr>
          <p:xfrm>
            <a:off x="457200" y="4937760"/>
            <a:ext cx="1883952" cy="1920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7" name="Equation" r:id="rId42" imgW="672840" imgH="685800" progId="Equation.DSMT4">
                    <p:embed/>
                  </p:oleObj>
                </mc:Choice>
                <mc:Fallback>
                  <p:oleObj name="Equation" r:id="rId42" imgW="672840" imgH="685800" progId="Equation.DSMT4">
                    <p:embed/>
                    <p:pic>
                      <p:nvPicPr>
                        <p:cNvPr id="0" name="Oggetto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4937760"/>
                          <a:ext cx="1883952" cy="1920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80" name="Immagine 79">
              <a:extLst>
                <a:ext uri="{FF2B5EF4-FFF2-40B4-BE49-F238E27FC236}">
                  <a16:creationId xmlns:a16="http://schemas.microsoft.com/office/drawing/2014/main" id="{A25A5362-3434-43BC-A8C2-B62B131A56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430754" y="4950355"/>
              <a:ext cx="713686" cy="741243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A271142D-8926-4EC4-979E-E6A8B20910A0}"/>
              </a:ext>
            </a:extLst>
          </p:cNvPr>
          <p:cNvGrpSpPr/>
          <p:nvPr/>
        </p:nvGrpSpPr>
        <p:grpSpPr>
          <a:xfrm>
            <a:off x="2054032" y="4915204"/>
            <a:ext cx="1832168" cy="2018996"/>
            <a:chOff x="2209800" y="4915204"/>
            <a:chExt cx="1832168" cy="2018996"/>
          </a:xfrm>
        </p:grpSpPr>
        <p:graphicFrame>
          <p:nvGraphicFramePr>
            <p:cNvPr id="3" name="Oggetto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9700030"/>
                </p:ext>
              </p:extLst>
            </p:nvPr>
          </p:nvGraphicFramePr>
          <p:xfrm>
            <a:off x="3114948" y="5063015"/>
            <a:ext cx="784990" cy="12340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8" name="Equation" r:id="rId44" imgW="266400" imgH="419040" progId="Equation.DSMT4">
                    <p:embed/>
                  </p:oleObj>
                </mc:Choice>
                <mc:Fallback>
                  <p:oleObj name="Equation" r:id="rId44" imgW="266400" imgH="419040" progId="Equation.DSMT4">
                    <p:embed/>
                    <p:pic>
                      <p:nvPicPr>
                        <p:cNvPr id="0" name="Oggetto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4948" y="5063015"/>
                          <a:ext cx="784990" cy="12340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83" name="Immagine 82">
              <a:extLst>
                <a:ext uri="{FF2B5EF4-FFF2-40B4-BE49-F238E27FC236}">
                  <a16:creationId xmlns:a16="http://schemas.microsoft.com/office/drawing/2014/main" id="{E71A4531-C896-4320-B678-B4BA3BF85A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3200400" y="4945033"/>
              <a:ext cx="713686" cy="741243"/>
            </a:xfrm>
            <a:prstGeom prst="rect">
              <a:avLst/>
            </a:prstGeom>
            <a:solidFill>
              <a:schemeClr val="bg1"/>
            </a:solidFill>
          </p:spPr>
        </p:pic>
        <p:graphicFrame>
          <p:nvGraphicFramePr>
            <p:cNvPr id="84" name="Oggetto 83">
              <a:extLst>
                <a:ext uri="{FF2B5EF4-FFF2-40B4-BE49-F238E27FC236}">
                  <a16:creationId xmlns:a16="http://schemas.microsoft.com/office/drawing/2014/main" id="{72112CF1-3ABB-4DD2-A123-C6899D4308B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4541288"/>
                </p:ext>
              </p:extLst>
            </p:nvPr>
          </p:nvGraphicFramePr>
          <p:xfrm>
            <a:off x="2209800" y="4915204"/>
            <a:ext cx="1832168" cy="20189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9" name="Equation" r:id="rId46" imgW="622080" imgH="685800" progId="Equation.DSMT4">
                    <p:embed/>
                  </p:oleObj>
                </mc:Choice>
                <mc:Fallback>
                  <p:oleObj name="Equation" r:id="rId46" imgW="622080" imgH="685800" progId="Equation.DSMT4">
                    <p:embed/>
                    <p:pic>
                      <p:nvPicPr>
                        <p:cNvPr id="82" name="Oggetto 81">
                          <a:extLst>
                            <a:ext uri="{FF2B5EF4-FFF2-40B4-BE49-F238E27FC236}">
                              <a16:creationId xmlns:a16="http://schemas.microsoft.com/office/drawing/2014/main" id="{465AA95B-61C2-460E-8A71-E3A662301E5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9800" y="4915204"/>
                          <a:ext cx="1832168" cy="20189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558E1650-25E9-4465-B2E1-8D29E1CFE2D5}"/>
              </a:ext>
            </a:extLst>
          </p:cNvPr>
          <p:cNvGrpSpPr/>
          <p:nvPr/>
        </p:nvGrpSpPr>
        <p:grpSpPr>
          <a:xfrm>
            <a:off x="2133600" y="3962401"/>
            <a:ext cx="2267476" cy="2729272"/>
            <a:chOff x="2286000" y="3962401"/>
            <a:chExt cx="2267476" cy="2729272"/>
          </a:xfrm>
        </p:grpSpPr>
        <p:cxnSp>
          <p:nvCxnSpPr>
            <p:cNvPr id="79" name="Connettore 2 78">
              <a:extLst>
                <a:ext uri="{FF2B5EF4-FFF2-40B4-BE49-F238E27FC236}">
                  <a16:creationId xmlns:a16="http://schemas.microsoft.com/office/drawing/2014/main" id="{BE47D7B2-4704-4043-8BD8-724CC461C2BD}"/>
                </a:ext>
              </a:extLst>
            </p:cNvPr>
            <p:cNvCxnSpPr/>
            <p:nvPr/>
          </p:nvCxnSpPr>
          <p:spPr bwMode="auto">
            <a:xfrm rot="16200000" flipH="1">
              <a:off x="2191371" y="4950994"/>
              <a:ext cx="189257" cy="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grpSp>
          <p:nvGrpSpPr>
            <p:cNvPr id="87" name="Gruppo 86">
              <a:extLst>
                <a:ext uri="{FF2B5EF4-FFF2-40B4-BE49-F238E27FC236}">
                  <a16:creationId xmlns:a16="http://schemas.microsoft.com/office/drawing/2014/main" id="{830F3F77-85CA-4EFD-B224-C076703D0BE1}"/>
                </a:ext>
              </a:extLst>
            </p:cNvPr>
            <p:cNvGrpSpPr/>
            <p:nvPr/>
          </p:nvGrpSpPr>
          <p:grpSpPr>
            <a:xfrm>
              <a:off x="4267200" y="3962401"/>
              <a:ext cx="286276" cy="2729272"/>
              <a:chOff x="4495800" y="3962401"/>
              <a:chExt cx="286276" cy="2729272"/>
            </a:xfrm>
          </p:grpSpPr>
          <p:cxnSp>
            <p:nvCxnSpPr>
              <p:cNvPr id="78" name="Connettore 2 77">
                <a:extLst>
                  <a:ext uri="{FF2B5EF4-FFF2-40B4-BE49-F238E27FC236}">
                    <a16:creationId xmlns:a16="http://schemas.microsoft.com/office/drawing/2014/main" id="{225C92E9-78A8-4311-AC74-FED748773940}"/>
                  </a:ext>
                </a:extLst>
              </p:cNvPr>
              <p:cNvCxnSpPr/>
              <p:nvPr/>
            </p:nvCxnSpPr>
            <p:spPr bwMode="auto">
              <a:xfrm rot="16200000" flipH="1">
                <a:off x="3417440" y="5327037"/>
                <a:ext cx="2729272" cy="0"/>
              </a:xfrm>
              <a:prstGeom prst="straightConnector1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6" name="Connettore 2 85">
                <a:extLst>
                  <a:ext uri="{FF2B5EF4-FFF2-40B4-BE49-F238E27FC236}">
                    <a16:creationId xmlns:a16="http://schemas.microsoft.com/office/drawing/2014/main" id="{A160FC8F-FD93-4915-9A56-B296BDEEF46E}"/>
                  </a:ext>
                </a:extLst>
              </p:cNvPr>
              <p:cNvCxnSpPr/>
              <p:nvPr/>
            </p:nvCxnSpPr>
            <p:spPr bwMode="auto">
              <a:xfrm flipH="1">
                <a:off x="4495800" y="5727672"/>
                <a:ext cx="286276" cy="0"/>
              </a:xfrm>
              <a:prstGeom prst="straightConnector1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</p:spPr>
          </p:cxnSp>
        </p:grp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9D806A64-B8E5-40B0-AF7C-FA9D969237E8}"/>
              </a:ext>
            </a:extLst>
          </p:cNvPr>
          <p:cNvGrpSpPr/>
          <p:nvPr/>
        </p:nvGrpSpPr>
        <p:grpSpPr>
          <a:xfrm>
            <a:off x="7619998" y="5114453"/>
            <a:ext cx="1524000" cy="1792407"/>
            <a:chOff x="7541796" y="5376672"/>
            <a:chExt cx="1145004" cy="1481328"/>
          </a:xfrm>
        </p:grpSpPr>
        <p:grpSp>
          <p:nvGrpSpPr>
            <p:cNvPr id="43" name="Gruppo 42"/>
            <p:cNvGrpSpPr/>
            <p:nvPr/>
          </p:nvGrpSpPr>
          <p:grpSpPr>
            <a:xfrm>
              <a:off x="7541796" y="5376672"/>
              <a:ext cx="1145004" cy="1481328"/>
              <a:chOff x="4112796" y="3621023"/>
              <a:chExt cx="1145004" cy="1481328"/>
            </a:xfrm>
          </p:grpSpPr>
          <p:graphicFrame>
            <p:nvGraphicFramePr>
              <p:cNvPr id="9" name="Oggetto 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06439579"/>
                  </p:ext>
                </p:extLst>
              </p:nvPr>
            </p:nvGraphicFramePr>
            <p:xfrm>
              <a:off x="4114800" y="3621023"/>
              <a:ext cx="1143000" cy="14813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900" name="Equation" r:id="rId48" imgW="634680" imgH="685800" progId="Equation.DSMT4">
                      <p:embed/>
                    </p:oleObj>
                  </mc:Choice>
                  <mc:Fallback>
                    <p:oleObj name="Equation" r:id="rId48" imgW="634680" imgH="685800" progId="Equation.DSMT4">
                      <p:embed/>
                      <p:pic>
                        <p:nvPicPr>
                          <p:cNvPr id="0" name="Oggetto 4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4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14800" y="3621023"/>
                            <a:ext cx="1143000" cy="14813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Oggetto 2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61257562"/>
                  </p:ext>
                </p:extLst>
              </p:nvPr>
            </p:nvGraphicFramePr>
            <p:xfrm>
              <a:off x="4112796" y="4059936"/>
              <a:ext cx="272237" cy="272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901" name="Equation" r:id="rId50" imgW="139680" imgH="139680" progId="Equation.DSMT4">
                      <p:embed/>
                    </p:oleObj>
                  </mc:Choice>
                  <mc:Fallback>
                    <p:oleObj name="Equation" r:id="rId50" imgW="139680" imgH="1396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1"/>
                          <a:stretch>
                            <a:fillRect/>
                          </a:stretch>
                        </p:blipFill>
                        <p:spPr>
                          <a:xfrm>
                            <a:off x="4112796" y="4059936"/>
                            <a:ext cx="272237" cy="27223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89" name="Immagine 88">
              <a:extLst>
                <a:ext uri="{FF2B5EF4-FFF2-40B4-BE49-F238E27FC236}">
                  <a16:creationId xmlns:a16="http://schemas.microsoft.com/office/drawing/2014/main" id="{BCF66974-8BDC-49EC-B39D-00576C5FA7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097778" y="5490364"/>
              <a:ext cx="455411" cy="474615"/>
            </a:xfrm>
            <a:prstGeom prst="rect">
              <a:avLst/>
            </a:prstGeom>
            <a:solidFill>
              <a:schemeClr val="bg1"/>
            </a:solidFill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9" grpId="0"/>
      <p:bldP spid="13" grpId="0"/>
      <p:bldP spid="50" grpId="0"/>
      <p:bldP spid="54" grpId="0"/>
      <p:bldP spid="55" grpId="0"/>
      <p:bldP spid="30" grpId="0"/>
      <p:bldP spid="70" grpId="0"/>
      <p:bldP spid="71" grpId="0"/>
      <p:bldP spid="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CasellaDiTesto 2"/>
          <p:cNvSpPr txBox="1">
            <a:spLocks noChangeArrowheads="1"/>
          </p:cNvSpPr>
          <p:nvPr/>
        </p:nvSpPr>
        <p:spPr bwMode="auto">
          <a:xfrm>
            <a:off x="-76200" y="-76200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 dirty="0">
                <a:latin typeface="Arial Narrow" pitchFamily="34" charset="0"/>
              </a:rPr>
              <a:t>in conclusione </a:t>
            </a:r>
          </a:p>
        </p:txBody>
      </p:sp>
      <p:sp>
        <p:nvSpPr>
          <p:cNvPr id="6150" name="Rettangolo 2"/>
          <p:cNvSpPr>
            <a:spLocks noChangeArrowheads="1"/>
          </p:cNvSpPr>
          <p:nvPr/>
        </p:nvSpPr>
        <p:spPr bwMode="auto">
          <a:xfrm>
            <a:off x="1205887" y="4936134"/>
            <a:ext cx="1935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la grandezza</a:t>
            </a:r>
            <a:endParaRPr lang="it-IT" altLang="it-IT" sz="2400" b="1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6151" name="Rettangolo 4"/>
          <p:cNvSpPr>
            <a:spLocks noChangeArrowheads="1"/>
          </p:cNvSpPr>
          <p:nvPr/>
        </p:nvSpPr>
        <p:spPr bwMode="auto">
          <a:xfrm>
            <a:off x="-89513" y="4249414"/>
            <a:ext cx="18822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l’integrale di</a:t>
            </a:r>
          </a:p>
        </p:txBody>
      </p:sp>
      <p:sp>
        <p:nvSpPr>
          <p:cNvPr id="6152" name="Rettangolo 1"/>
          <p:cNvSpPr>
            <a:spLocks noChangeArrowheads="1"/>
          </p:cNvSpPr>
          <p:nvPr/>
        </p:nvSpPr>
        <p:spPr bwMode="auto">
          <a:xfrm>
            <a:off x="3013528" y="5609015"/>
            <a:ext cx="3622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non </a:t>
            </a:r>
            <a:r>
              <a:rPr lang="it-IT" altLang="it-IT" sz="2400" dirty="0" err="1">
                <a:solidFill>
                  <a:srgbClr val="000000"/>
                </a:solidFill>
                <a:latin typeface="Arial Narrow" pitchFamily="34" charset="0"/>
              </a:rPr>
              <a:t>e’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un differenziale esatto  </a:t>
            </a:r>
          </a:p>
        </p:txBody>
      </p:sp>
      <p:sp>
        <p:nvSpPr>
          <p:cNvPr id="2" name="Rettangolo 1"/>
          <p:cNvSpPr/>
          <p:nvPr/>
        </p:nvSpPr>
        <p:spPr>
          <a:xfrm>
            <a:off x="3827166" y="4905674"/>
            <a:ext cx="3969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altLang="it-IT" sz="2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</a:t>
            </a:r>
            <a:r>
              <a:rPr lang="it-IT" altLang="it-IT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sempre un differenziale esatto 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215288" y="4935836"/>
            <a:ext cx="1101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dunque </a:t>
            </a:r>
          </a:p>
        </p:txBody>
      </p:sp>
      <p:sp>
        <p:nvSpPr>
          <p:cNvPr id="5" name="CasellaDiTesto 4"/>
          <p:cNvSpPr txBox="1"/>
          <p:nvPr/>
        </p:nvSpPr>
        <p:spPr>
          <a:xfrm rot="20236788">
            <a:off x="7414239" y="3837050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significato  ?</a:t>
            </a:r>
          </a:p>
        </p:txBody>
      </p:sp>
      <p:sp>
        <p:nvSpPr>
          <p:cNvPr id="19" name="Ovale 18"/>
          <p:cNvSpPr>
            <a:spLocks/>
          </p:cNvSpPr>
          <p:nvPr/>
        </p:nvSpPr>
        <p:spPr bwMode="auto">
          <a:xfrm>
            <a:off x="1767840" y="1188720"/>
            <a:ext cx="630936" cy="411480"/>
          </a:xfrm>
          <a:prstGeom prst="ellipse">
            <a:avLst/>
          </a:prstGeom>
          <a:solidFill>
            <a:srgbClr val="339933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2" name="Ovale 21"/>
          <p:cNvSpPr>
            <a:spLocks/>
          </p:cNvSpPr>
          <p:nvPr/>
        </p:nvSpPr>
        <p:spPr bwMode="auto">
          <a:xfrm>
            <a:off x="3735065" y="1225296"/>
            <a:ext cx="630936" cy="411480"/>
          </a:xfrm>
          <a:prstGeom prst="ellipse">
            <a:avLst/>
          </a:prstGeom>
          <a:solidFill>
            <a:srgbClr val="339933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7" name="Rettangolo 26"/>
          <p:cNvSpPr>
            <a:spLocks noChangeArrowheads="1"/>
          </p:cNvSpPr>
          <p:nvPr/>
        </p:nvSpPr>
        <p:spPr bwMode="auto">
          <a:xfrm>
            <a:off x="12192" y="2873282"/>
            <a:ext cx="3514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Arial Narrow" pitchFamily="34" charset="0"/>
              </a:rPr>
              <a:t>ma attenzione: questo vale</a:t>
            </a:r>
          </a:p>
        </p:txBody>
      </p:sp>
      <p:sp>
        <p:nvSpPr>
          <p:cNvPr id="28" name="Rettangolo 27"/>
          <p:cNvSpPr>
            <a:spLocks noChangeArrowheads="1"/>
          </p:cNvSpPr>
          <p:nvPr/>
        </p:nvSpPr>
        <p:spPr bwMode="auto">
          <a:xfrm>
            <a:off x="0" y="3330482"/>
            <a:ext cx="20988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Arial Narrow" pitchFamily="34" charset="0"/>
              </a:rPr>
              <a:t>-</a:t>
            </a:r>
            <a:r>
              <a:rPr lang="it-IT" altLang="it-IT" sz="2000" b="1" i="1" dirty="0">
                <a:solidFill>
                  <a:srgbClr val="000000"/>
                </a:solidFill>
                <a:latin typeface="Arial Narrow" pitchFamily="34" charset="0"/>
              </a:rPr>
              <a:t>non</a:t>
            </a:r>
            <a:r>
              <a:rPr lang="it-IT" altLang="it-IT" sz="2000" dirty="0">
                <a:solidFill>
                  <a:srgbClr val="000000"/>
                </a:solidFill>
                <a:latin typeface="Arial Narrow" pitchFamily="34" charset="0"/>
              </a:rPr>
              <a:t>- vale nelle</a:t>
            </a:r>
          </a:p>
        </p:txBody>
      </p:sp>
      <p:sp>
        <p:nvSpPr>
          <p:cNvPr id="29" name="Rettangolo 28"/>
          <p:cNvSpPr>
            <a:spLocks noChangeArrowheads="1"/>
          </p:cNvSpPr>
          <p:nvPr/>
        </p:nvSpPr>
        <p:spPr bwMode="auto">
          <a:xfrm>
            <a:off x="4537046" y="3333690"/>
            <a:ext cx="41497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Arial Narrow" pitchFamily="34" charset="0"/>
              </a:rPr>
              <a:t>e men che meno in quelle </a:t>
            </a:r>
            <a:r>
              <a:rPr lang="it-IT" altLang="it-IT" sz="2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irreversibili</a:t>
            </a:r>
            <a:r>
              <a:rPr lang="it-IT" altLang="it-IT" sz="2000" dirty="0">
                <a:solidFill>
                  <a:srgbClr val="000000"/>
                </a:solidFill>
                <a:latin typeface="Arial Narrow" pitchFamily="34" charset="0"/>
              </a:rPr>
              <a:t> !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4056107" y="2869131"/>
            <a:ext cx="33352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altLang="it-IT" dirty="0">
                <a:solidFill>
                  <a:srgbClr val="000000"/>
                </a:solidFill>
              </a:rPr>
              <a:t>per le trasformazioni</a:t>
            </a:r>
            <a:endParaRPr lang="it-IT" altLang="it-IT" u="sng" dirty="0">
              <a:solidFill>
                <a:srgbClr val="000000"/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2590800" y="2873282"/>
            <a:ext cx="18590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altLang="it-IT" dirty="0">
                <a:solidFill>
                  <a:srgbClr val="000000"/>
                </a:solidFill>
              </a:rPr>
              <a:t>solo e soltanto </a:t>
            </a:r>
            <a:endParaRPr lang="it-IT" sz="1800" dirty="0"/>
          </a:p>
        </p:txBody>
      </p:sp>
      <p:sp>
        <p:nvSpPr>
          <p:cNvPr id="32" name="Rettangolo 31"/>
          <p:cNvSpPr/>
          <p:nvPr/>
        </p:nvSpPr>
        <p:spPr>
          <a:xfrm>
            <a:off x="1588008" y="3330482"/>
            <a:ext cx="3021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altLang="it-IT" dirty="0">
                <a:solidFill>
                  <a:srgbClr val="000000"/>
                </a:solidFill>
              </a:rPr>
              <a:t>trasformazioni   </a:t>
            </a:r>
            <a:r>
              <a:rPr lang="it-IT" altLang="it-IT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quasi statiche</a:t>
            </a:r>
            <a:r>
              <a:rPr lang="it-IT" altLang="it-IT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6096000" y="2869131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altLang="it-IT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reversibili</a:t>
            </a:r>
            <a:r>
              <a:rPr lang="it-IT" altLang="it-IT" u="sng" dirty="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36" name="Gruppo 35"/>
          <p:cNvGrpSpPr/>
          <p:nvPr/>
        </p:nvGrpSpPr>
        <p:grpSpPr>
          <a:xfrm>
            <a:off x="1920240" y="2040556"/>
            <a:ext cx="3928520" cy="699870"/>
            <a:chOff x="1920240" y="2040556"/>
            <a:chExt cx="3928520" cy="699870"/>
          </a:xfrm>
        </p:grpSpPr>
        <p:cxnSp>
          <p:nvCxnSpPr>
            <p:cNvPr id="10" name="Connettore 1 9"/>
            <p:cNvCxnSpPr/>
            <p:nvPr/>
          </p:nvCxnSpPr>
          <p:spPr bwMode="auto">
            <a:xfrm>
              <a:off x="1920240" y="2040556"/>
              <a:ext cx="2298536" cy="38968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aphicFrame>
          <p:nvGraphicFramePr>
            <p:cNvPr id="11" name="Oggetto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1588703"/>
                </p:ext>
              </p:extLst>
            </p:nvPr>
          </p:nvGraphicFramePr>
          <p:xfrm>
            <a:off x="4312769" y="2148840"/>
            <a:ext cx="673883" cy="590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33" name="Equation" r:id="rId3" imgW="330057" imgH="291973" progId="Equation.DSMT4">
                    <p:embed/>
                  </p:oleObj>
                </mc:Choice>
                <mc:Fallback>
                  <p:oleObj name="Equation" r:id="rId3" imgW="330057" imgH="291973" progId="Equation.DSMT4">
                    <p:embed/>
                    <p:pic>
                      <p:nvPicPr>
                        <p:cNvPr id="0" name="Oggetto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2769" y="2148840"/>
                          <a:ext cx="673883" cy="5903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ggetto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5562640"/>
                </p:ext>
              </p:extLst>
            </p:nvPr>
          </p:nvGraphicFramePr>
          <p:xfrm>
            <a:off x="5149830" y="2148840"/>
            <a:ext cx="698930" cy="5915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34" name="Equation" r:id="rId5" imgW="342751" imgH="291973" progId="Equation.DSMT4">
                    <p:embed/>
                  </p:oleObj>
                </mc:Choice>
                <mc:Fallback>
                  <p:oleObj name="Equation" r:id="rId5" imgW="342751" imgH="291973" progId="Equation.DSMT4">
                    <p:embed/>
                    <p:pic>
                      <p:nvPicPr>
                        <p:cNvPr id="0" name="Oggetto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9830" y="2148840"/>
                          <a:ext cx="698930" cy="5915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5" name="Connettore 1 34"/>
            <p:cNvCxnSpPr/>
            <p:nvPr/>
          </p:nvCxnSpPr>
          <p:spPr bwMode="auto">
            <a:xfrm>
              <a:off x="3936233" y="2040556"/>
              <a:ext cx="282543" cy="24464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ttangolo 19"/>
            <p:cNvSpPr/>
            <p:nvPr/>
          </p:nvSpPr>
          <p:spPr>
            <a:xfrm>
              <a:off x="4814936" y="2245573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altLang="it-IT" sz="1800" dirty="0">
                  <a:solidFill>
                    <a:srgbClr val="000000"/>
                  </a:solidFill>
                </a:rPr>
                <a:t>e</a:t>
              </a:r>
              <a:endParaRPr lang="it-IT" sz="1800" dirty="0"/>
            </a:p>
          </p:txBody>
        </p:sp>
      </p:grpSp>
      <p:sp>
        <p:nvSpPr>
          <p:cNvPr id="41" name="Rettangolo 40"/>
          <p:cNvSpPr/>
          <p:nvPr/>
        </p:nvSpPr>
        <p:spPr>
          <a:xfrm>
            <a:off x="5715000" y="2245573"/>
            <a:ext cx="365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1800" dirty="0">
                <a:solidFill>
                  <a:srgbClr val="000000"/>
                </a:solidFill>
              </a:rPr>
              <a:t>sono trasformazioni reversibili  </a:t>
            </a:r>
            <a:r>
              <a:rPr lang="it-IT" altLang="it-IT" sz="1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qualsiasi </a:t>
            </a:r>
            <a:endParaRPr lang="it-IT" sz="1800" dirty="0"/>
          </a:p>
        </p:txBody>
      </p:sp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956903"/>
              </p:ext>
            </p:extLst>
          </p:nvPr>
        </p:nvGraphicFramePr>
        <p:xfrm>
          <a:off x="3335217" y="704680"/>
          <a:ext cx="398583" cy="36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5" name="Equation" r:id="rId7" imgW="139680" imgH="126720" progId="Equation.DSMT4">
                  <p:embed/>
                </p:oleObj>
              </mc:Choice>
              <mc:Fallback>
                <p:oleObj name="Equation" r:id="rId7" imgW="13968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35217" y="704680"/>
                        <a:ext cx="398583" cy="36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uppo 14">
            <a:extLst>
              <a:ext uri="{FF2B5EF4-FFF2-40B4-BE49-F238E27FC236}">
                <a16:creationId xmlns:a16="http://schemas.microsoft.com/office/drawing/2014/main" id="{7172B994-4B9B-4075-AF16-92E87C594F9A}"/>
              </a:ext>
            </a:extLst>
          </p:cNvPr>
          <p:cNvGrpSpPr/>
          <p:nvPr/>
        </p:nvGrpSpPr>
        <p:grpSpPr>
          <a:xfrm>
            <a:off x="1371600" y="11113"/>
            <a:ext cx="2022475" cy="2101850"/>
            <a:chOff x="1371600" y="11113"/>
            <a:chExt cx="2022475" cy="2101850"/>
          </a:xfrm>
        </p:grpSpPr>
        <p:graphicFrame>
          <p:nvGraphicFramePr>
            <p:cNvPr id="6" name="Oggetto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4022338"/>
                </p:ext>
              </p:extLst>
            </p:nvPr>
          </p:nvGraphicFramePr>
          <p:xfrm>
            <a:off x="1371600" y="11113"/>
            <a:ext cx="2022475" cy="2101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36" name="Equation" r:id="rId9" imgW="660240" imgH="685800" progId="Equation.DSMT4">
                    <p:embed/>
                  </p:oleObj>
                </mc:Choice>
                <mc:Fallback>
                  <p:oleObj name="Equation" r:id="rId9" imgW="660240" imgH="685800" progId="Equation.DSMT4">
                    <p:embed/>
                    <p:pic>
                      <p:nvPicPr>
                        <p:cNvPr id="0" name="Oggetto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1600" y="11113"/>
                          <a:ext cx="2022475" cy="2101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8" name="Immagine 37">
              <a:extLst>
                <a:ext uri="{FF2B5EF4-FFF2-40B4-BE49-F238E27FC236}">
                  <a16:creationId xmlns:a16="http://schemas.microsoft.com/office/drawing/2014/main" id="{F05228FD-79A0-4083-ABFA-26354EBA9D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427681" y="100584"/>
              <a:ext cx="713686" cy="741243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BADE2024-8EB3-4C3D-ABE2-54F4E172F685}"/>
              </a:ext>
            </a:extLst>
          </p:cNvPr>
          <p:cNvGrpSpPr>
            <a:grpSpLocks noChangeAspect="1"/>
          </p:cNvGrpSpPr>
          <p:nvPr/>
        </p:nvGrpSpPr>
        <p:grpSpPr>
          <a:xfrm>
            <a:off x="3276600" y="50798"/>
            <a:ext cx="1937402" cy="2131466"/>
            <a:chOff x="3276600" y="50799"/>
            <a:chExt cx="1898650" cy="2088833"/>
          </a:xfrm>
        </p:grpSpPr>
        <p:grpSp>
          <p:nvGrpSpPr>
            <p:cNvPr id="14" name="Gruppo 13"/>
            <p:cNvGrpSpPr/>
            <p:nvPr/>
          </p:nvGrpSpPr>
          <p:grpSpPr>
            <a:xfrm>
              <a:off x="3276600" y="50799"/>
              <a:ext cx="1898650" cy="2088833"/>
              <a:chOff x="3276600" y="50800"/>
              <a:chExt cx="1898650" cy="2047875"/>
            </a:xfrm>
          </p:grpSpPr>
          <p:graphicFrame>
            <p:nvGraphicFramePr>
              <p:cNvPr id="9" name="Oggetto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26648756"/>
                  </p:ext>
                </p:extLst>
              </p:nvPr>
            </p:nvGraphicFramePr>
            <p:xfrm>
              <a:off x="4228308" y="286670"/>
              <a:ext cx="745891" cy="10968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837" name="Equation" r:id="rId12" imgW="279360" imgH="419040" progId="Equation.DSMT4">
                      <p:embed/>
                    </p:oleObj>
                  </mc:Choice>
                  <mc:Fallback>
                    <p:oleObj name="Equation" r:id="rId12" imgW="279360" imgH="419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4228308" y="286670"/>
                            <a:ext cx="745891" cy="109689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" name="Oggetto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99145010"/>
                  </p:ext>
                </p:extLst>
              </p:nvPr>
            </p:nvGraphicFramePr>
            <p:xfrm>
              <a:off x="3276600" y="50800"/>
              <a:ext cx="1898650" cy="20478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838" name="Equation" r:id="rId14" imgW="634680" imgH="685800" progId="Equation.DSMT4">
                      <p:embed/>
                    </p:oleObj>
                  </mc:Choice>
                  <mc:Fallback>
                    <p:oleObj name="Equation" r:id="rId14" imgW="634680" imgH="685800" progId="Equation.DSMT4">
                      <p:embed/>
                      <p:pic>
                        <p:nvPicPr>
                          <p:cNvPr id="0" name="Oggetto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76600" y="50800"/>
                            <a:ext cx="1898650" cy="20478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39" name="Immagine 38">
              <a:extLst>
                <a:ext uri="{FF2B5EF4-FFF2-40B4-BE49-F238E27FC236}">
                  <a16:creationId xmlns:a16="http://schemas.microsoft.com/office/drawing/2014/main" id="{838B022F-6EF7-416A-AAF5-CEC4B09335DA}"/>
                </a:ext>
              </a:extLst>
            </p:cNvPr>
            <p:cNvPicPr>
              <a:picLocks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315514" y="88231"/>
              <a:ext cx="713686" cy="75895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26" name="Ovale 25"/>
          <p:cNvSpPr>
            <a:spLocks/>
          </p:cNvSpPr>
          <p:nvPr/>
        </p:nvSpPr>
        <p:spPr bwMode="auto">
          <a:xfrm>
            <a:off x="3803904" y="100584"/>
            <a:ext cx="630936" cy="411480"/>
          </a:xfrm>
          <a:prstGeom prst="ellipse">
            <a:avLst/>
          </a:prstGeom>
          <a:solidFill>
            <a:srgbClr val="CCCC00">
              <a:alpha val="23000"/>
            </a:srgbClr>
          </a:solidFill>
          <a:ln w="9525" algn="ctr">
            <a:noFill/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40" name="Ovale 39">
            <a:extLst>
              <a:ext uri="{FF2B5EF4-FFF2-40B4-BE49-F238E27FC236}">
                <a16:creationId xmlns:a16="http://schemas.microsoft.com/office/drawing/2014/main" id="{4E272519-C6A3-4941-9E8E-C61F1CEFCD71}"/>
              </a:ext>
            </a:extLst>
          </p:cNvPr>
          <p:cNvSpPr>
            <a:spLocks/>
          </p:cNvSpPr>
          <p:nvPr/>
        </p:nvSpPr>
        <p:spPr bwMode="auto">
          <a:xfrm>
            <a:off x="1868424" y="91440"/>
            <a:ext cx="630936" cy="411480"/>
          </a:xfrm>
          <a:prstGeom prst="ellipse">
            <a:avLst/>
          </a:prstGeom>
          <a:solidFill>
            <a:srgbClr val="CCCC00">
              <a:alpha val="23000"/>
            </a:srgbClr>
          </a:solidFill>
          <a:ln w="9525" algn="ctr">
            <a:noFill/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A2DB4CFF-6880-4C40-AB17-75E4D01BF6AF}"/>
              </a:ext>
            </a:extLst>
          </p:cNvPr>
          <p:cNvGrpSpPr/>
          <p:nvPr/>
        </p:nvGrpSpPr>
        <p:grpSpPr>
          <a:xfrm>
            <a:off x="1815487" y="3950157"/>
            <a:ext cx="766914" cy="998378"/>
            <a:chOff x="1815487" y="3950157"/>
            <a:chExt cx="766914" cy="998378"/>
          </a:xfrm>
        </p:grpSpPr>
        <p:graphicFrame>
          <p:nvGraphicFramePr>
            <p:cNvPr id="4" name="Oggetto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4420119"/>
                </p:ext>
              </p:extLst>
            </p:nvPr>
          </p:nvGraphicFramePr>
          <p:xfrm>
            <a:off x="1815487" y="4012256"/>
            <a:ext cx="766914" cy="936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39" name="Equation" r:id="rId16" imgW="342720" imgH="419040" progId="Equation.DSMT4">
                    <p:embed/>
                  </p:oleObj>
                </mc:Choice>
                <mc:Fallback>
                  <p:oleObj name="Equation" r:id="rId16" imgW="342720" imgH="419040" progId="Equation.DSMT4">
                    <p:embed/>
                    <p:pic>
                      <p:nvPicPr>
                        <p:cNvPr id="0" name="Oggetto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5487" y="4012256"/>
                          <a:ext cx="766914" cy="9362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43" name="Immagine 42">
              <a:extLst>
                <a:ext uri="{FF2B5EF4-FFF2-40B4-BE49-F238E27FC236}">
                  <a16:creationId xmlns:a16="http://schemas.microsoft.com/office/drawing/2014/main" id="{97966D6C-24FF-4F91-A6E4-068431342A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930842" y="3950157"/>
              <a:ext cx="536203" cy="556906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6723A36D-8E39-47C6-BF36-47C19AB7D491}"/>
              </a:ext>
            </a:extLst>
          </p:cNvPr>
          <p:cNvGrpSpPr/>
          <p:nvPr/>
        </p:nvGrpSpPr>
        <p:grpSpPr>
          <a:xfrm>
            <a:off x="2954650" y="4618123"/>
            <a:ext cx="766762" cy="1016212"/>
            <a:chOff x="2954650" y="4618123"/>
            <a:chExt cx="766762" cy="1016212"/>
          </a:xfrm>
        </p:grpSpPr>
        <p:graphicFrame>
          <p:nvGraphicFramePr>
            <p:cNvPr id="8" name="Oggetto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7804102"/>
                </p:ext>
              </p:extLst>
            </p:nvPr>
          </p:nvGraphicFramePr>
          <p:xfrm>
            <a:off x="2954650" y="4699298"/>
            <a:ext cx="766762" cy="935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40" name="Equation" r:id="rId18" imgW="342720" imgH="419040" progId="Equation.DSMT4">
                    <p:embed/>
                  </p:oleObj>
                </mc:Choice>
                <mc:Fallback>
                  <p:oleObj name="Equation" r:id="rId18" imgW="342720" imgH="419040" progId="Equation.DSMT4">
                    <p:embed/>
                    <p:pic>
                      <p:nvPicPr>
                        <p:cNvPr id="0" name="Oggetto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4650" y="4699298"/>
                          <a:ext cx="766762" cy="9350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44" name="Immagine 43">
              <a:extLst>
                <a:ext uri="{FF2B5EF4-FFF2-40B4-BE49-F238E27FC236}">
                  <a16:creationId xmlns:a16="http://schemas.microsoft.com/office/drawing/2014/main" id="{D1BCDA4D-3498-4F38-BDFB-79414C2EE1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081016" y="4618123"/>
              <a:ext cx="536203" cy="556906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3" name="Rettangolo 2"/>
          <p:cNvSpPr/>
          <p:nvPr/>
        </p:nvSpPr>
        <p:spPr>
          <a:xfrm>
            <a:off x="2726864" y="4249414"/>
            <a:ext cx="3430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altLang="it-IT" sz="2400" b="1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dipende</a:t>
            </a:r>
            <a:r>
              <a:rPr lang="it-IT" altLang="it-IT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it-IT" altLang="it-IT" sz="2400" dirty="0">
                <a:solidFill>
                  <a:srgbClr val="000000"/>
                </a:solidFill>
              </a:rPr>
              <a:t>dal percorso !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C05FF07E-8F3E-45C9-9320-AFBB18566182}"/>
              </a:ext>
            </a:extLst>
          </p:cNvPr>
          <p:cNvGrpSpPr/>
          <p:nvPr/>
        </p:nvGrpSpPr>
        <p:grpSpPr>
          <a:xfrm>
            <a:off x="215288" y="5504688"/>
            <a:ext cx="2971800" cy="566142"/>
            <a:chOff x="215288" y="5504688"/>
            <a:chExt cx="2971800" cy="566142"/>
          </a:xfrm>
        </p:grpSpPr>
        <p:sp>
          <p:nvSpPr>
            <p:cNvPr id="6148" name="CasellaDiTesto 8"/>
            <p:cNvSpPr txBox="1">
              <a:spLocks noChangeArrowheads="1"/>
            </p:cNvSpPr>
            <p:nvPr/>
          </p:nvSpPr>
          <p:spPr bwMode="auto">
            <a:xfrm>
              <a:off x="215288" y="5609165"/>
              <a:ext cx="29718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latin typeface="Arial Narrow" pitchFamily="34" charset="0"/>
                </a:rPr>
                <a:t>al contrario di          che</a:t>
              </a:r>
            </a:p>
          </p:txBody>
        </p:sp>
        <p:pic>
          <p:nvPicPr>
            <p:cNvPr id="45" name="Immagine 44">
              <a:extLst>
                <a:ext uri="{FF2B5EF4-FFF2-40B4-BE49-F238E27FC236}">
                  <a16:creationId xmlns:a16="http://schemas.microsoft.com/office/drawing/2014/main" id="{9DD0B8AC-A7EE-4670-92E9-2A4D17F6B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865376" y="5504688"/>
              <a:ext cx="536203" cy="556906"/>
            </a:xfrm>
            <a:prstGeom prst="rect">
              <a:avLst/>
            </a:prstGeom>
            <a:solidFill>
              <a:schemeClr val="bg1"/>
            </a:solidFill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2" grpId="0"/>
      <p:bldP spid="13" grpId="0"/>
      <p:bldP spid="5" grpId="0"/>
      <p:bldP spid="19" grpId="0" animBg="1"/>
      <p:bldP spid="22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41" grpId="0"/>
      <p:bldP spid="26" grpId="0" animBg="1"/>
      <p:bldP spid="40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5113338" y="946150"/>
            <a:ext cx="3706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non dipende  dal ’’</a:t>
            </a:r>
            <a:r>
              <a:rPr lang="it-IT" altLang="it-IT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cammino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’’,  </a:t>
            </a:r>
            <a:endParaRPr lang="en-GB" altLang="it-IT" sz="24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4408488" y="4387850"/>
            <a:ext cx="3211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assume in corrispondenza</a:t>
            </a:r>
            <a:endParaRPr lang="en-GB" altLang="it-IT" sz="2400" i="1" baseline="-25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94325" y="2297113"/>
            <a:ext cx="2911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per andare da  </a:t>
            </a:r>
            <a:r>
              <a:rPr lang="it-IT" altLang="it-IT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it-IT" sz="2800" i="1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altLang="it-IT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a  </a:t>
            </a:r>
            <a:r>
              <a:rPr lang="it-IT" altLang="it-IT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it-IT" sz="2800" i="1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altLang="it-IT" sz="2800" i="1" baseline="-25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3352800"/>
            <a:ext cx="430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allora </a:t>
            </a:r>
            <a:r>
              <a:rPr lang="it-IT" altLang="it-IT" sz="2400" dirty="0" err="1">
                <a:solidFill>
                  <a:srgbClr val="000000"/>
                </a:solidFill>
                <a:latin typeface="Arial Narrow" pitchFamily="34" charset="0"/>
              </a:rPr>
              <a:t>dipendera’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solo dal valore che </a:t>
            </a:r>
            <a:endParaRPr lang="en-GB" altLang="it-IT" sz="24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063875" y="946150"/>
            <a:ext cx="522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se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059238" y="3352800"/>
            <a:ext cx="3255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 una determinata funzione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7010400" y="3352800"/>
            <a:ext cx="153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delle </a:t>
            </a:r>
            <a:r>
              <a:rPr lang="it-IT" altLang="it-IT" sz="2400" u="sng" dirty="0">
                <a:solidFill>
                  <a:srgbClr val="000000"/>
                </a:solidFill>
                <a:latin typeface="Arial Narrow" pitchFamily="34" charset="0"/>
              </a:rPr>
              <a:t> sole 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GB" altLang="it-IT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4387850"/>
            <a:ext cx="466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2400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coordinate termodinamiche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  del sistema</a:t>
            </a:r>
            <a:endParaRPr lang="en-GB" altLang="it-IT" sz="2400" dirty="0">
              <a:latin typeface="Arial Narrow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248150" y="2341563"/>
            <a:ext cx="1238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effettuata</a:t>
            </a:r>
            <a:endParaRPr lang="en-GB" altLang="it-IT" sz="24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7319963" y="4343400"/>
            <a:ext cx="1824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  di  </a:t>
            </a:r>
            <a:r>
              <a:rPr lang="it-IT" altLang="it-IT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it-IT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altLang="it-IT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ed  </a:t>
            </a:r>
            <a:r>
              <a:rPr lang="it-IT" altLang="it-IT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t-IT" altLang="it-IT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altLang="it-IT" sz="2800" i="1" baseline="-25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1524000" y="2286000"/>
            <a:ext cx="26767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trasformazione  </a:t>
            </a:r>
            <a:r>
              <a:rPr lang="it-IT" altLang="it-IT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it-IT" altLang="it-IT" sz="2800" i="1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Rev</a:t>
            </a:r>
            <a:endParaRPr lang="en-GB" altLang="it-IT" sz="2800" i="1" baseline="-25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0" y="2328069"/>
            <a:ext cx="1423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solidFill>
                  <a:srgbClr val="000000"/>
                </a:solidFill>
                <a:latin typeface="Arial Narrow" pitchFamily="34" charset="0"/>
                <a:sym typeface="Wingdings" panose="05000000000000000000" pitchFamily="2" charset="2"/>
              </a:rPr>
              <a:t> 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ossia dalla</a:t>
            </a:r>
            <a:endParaRPr lang="en-GB" altLang="it-IT" sz="24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038600" y="0"/>
            <a:ext cx="5253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di integrale di linea di una forza conservativa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0" y="946150"/>
            <a:ext cx="301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lungo un percorso chiuso</a:t>
            </a:r>
            <a:endParaRPr lang="it-IT" altLang="it-IT" sz="2000" dirty="0">
              <a:latin typeface="Arial Narrow" pitchFamily="34" charset="0"/>
            </a:endParaRP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-76200" y="0"/>
            <a:ext cx="438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 in perfetta analogia con il concetto  </a:t>
            </a:r>
            <a:endParaRPr lang="it-IT" altLang="it-IT" sz="2000">
              <a:latin typeface="Arial Narrow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02E8A948-B704-46A7-B42F-C310485A7308}"/>
              </a:ext>
            </a:extLst>
          </p:cNvPr>
          <p:cNvGrpSpPr/>
          <p:nvPr/>
        </p:nvGrpSpPr>
        <p:grpSpPr>
          <a:xfrm>
            <a:off x="3475038" y="457200"/>
            <a:ext cx="1619250" cy="1712912"/>
            <a:chOff x="3475038" y="457200"/>
            <a:chExt cx="1619250" cy="1712912"/>
          </a:xfrm>
        </p:grpSpPr>
        <p:graphicFrame>
          <p:nvGraphicFramePr>
            <p:cNvPr id="13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2095967"/>
                </p:ext>
              </p:extLst>
            </p:nvPr>
          </p:nvGraphicFramePr>
          <p:xfrm>
            <a:off x="3475038" y="457200"/>
            <a:ext cx="1619250" cy="1712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9" name="Equation" r:id="rId3" imgW="596641" imgH="634725" progId="Equation.DSMT4">
                    <p:embed/>
                  </p:oleObj>
                </mc:Choice>
                <mc:Fallback>
                  <p:oleObj name="Equation" r:id="rId3" imgW="596641" imgH="634725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5038" y="457200"/>
                          <a:ext cx="1619250" cy="1712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5" name="Immagine 24">
              <a:extLst>
                <a:ext uri="{FF2B5EF4-FFF2-40B4-BE49-F238E27FC236}">
                  <a16:creationId xmlns:a16="http://schemas.microsoft.com/office/drawing/2014/main" id="{BDC86DB2-D822-4293-BA42-AAB6543EE2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48150" y="596725"/>
              <a:ext cx="576853" cy="601179"/>
            </a:xfrm>
            <a:prstGeom prst="rect">
              <a:avLst/>
            </a:prstGeom>
            <a:solidFill>
              <a:schemeClr val="bg1"/>
            </a:solidFill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7" grpId="0"/>
      <p:bldP spid="18" grpId="0"/>
      <p:bldP spid="19" grpId="0"/>
      <p:bldP spid="21" grpId="0"/>
      <p:bldP spid="23" grpId="0"/>
      <p:bldP spid="24" grpId="0"/>
      <p:bldP spid="4" grpId="0"/>
      <p:bldP spid="6" grpId="0"/>
      <p:bldP spid="16" grpId="0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2"/>
          <p:cNvSpPr>
            <a:spLocks noChangeArrowheads="1"/>
          </p:cNvSpPr>
          <p:nvPr/>
        </p:nvSpPr>
        <p:spPr bwMode="auto">
          <a:xfrm>
            <a:off x="0" y="76200"/>
            <a:ext cx="860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quindi</a:t>
            </a:r>
            <a:endParaRPr lang="en-GB" altLang="it-IT" sz="24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38800" y="990600"/>
            <a:ext cx="35052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dirty="0">
                <a:solidFill>
                  <a:srgbClr val="000000"/>
                </a:solidFill>
              </a:rPr>
              <a:t>di un sistema termodinamico</a:t>
            </a: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65" name="TextBox 25"/>
          <p:cNvSpPr txBox="1">
            <a:spLocks noChangeArrowheads="1"/>
          </p:cNvSpPr>
          <p:nvPr/>
        </p:nvSpPr>
        <p:spPr bwMode="auto">
          <a:xfrm>
            <a:off x="914400" y="76200"/>
            <a:ext cx="4032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latin typeface="Arial Narrow" pitchFamily="34" charset="0"/>
              </a:rPr>
              <a:t>si postula l’esistenza di una nuova</a:t>
            </a:r>
            <a:endParaRPr lang="en-GB" altLang="it-IT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1981200"/>
            <a:ext cx="15081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dirty="0">
                <a:solidFill>
                  <a:srgbClr val="000000"/>
                </a:solidFill>
              </a:rPr>
              <a:t>denominata</a:t>
            </a: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38400" y="990600"/>
            <a:ext cx="330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rgbClr val="000000"/>
                </a:solidFill>
                <a:latin typeface="Arial Narrow" pitchFamily="34" charset="0"/>
              </a:rPr>
              <a:t>coordinate termodinamiche </a:t>
            </a:r>
            <a:endParaRPr lang="en-GB" altLang="it-IT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1981200"/>
            <a:ext cx="11795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b="1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entropia</a:t>
            </a:r>
            <a:endParaRPr lang="it-IT" sz="3200" b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6200" y="6015038"/>
            <a:ext cx="593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latin typeface="Arial Narrow" pitchFamily="34" charset="0"/>
              </a:rPr>
              <a:t>nel </a:t>
            </a:r>
            <a:r>
              <a:rPr lang="it-IT" alt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I.  </a:t>
            </a:r>
            <a:r>
              <a:rPr lang="it-IT" altLang="it-IT" sz="2400" dirty="0">
                <a:latin typeface="Arial Narrow" pitchFamily="34" charset="0"/>
              </a:rPr>
              <a:t>l’entropia si misura in </a:t>
            </a:r>
            <a:r>
              <a:rPr lang="it-IT" alt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Joule/Kelvin</a:t>
            </a:r>
            <a:r>
              <a:rPr lang="it-IT" altLang="it-IT" sz="2400" dirty="0">
                <a:latin typeface="Arial Narrow" pitchFamily="34" charset="0"/>
              </a:rPr>
              <a:t>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69310"/>
              </p:ext>
            </p:extLst>
          </p:nvPr>
        </p:nvGraphicFramePr>
        <p:xfrm>
          <a:off x="3128963" y="3467100"/>
          <a:ext cx="36417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3" name="Equation" r:id="rId3" imgW="1180800" imgH="266400" progId="Equation.DSMT4">
                  <p:embed/>
                </p:oleObj>
              </mc:Choice>
              <mc:Fallback>
                <p:oleObj name="Equation" r:id="rId3" imgW="118080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3" y="3467100"/>
                        <a:ext cx="3641725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148513" y="0"/>
            <a:ext cx="1004887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t-IT" sz="30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3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03188" y="990600"/>
            <a:ext cx="272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rgbClr val="000000"/>
                </a:solidFill>
                <a:latin typeface="Arial Narrow" pitchFamily="34" charset="0"/>
              </a:rPr>
              <a:t> dipendente dalle sole </a:t>
            </a:r>
            <a:endParaRPr lang="it-IT" altLang="it-IT" sz="2000">
              <a:latin typeface="Arial Narrow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876800" y="76200"/>
            <a:ext cx="226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it-IT" sz="2400" b="1" i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funzione</a:t>
            </a:r>
            <a:r>
              <a:rPr lang="en-US" altLang="it-IT" sz="2400" b="1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di </a:t>
            </a:r>
            <a:r>
              <a:rPr lang="en-US" altLang="it-IT" sz="2400" b="1" i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stato</a:t>
            </a:r>
            <a:r>
              <a:rPr lang="en-US" altLang="it-IT" sz="2400" b="1" i="1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GB" altLang="it-IT" sz="24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3"/>
          <p:cNvSpPr/>
          <p:nvPr/>
        </p:nvSpPr>
        <p:spPr>
          <a:xfrm>
            <a:off x="2755900" y="1990725"/>
            <a:ext cx="20447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dirty="0">
                <a:solidFill>
                  <a:srgbClr val="000000"/>
                </a:solidFill>
              </a:rPr>
              <a:t> e definita come:</a:t>
            </a: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529D0201-A718-42E1-AC34-6205A2D1A89C}"/>
              </a:ext>
            </a:extLst>
          </p:cNvPr>
          <p:cNvGrpSpPr/>
          <p:nvPr/>
        </p:nvGrpSpPr>
        <p:grpSpPr>
          <a:xfrm>
            <a:off x="1524000" y="2971800"/>
            <a:ext cx="1881188" cy="2036763"/>
            <a:chOff x="1727200" y="2971800"/>
            <a:chExt cx="1881188" cy="2036763"/>
          </a:xfrm>
        </p:grpSpPr>
        <p:graphicFrame>
          <p:nvGraphicFramePr>
            <p:cNvPr id="25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8904121"/>
                </p:ext>
              </p:extLst>
            </p:nvPr>
          </p:nvGraphicFramePr>
          <p:xfrm>
            <a:off x="1727200" y="2971800"/>
            <a:ext cx="1881188" cy="203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54" name="Equation" r:id="rId5" imgW="609480" imgH="634680" progId="Equation.DSMT4">
                    <p:embed/>
                  </p:oleObj>
                </mc:Choice>
                <mc:Fallback>
                  <p:oleObj name="Equation" r:id="rId5" imgW="609480" imgH="6346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7200" y="2971800"/>
                          <a:ext cx="1881188" cy="203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5" name="Immagine 14">
              <a:extLst>
                <a:ext uri="{FF2B5EF4-FFF2-40B4-BE49-F238E27FC236}">
                  <a16:creationId xmlns:a16="http://schemas.microsoft.com/office/drawing/2014/main" id="{87320E89-F4A2-4DCB-8996-C82C892FD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98064" y="3099513"/>
              <a:ext cx="728657" cy="759384"/>
            </a:xfrm>
            <a:prstGeom prst="rect">
              <a:avLst/>
            </a:prstGeom>
            <a:solidFill>
              <a:schemeClr val="bg1"/>
            </a:solidFill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6165" grpId="0"/>
      <p:bldP spid="24" grpId="0"/>
      <p:bldP spid="3" grpId="0"/>
      <p:bldP spid="9" grpId="0"/>
      <p:bldP spid="27" grpId="0"/>
      <p:bldP spid="6" grpId="0"/>
      <p:bldP spid="7" grpId="0"/>
      <p:bldP spid="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38113" y="4327525"/>
            <a:ext cx="338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e possiamo farlo  utilizzando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-76200" y="609600"/>
            <a:ext cx="441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altLang="it-IT" sz="2400">
                <a:latin typeface="Arial Narrow" pitchFamily="34" charset="0"/>
              </a:rPr>
              <a:t> come nel caso dell’energia interna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8113" y="2779246"/>
            <a:ext cx="20617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latin typeface="Arial Narrow" pitchFamily="34" charset="0"/>
              </a:rPr>
              <a:t>per </a:t>
            </a: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valutare  </a:t>
            </a:r>
            <a:r>
              <a:rPr lang="it-IT" altLang="it-IT" sz="2800" dirty="0">
                <a:solidFill>
                  <a:srgbClr val="000000"/>
                </a:solidFill>
                <a:latin typeface="Symbol" pitchFamily="18" charset="2"/>
                <a:ea typeface="SimSun" pitchFamily="2" charset="-122"/>
              </a:rPr>
              <a:t>D</a:t>
            </a:r>
            <a:r>
              <a:rPr lang="it-IT" altLang="it-IT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GB" altLang="it-IT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209800" y="2809875"/>
            <a:ext cx="3676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dobbiamo  calcolare l’integrale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38113" y="5165725"/>
            <a:ext cx="2863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che connetta i due stati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5943600"/>
            <a:ext cx="14509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b="1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reversibile</a:t>
            </a:r>
            <a:endParaRPr lang="it-IT" sz="2400" b="1" i="1" u="sng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800600" y="4327525"/>
            <a:ext cx="4524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tipo </a:t>
            </a: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di  trasformazione termodinamica 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62600" y="5165725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2400" u="sng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una trasformazione </a:t>
            </a:r>
            <a:endParaRPr lang="en-GB" altLang="it-IT" sz="2400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8447" name="TextBox 31"/>
          <p:cNvSpPr txBox="1">
            <a:spLocks noChangeArrowheads="1"/>
          </p:cNvSpPr>
          <p:nvPr/>
        </p:nvSpPr>
        <p:spPr bwMode="auto">
          <a:xfrm>
            <a:off x="2928937" y="5165725"/>
            <a:ext cx="2862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 solo a </a:t>
            </a:r>
            <a:r>
              <a:rPr lang="en-US" altLang="it-IT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patto</a:t>
            </a:r>
            <a:r>
              <a:rPr lang="en-US" alt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altLang="it-IT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che</a:t>
            </a:r>
            <a:r>
              <a:rPr lang="en-US" alt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altLang="it-IT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sia</a:t>
            </a:r>
            <a:r>
              <a:rPr lang="en-US" alt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endParaRPr lang="en-GB" alt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0252" name="TextBox 28"/>
          <p:cNvSpPr txBox="1">
            <a:spLocks noChangeArrowheads="1"/>
          </p:cNvSpPr>
          <p:nvPr/>
        </p:nvSpPr>
        <p:spPr bwMode="auto">
          <a:xfrm>
            <a:off x="-31750" y="0"/>
            <a:ext cx="1566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latin typeface="Arial Narrow" pitchFamily="34" charset="0"/>
              </a:rPr>
              <a:t>Nota bene :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4191000" y="609600"/>
            <a:ext cx="5119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l’entropia e’ definita a meno di una costante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429000" y="4329113"/>
            <a:ext cx="1370013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qualunque</a:t>
            </a:r>
            <a:endParaRPr lang="it-IT" sz="2400" u="sng" dirty="0">
              <a:solidFill>
                <a:srgbClr val="000000"/>
              </a:solidFill>
            </a:endParaRPr>
          </a:p>
        </p:txBody>
      </p:sp>
      <p:sp>
        <p:nvSpPr>
          <p:cNvPr id="24" name="Rettangolo 23"/>
          <p:cNvSpPr>
            <a:spLocks noChangeArrowheads="1"/>
          </p:cNvSpPr>
          <p:nvPr/>
        </p:nvSpPr>
        <p:spPr bwMode="auto">
          <a:xfrm>
            <a:off x="228600" y="1209675"/>
            <a:ext cx="518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quindi non ne conosciamo il valore assoluto</a:t>
            </a:r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228600" y="1819275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variazione durante una trasformazione  </a:t>
            </a:r>
          </a:p>
        </p:txBody>
      </p:sp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5289550" y="1209675"/>
            <a:ext cx="3336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ma possiamo conoscerne la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D8EAF260-E81B-473A-8EB0-B94B389791F4}"/>
              </a:ext>
            </a:extLst>
          </p:cNvPr>
          <p:cNvGrpSpPr/>
          <p:nvPr/>
        </p:nvGrpSpPr>
        <p:grpSpPr>
          <a:xfrm>
            <a:off x="5624513" y="2281238"/>
            <a:ext cx="1793875" cy="1689100"/>
            <a:chOff x="5624513" y="2281238"/>
            <a:chExt cx="1793875" cy="1689100"/>
          </a:xfrm>
        </p:grpSpPr>
        <p:graphicFrame>
          <p:nvGraphicFramePr>
            <p:cNvPr id="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5453751"/>
                </p:ext>
              </p:extLst>
            </p:nvPr>
          </p:nvGraphicFramePr>
          <p:xfrm>
            <a:off x="5624513" y="2281238"/>
            <a:ext cx="1793875" cy="168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1" name="Equation" r:id="rId3" imgW="558720" imgH="634680" progId="Equation.DSMT4">
                    <p:embed/>
                  </p:oleObj>
                </mc:Choice>
                <mc:Fallback>
                  <p:oleObj name="Equation" r:id="rId3" imgW="558720" imgH="6346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4513" y="2281238"/>
                          <a:ext cx="1793875" cy="168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8" name="Immagine 17">
              <a:extLst>
                <a:ext uri="{FF2B5EF4-FFF2-40B4-BE49-F238E27FC236}">
                  <a16:creationId xmlns:a16="http://schemas.microsoft.com/office/drawing/2014/main" id="{78051BE0-8A0D-4425-8996-BBA173FB0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93992" y="2366761"/>
              <a:ext cx="607214" cy="632820"/>
            </a:xfrm>
            <a:prstGeom prst="rect">
              <a:avLst/>
            </a:prstGeom>
            <a:solidFill>
              <a:schemeClr val="bg1"/>
            </a:solidFill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436" grpId="0"/>
      <p:bldP spid="6" grpId="0"/>
      <p:bldP spid="10" grpId="0"/>
      <p:bldP spid="11" grpId="0"/>
      <p:bldP spid="12" grpId="0"/>
      <p:bldP spid="13" grpId="0"/>
      <p:bldP spid="15" grpId="0"/>
      <p:bldP spid="18447" grpId="0"/>
      <p:bldP spid="5" grpId="0"/>
      <p:bldP spid="14" grpId="0"/>
      <p:bldP spid="24" grpId="0"/>
      <p:bldP spid="1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9"/>
          <p:cNvSpPr txBox="1">
            <a:spLocks noChangeArrowheads="1"/>
          </p:cNvSpPr>
          <p:nvPr/>
        </p:nvSpPr>
        <p:spPr bwMode="auto">
          <a:xfrm>
            <a:off x="-11723" y="2814935"/>
            <a:ext cx="67601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latin typeface="Arial Narrow" pitchFamily="34" charset="0"/>
              </a:rPr>
              <a:t>mentre</a:t>
            </a:r>
            <a:r>
              <a:rPr lang="en-US" altLang="it-IT" sz="2400" dirty="0">
                <a:latin typeface="Arial Narrow" pitchFamily="34" charset="0"/>
              </a:rPr>
              <a:t> </a:t>
            </a:r>
            <a:r>
              <a:rPr lang="en-US" altLang="it-IT" sz="2400" dirty="0" err="1">
                <a:latin typeface="Arial Narrow" pitchFamily="34" charset="0"/>
              </a:rPr>
              <a:t>conosciamo</a:t>
            </a:r>
            <a:r>
              <a:rPr lang="en-US" altLang="it-IT" sz="2400" dirty="0">
                <a:latin typeface="Arial Narrow" pitchFamily="34" charset="0"/>
              </a:rPr>
              <a:t> bene </a:t>
            </a:r>
            <a:r>
              <a:rPr lang="en-US" altLang="it-IT" sz="2400" dirty="0" err="1">
                <a:latin typeface="Arial Narrow" pitchFamily="34" charset="0"/>
              </a:rPr>
              <a:t>il</a:t>
            </a:r>
            <a:r>
              <a:rPr lang="en-US" altLang="it-IT" sz="2400" dirty="0">
                <a:latin typeface="Arial Narrow" pitchFamily="34" charset="0"/>
              </a:rPr>
              <a:t> </a:t>
            </a:r>
            <a:r>
              <a:rPr lang="en-US" altLang="it-IT" sz="2400" dirty="0" err="1">
                <a:latin typeface="Arial Narrow" pitchFamily="34" charset="0"/>
              </a:rPr>
              <a:t>significato</a:t>
            </a:r>
            <a:r>
              <a:rPr lang="en-US" altLang="it-IT" sz="2400" dirty="0">
                <a:latin typeface="Arial Narrow" pitchFamily="34" charset="0"/>
              </a:rPr>
              <a:t> </a:t>
            </a:r>
            <a:r>
              <a:rPr lang="en-US" altLang="it-IT" sz="2400" dirty="0" err="1">
                <a:latin typeface="Arial Narrow" pitchFamily="34" charset="0"/>
              </a:rPr>
              <a:t>dell’energia</a:t>
            </a:r>
            <a:r>
              <a:rPr lang="en-US" altLang="it-IT" sz="2400" dirty="0">
                <a:latin typeface="Arial Narrow" pitchFamily="34" charset="0"/>
              </a:rPr>
              <a:t> </a:t>
            </a:r>
            <a:r>
              <a:rPr lang="en-US" altLang="it-IT" sz="2400">
                <a:latin typeface="Arial Narrow" pitchFamily="34" charset="0"/>
              </a:rPr>
              <a:t>interna</a:t>
            </a:r>
            <a:endParaRPr lang="en-GB" altLang="it-IT" sz="2400" dirty="0">
              <a:latin typeface="Arial Narrow" pitchFamily="34" charset="0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0" y="18288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ma dobbiamo ancor capire quale sia  il significato fisico dell’entropia </a:t>
            </a:r>
            <a:endParaRPr lang="en-GB" altLang="it-IT" sz="2400" dirty="0">
              <a:latin typeface="Arial Narrow" pitchFamily="34" charset="0"/>
            </a:endParaRP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740150" y="85725"/>
            <a:ext cx="5427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esiste una seconda funzione di stato associata</a:t>
            </a:r>
            <a:endParaRPr lang="en-GB" altLang="it-IT" sz="24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TextBox 28"/>
          <p:cNvSpPr txBox="1">
            <a:spLocks noChangeArrowheads="1"/>
          </p:cNvSpPr>
          <p:nvPr/>
        </p:nvSpPr>
        <p:spPr bwMode="auto">
          <a:xfrm>
            <a:off x="0" y="76200"/>
            <a:ext cx="1101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latin typeface="Arial Narrow" pitchFamily="34" charset="0"/>
              </a:rPr>
              <a:t>dunque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847725"/>
            <a:ext cx="4179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alle trasformazioni termodinamiche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008063" y="85725"/>
            <a:ext cx="2746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latin typeface="Arial Narrow" pitchFamily="34" charset="0"/>
              </a:rPr>
              <a:t>oltre all’energia interna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0" grpId="0"/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6163" y="458788"/>
            <a:ext cx="6686446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Backup </a:t>
            </a:r>
            <a:r>
              <a:rPr lang="it-IT" sz="7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Slides</a:t>
            </a:r>
            <a:r>
              <a:rPr lang="it-IT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algn="ctr">
          <a:solidFill>
            <a:schemeClr val="tx1"/>
          </a:solidFill>
          <a:miter lim="800000"/>
          <a:headEnd/>
          <a:tailEnd/>
        </a:ln>
      </a:spPr>
      <a:bodyPr anchor="ctr"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</TotalTime>
  <Words>384</Words>
  <Application>Microsoft Office PowerPoint</Application>
  <PresentationFormat>Presentazione su schermo (4:3)</PresentationFormat>
  <Paragraphs>96</Paragraphs>
  <Slides>8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Comic Sans MS</vt:lpstr>
      <vt:lpstr>Symbol</vt:lpstr>
      <vt:lpstr>Times New Roman</vt:lpstr>
      <vt:lpstr>Wingdings</vt:lpstr>
      <vt:lpstr>Default Design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 Zucchelli</dc:creator>
  <cp:lastModifiedBy>Stefano Zucchelli</cp:lastModifiedBy>
  <cp:revision>945</cp:revision>
  <cp:lastPrinted>1601-01-01T00:00:00Z</cp:lastPrinted>
  <dcterms:created xsi:type="dcterms:W3CDTF">1601-01-01T00:00:00Z</dcterms:created>
  <dcterms:modified xsi:type="dcterms:W3CDTF">2019-03-25T15:03:44Z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