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49" r:id="rId2"/>
    <p:sldId id="353" r:id="rId3"/>
    <p:sldId id="355" r:id="rId4"/>
    <p:sldId id="352" r:id="rId5"/>
    <p:sldId id="354" r:id="rId6"/>
    <p:sldId id="345" r:id="rId7"/>
  </p:sldIdLst>
  <p:sldSz cx="9144000" cy="6858000" type="screen4x3"/>
  <p:notesSz cx="6858000" cy="90344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200" i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200" i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200" i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200" i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CC00FF"/>
    <a:srgbClr val="009999"/>
    <a:srgbClr val="969696"/>
    <a:srgbClr val="0099CC"/>
    <a:srgbClr val="FF9933"/>
    <a:srgbClr val="00CC66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90" autoAdjust="0"/>
    <p:restoredTop sz="94660"/>
  </p:normalViewPr>
  <p:slideViewPr>
    <p:cSldViewPr>
      <p:cViewPr varScale="1">
        <p:scale>
          <a:sx n="63" d="100"/>
          <a:sy n="63" d="100"/>
        </p:scale>
        <p:origin x="-13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1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77863"/>
            <a:ext cx="4514850" cy="3387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291013"/>
            <a:ext cx="5486400" cy="406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80438"/>
            <a:ext cx="29718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580438"/>
            <a:ext cx="29718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i="0">
                <a:latin typeface="Times New Roman" pitchFamily="18" charset="0"/>
              </a:defRPr>
            </a:lvl1pPr>
          </a:lstStyle>
          <a:p>
            <a:pPr>
              <a:defRPr/>
            </a:pPr>
            <a:fld id="{EFB57AF2-729C-429B-9954-2210DA2BCBD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94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B57AF2-729C-429B-9954-2210DA2BCBD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9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B57AF2-729C-429B-9954-2210DA2BCBD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484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B57AF2-729C-429B-9954-2210DA2BCBD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20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B57AF2-729C-429B-9954-2210DA2BCBD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710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B57AF2-729C-429B-9954-2210DA2BCBD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78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AD467324-5DA8-42D8-9663-F2D4B24AA7BB}" type="slidenum">
              <a:rPr lang="en-US" altLang="it-IT" smtClean="0"/>
              <a:pPr>
                <a:spcBef>
                  <a:spcPct val="0"/>
                </a:spcBef>
              </a:pPr>
              <a:t>6</a:t>
            </a:fld>
            <a:endParaRPr lang="en-US" altLang="it-IT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8B095-0D10-4A62-B4A1-B06DE364C00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438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04AF7-4516-4A9D-944F-6DCFBDCAEEA8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9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9BFDC-1F2C-4D92-A9E8-A6D7A2A85F5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1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EF01A-6B2B-4179-AAAF-CB34E8D860C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48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7A84F-8ABF-410F-B4F8-5D0A4760E4E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49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BB268-53D3-4519-934B-F5DB1EF18E0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13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771DD-880B-46EE-BE50-584B719F1CDD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52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4B606-49D8-4BB5-95EE-CCDF7F03D1C4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96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0F90A-E02A-4400-803A-1BDF9B2A4C1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653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B8D8B-26E1-4EDE-ACE1-8A33A824CAC7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4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B29EA-FB9E-47D4-BFE8-8ACC1A998DA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9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text styles</a:t>
            </a:r>
          </a:p>
          <a:p>
            <a:pPr lvl="1"/>
            <a:r>
              <a:rPr lang="en-US" altLang="it-IT" smtClean="0"/>
              <a:t>Second level</a:t>
            </a:r>
          </a:p>
          <a:p>
            <a:pPr lvl="2"/>
            <a:r>
              <a:rPr lang="en-US" altLang="it-IT" smtClean="0"/>
              <a:t>Third level</a:t>
            </a:r>
          </a:p>
          <a:p>
            <a:pPr lvl="3"/>
            <a:r>
              <a:rPr lang="en-US" altLang="it-IT" smtClean="0"/>
              <a:t>Fourth level</a:t>
            </a:r>
          </a:p>
          <a:p>
            <a:pPr lvl="4"/>
            <a:r>
              <a:rPr lang="en-US" altLang="it-I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+mn-lt"/>
              </a:defRPr>
            </a:lvl1pPr>
          </a:lstStyle>
          <a:p>
            <a:pPr>
              <a:defRPr/>
            </a:pPr>
            <a:fld id="{00F9800A-4CA7-448A-8829-8B2059A3D64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1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0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9.wmf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wmf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11" Type="http://schemas.openxmlformats.org/officeDocument/2006/relationships/oleObject" Target="../embeddings/oleObject20.bin"/><Relationship Id="rId5" Type="http://schemas.openxmlformats.org/officeDocument/2006/relationships/image" Target="../media/image18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1 21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graphicFrame>
        <p:nvGraphicFramePr>
          <p:cNvPr id="7178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3553859"/>
              </p:ext>
            </p:extLst>
          </p:nvPr>
        </p:nvGraphicFramePr>
        <p:xfrm>
          <a:off x="3194050" y="773112"/>
          <a:ext cx="221615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3" name="Equation" r:id="rId4" imgW="583693" imgH="177646" progId="Equation.DSMT4">
                  <p:embed/>
                </p:oleObj>
              </mc:Choice>
              <mc:Fallback>
                <p:oleObj name="Equation" r:id="rId4" imgW="583693" imgH="177646" progId="Equation.DSMT4">
                  <p:embed/>
                  <p:pic>
                    <p:nvPicPr>
                      <p:cNvPr id="0" name="Oggetto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4050" y="773112"/>
                        <a:ext cx="2216150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CasellaDiTesto 12"/>
          <p:cNvSpPr txBox="1">
            <a:spLocks noChangeArrowheads="1"/>
          </p:cNvSpPr>
          <p:nvPr/>
        </p:nvSpPr>
        <p:spPr bwMode="auto">
          <a:xfrm>
            <a:off x="0" y="0"/>
            <a:ext cx="4877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i="0" dirty="0">
                <a:latin typeface="Arial Narrow" pitchFamily="34" charset="0"/>
              </a:rPr>
              <a:t>la relazione vettoriale </a:t>
            </a:r>
            <a:r>
              <a:rPr lang="it-IT" altLang="it-IT" sz="2400" i="0" dirty="0" smtClean="0">
                <a:latin typeface="Arial Narrow" pitchFamily="34" charset="0"/>
              </a:rPr>
              <a:t>tra </a:t>
            </a:r>
            <a:r>
              <a:rPr lang="it-IT" altLang="it-IT" sz="2400" i="0" dirty="0" err="1">
                <a:latin typeface="Arial Narrow" pitchFamily="34" charset="0"/>
              </a:rPr>
              <a:t>velocita’</a:t>
            </a:r>
            <a:r>
              <a:rPr lang="it-IT" altLang="it-IT" sz="2400" i="0">
                <a:latin typeface="Arial Narrow" pitchFamily="34" charset="0"/>
              </a:rPr>
              <a:t> </a:t>
            </a:r>
            <a:r>
              <a:rPr lang="it-IT" altLang="it-IT" sz="2400" i="0" smtClean="0">
                <a:latin typeface="Arial Narrow" pitchFamily="34" charset="0"/>
              </a:rPr>
              <a:t>lineare</a:t>
            </a:r>
            <a:endParaRPr lang="it-IT" altLang="it-IT" sz="2400" i="0" dirty="0">
              <a:latin typeface="Arial Narrow" pitchFamily="34" charset="0"/>
            </a:endParaRPr>
          </a:p>
        </p:txBody>
      </p:sp>
      <p:sp>
        <p:nvSpPr>
          <p:cNvPr id="45" name="CasellaDiTesto 59"/>
          <p:cNvSpPr txBox="1">
            <a:spLocks noChangeArrowheads="1"/>
          </p:cNvSpPr>
          <p:nvPr/>
        </p:nvSpPr>
        <p:spPr bwMode="auto">
          <a:xfrm>
            <a:off x="-33338" y="3475037"/>
            <a:ext cx="32628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i="0" dirty="0">
                <a:latin typeface="Arial Narrow" pitchFamily="34" charset="0"/>
              </a:rPr>
              <a:t>se </a:t>
            </a:r>
            <a:r>
              <a:rPr lang="it-IT" altLang="it-IT" sz="2800" dirty="0" smtClean="0">
                <a:cs typeface="Times New Roman" pitchFamily="18" charset="0"/>
              </a:rPr>
              <a:t>r</a:t>
            </a:r>
            <a:r>
              <a:rPr lang="it-IT" altLang="it-IT" sz="2800" i="0" dirty="0" smtClean="0">
                <a:latin typeface="Symbol" pitchFamily="18" charset="2"/>
              </a:rPr>
              <a:t> </a:t>
            </a:r>
            <a:r>
              <a:rPr lang="it-IT" altLang="it-IT" sz="2400" i="0" dirty="0" err="1" smtClean="0">
                <a:solidFill>
                  <a:srgbClr val="000000"/>
                </a:solidFill>
                <a:latin typeface="Arial Narrow" pitchFamily="34" charset="0"/>
              </a:rPr>
              <a:t>e’</a:t>
            </a:r>
            <a:r>
              <a:rPr lang="it-IT" altLang="it-IT" sz="2400" i="0" dirty="0" smtClean="0">
                <a:solidFill>
                  <a:srgbClr val="000000"/>
                </a:solidFill>
                <a:latin typeface="Arial Narrow" pitchFamily="34" charset="0"/>
              </a:rPr>
              <a:t> il raggio del cerchio</a:t>
            </a:r>
            <a:endParaRPr lang="it-IT" altLang="it-IT" sz="2400" i="0" dirty="0">
              <a:latin typeface="Arial Narrow" pitchFamily="34" charset="0"/>
            </a:endParaRPr>
          </a:p>
        </p:txBody>
      </p:sp>
      <p:graphicFrame>
        <p:nvGraphicFramePr>
          <p:cNvPr id="47" name="Oggetto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0023129"/>
              </p:ext>
            </p:extLst>
          </p:nvPr>
        </p:nvGraphicFramePr>
        <p:xfrm>
          <a:off x="3200400" y="3457574"/>
          <a:ext cx="1019175" cy="657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4" name="Equation" r:id="rId6" imgW="393480" imgH="253800" progId="Equation.DSMT4">
                  <p:embed/>
                </p:oleObj>
              </mc:Choice>
              <mc:Fallback>
                <p:oleObj name="Equation" r:id="rId6" imgW="3934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457574"/>
                        <a:ext cx="1019175" cy="6572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CasellaDiTesto 61"/>
          <p:cNvSpPr txBox="1">
            <a:spLocks noChangeArrowheads="1"/>
          </p:cNvSpPr>
          <p:nvPr/>
        </p:nvSpPr>
        <p:spPr bwMode="auto">
          <a:xfrm>
            <a:off x="0" y="4473576"/>
            <a:ext cx="325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i="0" dirty="0">
                <a:latin typeface="Arial Narrow" pitchFamily="34" charset="0"/>
              </a:rPr>
              <a:t>e</a:t>
            </a:r>
          </a:p>
        </p:txBody>
      </p:sp>
      <p:graphicFrame>
        <p:nvGraphicFramePr>
          <p:cNvPr id="49" name="Oggetto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4142442"/>
              </p:ext>
            </p:extLst>
          </p:nvPr>
        </p:nvGraphicFramePr>
        <p:xfrm>
          <a:off x="533400" y="4343400"/>
          <a:ext cx="22415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5" name="Equation" r:id="rId8" imgW="787320" imgH="253800" progId="Equation.DSMT4">
                  <p:embed/>
                </p:oleObj>
              </mc:Choice>
              <mc:Fallback>
                <p:oleObj name="Equation" r:id="rId8" imgW="7873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343400"/>
                        <a:ext cx="224155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ttangolo 8"/>
          <p:cNvSpPr/>
          <p:nvPr/>
        </p:nvSpPr>
        <p:spPr>
          <a:xfrm>
            <a:off x="4724400" y="0"/>
            <a:ext cx="27675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e </a:t>
            </a:r>
            <a:r>
              <a:rPr lang="it-IT" altLang="it-IT" sz="2400" i="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it-IT" altLang="it-IT" sz="2400" i="0" dirty="0" err="1" smtClean="0">
                <a:solidFill>
                  <a:srgbClr val="000000"/>
                </a:solidFill>
                <a:latin typeface="Arial Narrow" pitchFamily="34" charset="0"/>
              </a:rPr>
              <a:t>velocita</a:t>
            </a:r>
            <a:r>
              <a:rPr lang="it-IT" altLang="it-IT" sz="2400" i="0" dirty="0" err="1">
                <a:solidFill>
                  <a:srgbClr val="000000"/>
                </a:solidFill>
                <a:latin typeface="Arial Narrow" pitchFamily="34" charset="0"/>
              </a:rPr>
              <a:t>’</a:t>
            </a:r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it-IT" altLang="it-IT" sz="2400" i="0" dirty="0" smtClean="0">
                <a:solidFill>
                  <a:srgbClr val="000000"/>
                </a:solidFill>
                <a:latin typeface="Arial Narrow" pitchFamily="34" charset="0"/>
              </a:rPr>
              <a:t>angolare  </a:t>
            </a:r>
            <a:r>
              <a:rPr lang="it-IT" altLang="it-IT" sz="2400" i="0" dirty="0" err="1" smtClean="0">
                <a:solidFill>
                  <a:srgbClr val="000000"/>
                </a:solidFill>
                <a:latin typeface="Arial Narrow" pitchFamily="34" charset="0"/>
              </a:rPr>
              <a:t>e’</a:t>
            </a:r>
            <a:endParaRPr lang="it-IT" dirty="0"/>
          </a:p>
        </p:txBody>
      </p:sp>
      <p:sp>
        <p:nvSpPr>
          <p:cNvPr id="51" name="CasellaDiTesto 59"/>
          <p:cNvSpPr txBox="1">
            <a:spLocks noChangeArrowheads="1"/>
          </p:cNvSpPr>
          <p:nvPr/>
        </p:nvSpPr>
        <p:spPr bwMode="auto">
          <a:xfrm>
            <a:off x="3124200" y="4442947"/>
            <a:ext cx="6960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i="0" dirty="0" smtClean="0">
                <a:latin typeface="Arial Narrow" pitchFamily="34" charset="0"/>
              </a:rPr>
              <a:t>ma</a:t>
            </a:r>
            <a:r>
              <a:rPr lang="it-IT" altLang="it-IT" sz="2800" i="0" dirty="0" smtClean="0">
                <a:latin typeface="Symbol" pitchFamily="18" charset="2"/>
              </a:rPr>
              <a:t> </a:t>
            </a:r>
            <a:r>
              <a:rPr lang="it-IT" altLang="it-IT" sz="2400" i="0" dirty="0" smtClean="0">
                <a:latin typeface="Arial Narrow" pitchFamily="34" charset="0"/>
              </a:rPr>
              <a:t> </a:t>
            </a:r>
            <a:endParaRPr lang="it-IT" altLang="it-IT" sz="2400" i="0" dirty="0">
              <a:latin typeface="Arial Narrow" pitchFamily="34" charset="0"/>
            </a:endParaRPr>
          </a:p>
        </p:txBody>
      </p:sp>
      <p:sp>
        <p:nvSpPr>
          <p:cNvPr id="52" name="CasellaDiTesto 59"/>
          <p:cNvSpPr txBox="1">
            <a:spLocks noChangeArrowheads="1"/>
          </p:cNvSpPr>
          <p:nvPr/>
        </p:nvSpPr>
        <p:spPr bwMode="auto">
          <a:xfrm>
            <a:off x="3688466" y="4504502"/>
            <a:ext cx="35887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i="0" dirty="0">
                <a:latin typeface="Arial Narrow" pitchFamily="34" charset="0"/>
              </a:rPr>
              <a:t>l</a:t>
            </a:r>
            <a:r>
              <a:rPr lang="it-IT" altLang="it-IT" sz="2400" i="0" dirty="0" smtClean="0">
                <a:latin typeface="Arial Narrow" pitchFamily="34" charset="0"/>
              </a:rPr>
              <a:t>a </a:t>
            </a:r>
            <a:r>
              <a:rPr lang="it-IT" altLang="it-IT" sz="2400" i="0" dirty="0" err="1" smtClean="0">
                <a:latin typeface="Arial Narrow" pitchFamily="34" charset="0"/>
              </a:rPr>
              <a:t>velocita’</a:t>
            </a:r>
            <a:r>
              <a:rPr lang="it-IT" altLang="it-IT" sz="2400" i="0" dirty="0" smtClean="0">
                <a:latin typeface="Arial Narrow" pitchFamily="34" charset="0"/>
              </a:rPr>
              <a:t> </a:t>
            </a:r>
            <a:r>
              <a:rPr lang="it-IT" altLang="it-IT" sz="2400" i="0" dirty="0" err="1" smtClean="0">
                <a:latin typeface="Arial Narrow" pitchFamily="34" charset="0"/>
              </a:rPr>
              <a:t>e’</a:t>
            </a:r>
            <a:r>
              <a:rPr lang="it-IT" altLang="it-IT" sz="2400" i="0" dirty="0" smtClean="0">
                <a:latin typeface="Arial Narrow" pitchFamily="34" charset="0"/>
              </a:rPr>
              <a:t> sempre tangente</a:t>
            </a:r>
            <a:endParaRPr lang="it-IT" altLang="it-IT" sz="2400" i="0" dirty="0">
              <a:latin typeface="Arial Narrow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7285767" y="4504502"/>
            <a:ext cx="1774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alla traiettoria 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0" y="5386686"/>
            <a:ext cx="28921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it-IT" altLang="it-IT" sz="2400" i="0" dirty="0" smtClean="0">
                <a:solidFill>
                  <a:srgbClr val="000000"/>
                </a:solidFill>
                <a:latin typeface="Arial Narrow" pitchFamily="34" charset="0"/>
              </a:rPr>
              <a:t>in </a:t>
            </a:r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un </a:t>
            </a:r>
            <a:r>
              <a:rPr lang="it-IT" altLang="it-IT" sz="2400" b="1" i="0" u="sng" dirty="0">
                <a:solidFill>
                  <a:srgbClr val="000000"/>
                </a:solidFill>
                <a:latin typeface="Arial Narrow" pitchFamily="34" charset="0"/>
              </a:rPr>
              <a:t>moto </a:t>
            </a:r>
            <a:r>
              <a:rPr lang="it-IT" altLang="it-IT" sz="2400" b="1" i="0" u="sng" dirty="0" smtClean="0">
                <a:solidFill>
                  <a:srgbClr val="000000"/>
                </a:solidFill>
                <a:latin typeface="Arial Narrow" pitchFamily="34" charset="0"/>
              </a:rPr>
              <a:t>circolare</a:t>
            </a:r>
            <a:endParaRPr lang="it-IT" altLang="it-IT" sz="2400" b="1" i="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4" name="CasellaDiTesto 59"/>
          <p:cNvSpPr txBox="1">
            <a:spLocks noChangeArrowheads="1"/>
          </p:cNvSpPr>
          <p:nvPr/>
        </p:nvSpPr>
        <p:spPr bwMode="auto">
          <a:xfrm>
            <a:off x="2892138" y="5404320"/>
            <a:ext cx="47685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i="0" dirty="0">
                <a:latin typeface="Arial Narrow" pitchFamily="34" charset="0"/>
              </a:rPr>
              <a:t>l</a:t>
            </a:r>
            <a:r>
              <a:rPr lang="it-IT" altLang="it-IT" sz="2400" i="0" dirty="0" smtClean="0">
                <a:latin typeface="Arial Narrow" pitchFamily="34" charset="0"/>
              </a:rPr>
              <a:t>a </a:t>
            </a:r>
            <a:r>
              <a:rPr lang="it-IT" altLang="it-IT" sz="2400" i="0" dirty="0" err="1" smtClean="0">
                <a:latin typeface="Arial Narrow" pitchFamily="34" charset="0"/>
              </a:rPr>
              <a:t>velocita’</a:t>
            </a:r>
            <a:r>
              <a:rPr lang="it-IT" altLang="it-IT" sz="2400" i="0" dirty="0" smtClean="0">
                <a:latin typeface="Arial Narrow" pitchFamily="34" charset="0"/>
              </a:rPr>
              <a:t> </a:t>
            </a:r>
            <a:r>
              <a:rPr lang="it-IT" altLang="it-IT" sz="2400" i="0" dirty="0" err="1" smtClean="0">
                <a:latin typeface="Arial Narrow" pitchFamily="34" charset="0"/>
              </a:rPr>
              <a:t>sara’</a:t>
            </a:r>
            <a:r>
              <a:rPr lang="it-IT" altLang="it-IT" sz="2400" i="0" dirty="0" smtClean="0">
                <a:latin typeface="Arial Narrow" pitchFamily="34" charset="0"/>
              </a:rPr>
              <a:t> sempre perpendicolare</a:t>
            </a:r>
            <a:endParaRPr lang="it-IT" altLang="it-IT" sz="2400" i="0" dirty="0">
              <a:latin typeface="Arial Narrow" pitchFamily="34" charset="0"/>
            </a:endParaRPr>
          </a:p>
        </p:txBody>
      </p:sp>
      <p:sp>
        <p:nvSpPr>
          <p:cNvPr id="55" name="CasellaDiTesto 59"/>
          <p:cNvSpPr txBox="1">
            <a:spLocks noChangeArrowheads="1"/>
          </p:cNvSpPr>
          <p:nvPr/>
        </p:nvSpPr>
        <p:spPr bwMode="auto">
          <a:xfrm>
            <a:off x="386715" y="6182976"/>
            <a:ext cx="1297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i="0" dirty="0" smtClean="0">
                <a:latin typeface="Arial Narrow" pitchFamily="34" charset="0"/>
              </a:rPr>
              <a:t>al raggio  </a:t>
            </a:r>
            <a:endParaRPr lang="it-IT" altLang="it-IT" sz="2400" i="0" dirty="0">
              <a:latin typeface="Arial Narrow" pitchFamily="34" charset="0"/>
            </a:endParaRPr>
          </a:p>
        </p:txBody>
      </p:sp>
      <p:sp>
        <p:nvSpPr>
          <p:cNvPr id="14" name="Freccia a destra 13"/>
          <p:cNvSpPr>
            <a:spLocks noChangeAspect="1"/>
          </p:cNvSpPr>
          <p:nvPr/>
        </p:nvSpPr>
        <p:spPr bwMode="auto">
          <a:xfrm>
            <a:off x="3550222" y="6354304"/>
            <a:ext cx="240265" cy="119008"/>
          </a:xfrm>
          <a:prstGeom prst="rightArrow">
            <a:avLst>
              <a:gd name="adj1" fmla="val 50000"/>
              <a:gd name="adj2" fmla="val 6855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aphicFrame>
        <p:nvGraphicFramePr>
          <p:cNvPr id="16" name="Oggetto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4403150"/>
              </p:ext>
            </p:extLst>
          </p:nvPr>
        </p:nvGraphicFramePr>
        <p:xfrm>
          <a:off x="2223187" y="6223570"/>
          <a:ext cx="1059128" cy="38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6" name="Equation" r:id="rId10" imgW="495000" imgH="177480" progId="Equation.DSMT4">
                  <p:embed/>
                </p:oleObj>
              </mc:Choice>
              <mc:Fallback>
                <p:oleObj name="Equation" r:id="rId10" imgW="495000" imgH="177480" progId="Equation.DSMT4">
                  <p:embed/>
                  <p:pic>
                    <p:nvPicPr>
                      <p:cNvPr id="0" name="Oggetto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3187" y="6223570"/>
                        <a:ext cx="1059128" cy="38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ggetto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312691"/>
              </p:ext>
            </p:extLst>
          </p:nvPr>
        </p:nvGraphicFramePr>
        <p:xfrm>
          <a:off x="3980326" y="6205131"/>
          <a:ext cx="1283493" cy="417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7" name="Equation" r:id="rId12" imgW="545760" imgH="177480" progId="Equation.DSMT4">
                  <p:embed/>
                </p:oleObj>
              </mc:Choice>
              <mc:Fallback>
                <p:oleObj name="Equation" r:id="rId12" imgW="545760" imgH="177480" progId="Equation.DSMT4">
                  <p:embed/>
                  <p:pic>
                    <p:nvPicPr>
                      <p:cNvPr id="0" name="Oggetto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0326" y="6205131"/>
                        <a:ext cx="1283493" cy="4173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ggetto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737779"/>
              </p:ext>
            </p:extLst>
          </p:nvPr>
        </p:nvGraphicFramePr>
        <p:xfrm>
          <a:off x="6297930" y="6019800"/>
          <a:ext cx="1550670" cy="796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8" name="Equation" r:id="rId14" imgW="495000" imgH="253800" progId="Equation.DSMT4">
                  <p:embed/>
                </p:oleObj>
              </mc:Choice>
              <mc:Fallback>
                <p:oleObj name="Equation" r:id="rId14" imgW="495000" imgH="253800" progId="Equation.DSMT4">
                  <p:embed/>
                  <p:pic>
                    <p:nvPicPr>
                      <p:cNvPr id="0" name="Oggetto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7930" y="6019800"/>
                        <a:ext cx="1550670" cy="7962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Freccia a destra 70"/>
          <p:cNvSpPr>
            <a:spLocks noChangeAspect="1"/>
          </p:cNvSpPr>
          <p:nvPr/>
        </p:nvSpPr>
        <p:spPr bwMode="auto">
          <a:xfrm>
            <a:off x="1670450" y="6371386"/>
            <a:ext cx="240265" cy="119008"/>
          </a:xfrm>
          <a:prstGeom prst="rightArrow">
            <a:avLst>
              <a:gd name="adj1" fmla="val 50000"/>
              <a:gd name="adj2" fmla="val 6855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2" name="Freccia a destra 71"/>
          <p:cNvSpPr>
            <a:spLocks noChangeAspect="1"/>
          </p:cNvSpPr>
          <p:nvPr/>
        </p:nvSpPr>
        <p:spPr bwMode="auto">
          <a:xfrm>
            <a:off x="5734794" y="6358890"/>
            <a:ext cx="290721" cy="144000"/>
          </a:xfrm>
          <a:prstGeom prst="rightArrow">
            <a:avLst>
              <a:gd name="adj1" fmla="val 50000"/>
              <a:gd name="adj2" fmla="val 6855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8162" name="Picture 99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463" y="609600"/>
            <a:ext cx="9686926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8" grpId="0"/>
      <p:bldP spid="9" grpId="0"/>
      <p:bldP spid="51" grpId="0"/>
      <p:bldP spid="52" grpId="0"/>
      <p:bldP spid="10" grpId="0"/>
      <p:bldP spid="11" grpId="0"/>
      <p:bldP spid="54" grpId="0"/>
      <p:bldP spid="55" grpId="0"/>
      <p:bldP spid="14" grpId="0" animBg="1"/>
      <p:bldP spid="71" grpId="0" animBg="1"/>
      <p:bldP spid="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Connettore 1 54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grpSp>
        <p:nvGrpSpPr>
          <p:cNvPr id="47" name="Gruppo 46"/>
          <p:cNvGrpSpPr/>
          <p:nvPr/>
        </p:nvGrpSpPr>
        <p:grpSpPr>
          <a:xfrm>
            <a:off x="0" y="0"/>
            <a:ext cx="2438400" cy="461665"/>
            <a:chOff x="0" y="0"/>
            <a:chExt cx="2438400" cy="461665"/>
          </a:xfrm>
        </p:grpSpPr>
        <p:sp>
          <p:nvSpPr>
            <p:cNvPr id="43" name="CasellaDiTesto 8"/>
            <p:cNvSpPr txBox="1">
              <a:spLocks noChangeArrowheads="1"/>
            </p:cNvSpPr>
            <p:nvPr/>
          </p:nvSpPr>
          <p:spPr bwMode="auto">
            <a:xfrm>
              <a:off x="0" y="0"/>
              <a:ext cx="2438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457200" lvl="0" indent="-457200" eaLnBrk="1" hangingPunct="1">
                <a:spcBef>
                  <a:spcPct val="0"/>
                </a:spcBef>
                <a:buFont typeface="Wingdings" panose="05000000000000000000" pitchFamily="2" charset="2"/>
                <a:buChar char="Ø"/>
              </a:pPr>
              <a:r>
                <a:rPr lang="it-IT" altLang="it-IT" sz="2400" i="0" dirty="0" smtClean="0">
                  <a:latin typeface="Arial Narrow" pitchFamily="34" charset="0"/>
                </a:rPr>
                <a:t>la</a:t>
              </a:r>
              <a:endParaRPr lang="it-IT" altLang="it-IT" sz="2400" i="0" dirty="0">
                <a:latin typeface="Arial Narrow" pitchFamily="34" charset="0"/>
              </a:endParaRPr>
            </a:p>
          </p:txBody>
        </p:sp>
        <p:graphicFrame>
          <p:nvGraphicFramePr>
            <p:cNvPr id="63" name="Oggetto 6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3978765"/>
                </p:ext>
              </p:extLst>
            </p:nvPr>
          </p:nvGraphicFramePr>
          <p:xfrm>
            <a:off x="914400" y="36000"/>
            <a:ext cx="1250959" cy="380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83" name="Equation" r:id="rId4" imgW="583693" imgH="177646" progId="Equation.DSMT4">
                    <p:embed/>
                  </p:oleObj>
                </mc:Choice>
                <mc:Fallback>
                  <p:oleObj name="Equation" r:id="rId4" imgW="583693" imgH="177646" progId="Equation.DSMT4">
                    <p:embed/>
                    <p:pic>
                      <p:nvPicPr>
                        <p:cNvPr id="0" name="Oggetto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0" y="36000"/>
                          <a:ext cx="1250959" cy="3808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4" name="CasellaDiTesto 63"/>
          <p:cNvSpPr txBox="1"/>
          <p:nvPr/>
        </p:nvSpPr>
        <p:spPr>
          <a:xfrm>
            <a:off x="21771" y="1905000"/>
            <a:ext cx="1802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0" dirty="0" smtClean="0">
                <a:latin typeface="Arial Narrow" panose="020B0606020202030204" pitchFamily="34" charset="0"/>
              </a:rPr>
              <a:t>rispetto ad  </a:t>
            </a:r>
            <a:r>
              <a:rPr lang="it-IT" sz="2400" dirty="0" smtClean="0">
                <a:latin typeface="+mn-lt"/>
              </a:rPr>
              <a:t>O</a:t>
            </a:r>
            <a:r>
              <a:rPr lang="it-IT" sz="2400" i="0" dirty="0" smtClean="0">
                <a:latin typeface="Arial Narrow" panose="020B0606020202030204" pitchFamily="34" charset="0"/>
              </a:rPr>
              <a:t> </a:t>
            </a:r>
          </a:p>
        </p:txBody>
      </p:sp>
      <p:graphicFrame>
        <p:nvGraphicFramePr>
          <p:cNvPr id="65" name="Oggetto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613038"/>
              </p:ext>
            </p:extLst>
          </p:nvPr>
        </p:nvGraphicFramePr>
        <p:xfrm>
          <a:off x="2100814" y="1842592"/>
          <a:ext cx="1852521" cy="598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84" name="Equation" r:id="rId6" imgW="787320" imgH="253800" progId="Equation.DSMT4">
                  <p:embed/>
                </p:oleObj>
              </mc:Choice>
              <mc:Fallback>
                <p:oleObj name="Equation" r:id="rId6" imgW="787320" imgH="253800" progId="Equation.DSMT4">
                  <p:embed/>
                  <p:pic>
                    <p:nvPicPr>
                      <p:cNvPr id="0" name="Oggetto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0814" y="1842592"/>
                        <a:ext cx="1852521" cy="5982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CasellaDiTesto 65"/>
          <p:cNvSpPr txBox="1"/>
          <p:nvPr/>
        </p:nvSpPr>
        <p:spPr>
          <a:xfrm>
            <a:off x="0" y="2700000"/>
            <a:ext cx="1904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0" dirty="0" smtClean="0">
                <a:latin typeface="Arial Narrow" panose="020B0606020202030204" pitchFamily="34" charset="0"/>
              </a:rPr>
              <a:t>rispetto ad  </a:t>
            </a:r>
            <a:r>
              <a:rPr lang="it-IT" sz="2400" dirty="0" smtClean="0">
                <a:latin typeface="+mn-lt"/>
              </a:rPr>
              <a:t>O’</a:t>
            </a:r>
            <a:r>
              <a:rPr lang="it-IT" sz="2400" i="0" dirty="0" smtClean="0">
                <a:latin typeface="Arial Narrow" panose="020B0606020202030204" pitchFamily="34" charset="0"/>
              </a:rPr>
              <a:t> </a:t>
            </a:r>
          </a:p>
        </p:txBody>
      </p:sp>
      <p:graphicFrame>
        <p:nvGraphicFramePr>
          <p:cNvPr id="68" name="Oggetto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373595"/>
              </p:ext>
            </p:extLst>
          </p:nvPr>
        </p:nvGraphicFramePr>
        <p:xfrm>
          <a:off x="3989388" y="1963660"/>
          <a:ext cx="885588" cy="362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85" name="Equation" r:id="rId8" imgW="342720" imgH="139680" progId="Equation.DSMT4">
                  <p:embed/>
                </p:oleObj>
              </mc:Choice>
              <mc:Fallback>
                <p:oleObj name="Equation" r:id="rId8" imgW="342720" imgH="139680" progId="Equation.DSMT4">
                  <p:embed/>
                  <p:pic>
                    <p:nvPicPr>
                      <p:cNvPr id="0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9388" y="1963660"/>
                        <a:ext cx="885588" cy="3621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ggetto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3557571"/>
              </p:ext>
            </p:extLst>
          </p:nvPr>
        </p:nvGraphicFramePr>
        <p:xfrm>
          <a:off x="2084388" y="2619375"/>
          <a:ext cx="217170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86" name="Equation" r:id="rId10" imgW="838080" imgH="253800" progId="Equation.DSMT4">
                  <p:embed/>
                </p:oleObj>
              </mc:Choice>
              <mc:Fallback>
                <p:oleObj name="Equation" r:id="rId10" imgW="838080" imgH="253800" progId="Equation.DSMT4">
                  <p:embed/>
                  <p:pic>
                    <p:nvPicPr>
                      <p:cNvPr id="0" name="Oggetto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4388" y="2619375"/>
                        <a:ext cx="2171700" cy="657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ggetto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2517746"/>
              </p:ext>
            </p:extLst>
          </p:nvPr>
        </p:nvGraphicFramePr>
        <p:xfrm>
          <a:off x="4217988" y="2767013"/>
          <a:ext cx="887412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87" name="Equation" r:id="rId12" imgW="342720" imgH="139680" progId="Equation.DSMT4">
                  <p:embed/>
                </p:oleObj>
              </mc:Choice>
              <mc:Fallback>
                <p:oleObj name="Equation" r:id="rId12" imgW="342720" imgH="139680" progId="Equation.DSMT4">
                  <p:embed/>
                  <p:pic>
                    <p:nvPicPr>
                      <p:cNvPr id="0" name="Oggetto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7988" y="2767013"/>
                        <a:ext cx="887412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ttangolo 41"/>
          <p:cNvSpPr/>
          <p:nvPr/>
        </p:nvSpPr>
        <p:spPr>
          <a:xfrm>
            <a:off x="468001" y="954000"/>
            <a:ext cx="220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p</a:t>
            </a:r>
            <a:r>
              <a:rPr lang="it-IT" altLang="it-IT" sz="2400" i="0" dirty="0" smtClean="0">
                <a:solidFill>
                  <a:srgbClr val="000000"/>
                </a:solidFill>
                <a:latin typeface="Arial Narrow" pitchFamily="34" charset="0"/>
              </a:rPr>
              <a:t>assante per  </a:t>
            </a:r>
            <a:r>
              <a:rPr lang="it-IT" altLang="it-IT" sz="2400" dirty="0" smtClean="0">
                <a:solidFill>
                  <a:srgbClr val="000000"/>
                </a:solidFill>
                <a:latin typeface="Times New Roman"/>
              </a:rPr>
              <a:t>O</a:t>
            </a:r>
            <a:endParaRPr lang="it-IT" altLang="it-IT" sz="2400" i="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44" name="Rettangolo 43"/>
          <p:cNvSpPr/>
          <p:nvPr/>
        </p:nvSpPr>
        <p:spPr>
          <a:xfrm>
            <a:off x="457200" y="472311"/>
            <a:ext cx="1752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altLang="it-IT" sz="2400" i="0" dirty="0" smtClean="0">
                <a:solidFill>
                  <a:srgbClr val="000000"/>
                </a:solidFill>
                <a:latin typeface="Arial Narrow" pitchFamily="34" charset="0"/>
              </a:rPr>
              <a:t>la rotazione</a:t>
            </a:r>
            <a:endParaRPr lang="it-IT" altLang="it-IT" sz="2400" i="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45" name="Rettangolo 44"/>
          <p:cNvSpPr/>
          <p:nvPr/>
        </p:nvSpPr>
        <p:spPr>
          <a:xfrm>
            <a:off x="2362200" y="0"/>
            <a:ext cx="647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rimane valida anche se si </a:t>
            </a:r>
            <a:r>
              <a:rPr lang="it-IT" altLang="it-IT" sz="2400" i="0" dirty="0" smtClean="0">
                <a:solidFill>
                  <a:srgbClr val="000000"/>
                </a:solidFill>
                <a:latin typeface="Arial Narrow" pitchFamily="34" charset="0"/>
              </a:rPr>
              <a:t>sceglie di descrivere  </a:t>
            </a:r>
            <a:endParaRPr lang="it-IT" altLang="it-IT" sz="2400" i="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46" name="Rettangolo 45"/>
          <p:cNvSpPr/>
          <p:nvPr/>
        </p:nvSpPr>
        <p:spPr>
          <a:xfrm>
            <a:off x="1905000" y="468000"/>
            <a:ext cx="5079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rispetto ad un  punto </a:t>
            </a:r>
            <a:r>
              <a:rPr lang="it-IT" altLang="it-IT" sz="2400" dirty="0">
                <a:solidFill>
                  <a:srgbClr val="000000"/>
                </a:solidFill>
                <a:latin typeface="Times New Roman"/>
              </a:rPr>
              <a:t>O</a:t>
            </a:r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’  posto </a:t>
            </a:r>
            <a:r>
              <a:rPr lang="it-IT" altLang="it-IT" sz="2400" i="0" dirty="0" smtClean="0">
                <a:solidFill>
                  <a:srgbClr val="000000"/>
                </a:solidFill>
                <a:latin typeface="Arial Narrow" pitchFamily="34" charset="0"/>
              </a:rPr>
              <a:t>sull’asse</a:t>
            </a:r>
            <a:endParaRPr lang="it-IT" altLang="it-IT" sz="2400" i="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3" name="Rettangolo 52"/>
          <p:cNvSpPr/>
          <p:nvPr/>
        </p:nvSpPr>
        <p:spPr>
          <a:xfrm>
            <a:off x="2443193" y="954000"/>
            <a:ext cx="4410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e perpendicolare al piano di rotazione</a:t>
            </a:r>
          </a:p>
        </p:txBody>
      </p:sp>
      <p:pic>
        <p:nvPicPr>
          <p:cNvPr id="10082" name="Picture 86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7" y="801687"/>
            <a:ext cx="4754563" cy="567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68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6" grpId="0"/>
      <p:bldP spid="42" grpId="0"/>
      <p:bldP spid="44" grpId="0"/>
      <p:bldP spid="45" grpId="0"/>
      <p:bldP spid="46" grpId="0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ttore 1 14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sp>
        <p:nvSpPr>
          <p:cNvPr id="3" name="CasellaDiTesto 9"/>
          <p:cNvSpPr txBox="1">
            <a:spLocks noChangeArrowheads="1"/>
          </p:cNvSpPr>
          <p:nvPr/>
        </p:nvSpPr>
        <p:spPr bwMode="auto">
          <a:xfrm>
            <a:off x="3111350" y="510998"/>
            <a:ext cx="39757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it-IT" altLang="it-IT" sz="2400" i="0" dirty="0" smtClean="0">
                <a:latin typeface="Arial Narrow" pitchFamily="34" charset="0"/>
              </a:rPr>
              <a:t>con </a:t>
            </a:r>
            <a:r>
              <a:rPr lang="it-IT" altLang="it-IT" sz="2400" i="0" dirty="0">
                <a:latin typeface="Arial Narrow" pitchFamily="34" charset="0"/>
              </a:rPr>
              <a:t>angolo </a:t>
            </a:r>
            <a:r>
              <a:rPr lang="it-IT" altLang="it-IT" sz="2800" dirty="0" smtClean="0">
                <a:latin typeface="Symbol" panose="05050102010706020507" pitchFamily="18" charset="2"/>
              </a:rPr>
              <a:t>b</a:t>
            </a:r>
            <a:r>
              <a:rPr lang="it-IT" altLang="it-IT" sz="2400" i="0" dirty="0" smtClean="0">
                <a:latin typeface="Arial Narrow" pitchFamily="34" charset="0"/>
              </a:rPr>
              <a:t>  costante </a:t>
            </a:r>
            <a:r>
              <a:rPr lang="it-IT" altLang="it-IT" sz="2400" i="0" dirty="0">
                <a:latin typeface="Arial Narrow" pitchFamily="34" charset="0"/>
              </a:rPr>
              <a:t>nel </a:t>
            </a:r>
            <a:r>
              <a:rPr lang="it-IT" altLang="it-IT" sz="2400" i="0" dirty="0" smtClean="0">
                <a:latin typeface="Arial Narrow" pitchFamily="34" charset="0"/>
              </a:rPr>
              <a:t>tempo</a:t>
            </a:r>
            <a:endParaRPr lang="it-IT" altLang="it-IT" sz="2400" i="0" dirty="0">
              <a:latin typeface="Arial Narrow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5257800" y="10800"/>
            <a:ext cx="26933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esegue una rotazione 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533400" y="541776"/>
            <a:ext cx="2648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attorno </a:t>
            </a:r>
            <a:r>
              <a:rPr lang="it-IT" altLang="it-IT" sz="2400" i="0" dirty="0" smtClean="0">
                <a:solidFill>
                  <a:srgbClr val="000000"/>
                </a:solidFill>
                <a:latin typeface="Arial Narrow" pitchFamily="34" charset="0"/>
              </a:rPr>
              <a:t>all’asse  </a:t>
            </a:r>
            <a:r>
              <a:rPr lang="it-IT" altLang="it-IT" sz="2400" dirty="0">
                <a:solidFill>
                  <a:srgbClr val="000000"/>
                </a:solidFill>
                <a:latin typeface="Times New Roman"/>
              </a:rPr>
              <a:t>OO’</a:t>
            </a:r>
            <a:r>
              <a:rPr lang="it-IT" altLang="it-IT" sz="2400" i="0" dirty="0">
                <a:solidFill>
                  <a:srgbClr val="000000"/>
                </a:solidFill>
                <a:latin typeface="Arial Narrow" pitchFamily="34" charset="0"/>
              </a:rPr>
              <a:t> </a:t>
            </a:r>
          </a:p>
        </p:txBody>
      </p:sp>
      <p:graphicFrame>
        <p:nvGraphicFramePr>
          <p:cNvPr id="49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4673082"/>
              </p:ext>
            </p:extLst>
          </p:nvPr>
        </p:nvGraphicFramePr>
        <p:xfrm>
          <a:off x="2161114" y="5029200"/>
          <a:ext cx="2366963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50" name="Equation" r:id="rId4" imgW="914400" imgH="393700" progId="Equation.DSMT4">
                  <p:embed/>
                </p:oleObj>
              </mc:Choice>
              <mc:Fallback>
                <p:oleObj name="Equation" r:id="rId4" imgW="9144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1114" y="5029200"/>
                        <a:ext cx="2366963" cy="1019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CasellaDiTesto 11"/>
          <p:cNvSpPr txBox="1">
            <a:spLocks noChangeArrowheads="1"/>
          </p:cNvSpPr>
          <p:nvPr/>
        </p:nvSpPr>
        <p:spPr bwMode="auto">
          <a:xfrm>
            <a:off x="4845623" y="5692851"/>
            <a:ext cx="10310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i="0" dirty="0" smtClean="0">
                <a:latin typeface="Arial Narrow" pitchFamily="34" charset="0"/>
              </a:rPr>
              <a:t>dunque</a:t>
            </a:r>
            <a:endParaRPr lang="it-IT" altLang="it-IT" sz="2400" i="0" dirty="0">
              <a:latin typeface="Arial Narrow" pitchFamily="34" charset="0"/>
            </a:endParaRPr>
          </a:p>
        </p:txBody>
      </p:sp>
      <p:graphicFrame>
        <p:nvGraphicFramePr>
          <p:cNvPr id="51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496232"/>
              </p:ext>
            </p:extLst>
          </p:nvPr>
        </p:nvGraphicFramePr>
        <p:xfrm>
          <a:off x="6088278" y="5153138"/>
          <a:ext cx="2598522" cy="1492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51" name="Equation" r:id="rId6" imgW="685800" imgH="393700" progId="Equation.DSMT4">
                  <p:embed/>
                </p:oleObj>
              </mc:Choice>
              <mc:Fallback>
                <p:oleObj name="Equation" r:id="rId6" imgW="6858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8278" y="5153138"/>
                        <a:ext cx="2598522" cy="14921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CasellaDiTesto 51"/>
          <p:cNvSpPr txBox="1"/>
          <p:nvPr/>
        </p:nvSpPr>
        <p:spPr>
          <a:xfrm>
            <a:off x="21164" y="5332007"/>
            <a:ext cx="1888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0" dirty="0" smtClean="0">
                <a:latin typeface="Arial Narrow" panose="020B0606020202030204" pitchFamily="34" charset="0"/>
              </a:rPr>
              <a:t>per definizione</a:t>
            </a:r>
          </a:p>
        </p:txBody>
      </p:sp>
      <p:graphicFrame>
        <p:nvGraphicFramePr>
          <p:cNvPr id="53" name="Oggetto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9844878"/>
              </p:ext>
            </p:extLst>
          </p:nvPr>
        </p:nvGraphicFramePr>
        <p:xfrm>
          <a:off x="2394477" y="6155978"/>
          <a:ext cx="1512887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52" name="Equation" r:id="rId8" imgW="583920" imgH="177480" progId="Equation.DSMT4">
                  <p:embed/>
                </p:oleObj>
              </mc:Choice>
              <mc:Fallback>
                <p:oleObj name="Equation" r:id="rId8" imgW="5839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4477" y="6155978"/>
                        <a:ext cx="1512887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CasellaDiTesto 53"/>
          <p:cNvSpPr txBox="1"/>
          <p:nvPr/>
        </p:nvSpPr>
        <p:spPr>
          <a:xfrm>
            <a:off x="32277" y="6172498"/>
            <a:ext cx="1888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0" dirty="0" smtClean="0">
                <a:latin typeface="Arial Narrow" panose="020B0606020202030204" pitchFamily="34" charset="0"/>
              </a:rPr>
              <a:t>per definizione</a:t>
            </a:r>
          </a:p>
        </p:txBody>
      </p:sp>
      <p:sp>
        <p:nvSpPr>
          <p:cNvPr id="55" name="CasellaDiTesto 54"/>
          <p:cNvSpPr txBox="1"/>
          <p:nvPr/>
        </p:nvSpPr>
        <p:spPr>
          <a:xfrm>
            <a:off x="158566" y="2355401"/>
            <a:ext cx="4940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moto di rotazione di un asse rispetto ad </a:t>
            </a:r>
          </a:p>
        </p:txBody>
      </p:sp>
      <p:sp>
        <p:nvSpPr>
          <p:cNvPr id="56" name="CasellaDiTesto 7"/>
          <p:cNvSpPr txBox="1">
            <a:spLocks noChangeArrowheads="1"/>
          </p:cNvSpPr>
          <p:nvPr/>
        </p:nvSpPr>
        <p:spPr bwMode="auto">
          <a:xfrm>
            <a:off x="-76200" y="1600200"/>
            <a:ext cx="29738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2400" b="1" i="0" dirty="0">
                <a:latin typeface="Arial Narrow" pitchFamily="34" charset="0"/>
              </a:rPr>
              <a:t>Moto di precessione</a:t>
            </a:r>
          </a:p>
        </p:txBody>
      </p:sp>
      <p:grpSp>
        <p:nvGrpSpPr>
          <p:cNvPr id="9" name="Gruppo 8"/>
          <p:cNvGrpSpPr/>
          <p:nvPr/>
        </p:nvGrpSpPr>
        <p:grpSpPr>
          <a:xfrm>
            <a:off x="0" y="-36000"/>
            <a:ext cx="5410200" cy="504868"/>
            <a:chOff x="0" y="-36000"/>
            <a:chExt cx="5410200" cy="504868"/>
          </a:xfrm>
        </p:grpSpPr>
        <p:sp>
          <p:nvSpPr>
            <p:cNvPr id="2" name="CasellaDiTesto 8"/>
            <p:cNvSpPr txBox="1">
              <a:spLocks noChangeArrowheads="1"/>
            </p:cNvSpPr>
            <p:nvPr/>
          </p:nvSpPr>
          <p:spPr bwMode="auto">
            <a:xfrm>
              <a:off x="0" y="7203"/>
              <a:ext cx="54102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457200" lvl="0" indent="-457200" eaLnBrk="1" hangingPunct="1">
                <a:spcBef>
                  <a:spcPct val="0"/>
                </a:spcBef>
                <a:buFont typeface="Wingdings" panose="05000000000000000000" pitchFamily="2" charset="2"/>
                <a:buChar char="Ø"/>
              </a:pPr>
              <a:r>
                <a:rPr lang="it-IT" altLang="it-IT" sz="2400" i="0" dirty="0" smtClean="0">
                  <a:latin typeface="Arial Narrow" pitchFamily="34" charset="0"/>
                </a:rPr>
                <a:t>da notare che durante il moto il vettore </a:t>
              </a:r>
              <a:endParaRPr lang="it-IT" altLang="it-IT" sz="2400" dirty="0">
                <a:latin typeface="+mn-lt"/>
              </a:endParaRPr>
            </a:p>
          </p:txBody>
        </p:sp>
        <p:graphicFrame>
          <p:nvGraphicFramePr>
            <p:cNvPr id="8" name="Oggetto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77820292"/>
                </p:ext>
              </p:extLst>
            </p:nvPr>
          </p:nvGraphicFramePr>
          <p:xfrm>
            <a:off x="4896000" y="-36000"/>
            <a:ext cx="325372" cy="4355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53" name="Equation" r:id="rId10" imgW="152280" imgH="203040" progId="Equation.DSMT4">
                    <p:embed/>
                  </p:oleObj>
                </mc:Choice>
                <mc:Fallback>
                  <p:oleObj name="Equation" r:id="rId10" imgW="152280" imgH="203040" progId="Equation.DSMT4">
                    <p:embed/>
                    <p:pic>
                      <p:nvPicPr>
                        <p:cNvPr id="0" name="Oggetto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96000" y="-36000"/>
                          <a:ext cx="325372" cy="4355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Rettangolo 9"/>
          <p:cNvSpPr/>
          <p:nvPr/>
        </p:nvSpPr>
        <p:spPr>
          <a:xfrm>
            <a:off x="158400" y="303103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it-IT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un secondo asse fisso nel tempo con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58400" y="37293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it-IT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cui forma un angolo costante e con 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58400" y="4415135"/>
            <a:ext cx="3778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il quale ha un punto in comune  </a:t>
            </a:r>
          </a:p>
        </p:txBody>
      </p:sp>
      <p:pic>
        <p:nvPicPr>
          <p:cNvPr id="11649" name="Picture 38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5" y="1773238"/>
            <a:ext cx="2066925" cy="331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68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0" grpId="0"/>
      <p:bldP spid="52" grpId="0"/>
      <p:bldP spid="54" grpId="0"/>
      <p:bldP spid="55" grpId="0"/>
      <p:bldP spid="56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8382053"/>
              </p:ext>
            </p:extLst>
          </p:nvPr>
        </p:nvGraphicFramePr>
        <p:xfrm>
          <a:off x="975901" y="2148102"/>
          <a:ext cx="2410256" cy="1357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2" name="Equation" r:id="rId4" imgW="698400" imgH="393480" progId="Equation.DSMT4">
                  <p:embed/>
                </p:oleObj>
              </mc:Choice>
              <mc:Fallback>
                <p:oleObj name="Equation" r:id="rId4" imgW="698400" imgH="393480" progId="Equation.DSMT4">
                  <p:embed/>
                  <p:pic>
                    <p:nvPicPr>
                      <p:cNvPr id="0" name="Oggetto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5901" y="2148102"/>
                        <a:ext cx="2410256" cy="13573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tangolo 4"/>
          <p:cNvSpPr/>
          <p:nvPr/>
        </p:nvSpPr>
        <p:spPr>
          <a:xfrm>
            <a:off x="76200" y="2590800"/>
            <a:ext cx="8611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2400" i="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si</a:t>
            </a:r>
            <a:r>
              <a:rPr lang="it-IT" sz="2400" i="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it-IT" sz="2400" i="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ha  </a:t>
            </a:r>
            <a:endParaRPr lang="it-IT" sz="2400" i="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76200" y="4572000"/>
            <a:ext cx="33954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2400" i="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 sempre sullo stesso piano   </a:t>
            </a:r>
            <a:endParaRPr lang="it-IT" sz="2400" i="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5425" y="0"/>
            <a:ext cx="2164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i="0" dirty="0">
                <a:latin typeface="Arial Narrow" panose="020B0606020202030204" pitchFamily="34" charset="0"/>
              </a:rPr>
              <a:t>g</a:t>
            </a:r>
            <a:r>
              <a:rPr lang="it-IT" sz="2400" b="1" i="0" dirty="0" smtClean="0">
                <a:latin typeface="Arial Narrow" panose="020B0606020202030204" pitchFamily="34" charset="0"/>
              </a:rPr>
              <a:t>eneralizzando: </a:t>
            </a:r>
          </a:p>
        </p:txBody>
      </p:sp>
      <p:grpSp>
        <p:nvGrpSpPr>
          <p:cNvPr id="17" name="Gruppo 16"/>
          <p:cNvGrpSpPr/>
          <p:nvPr/>
        </p:nvGrpSpPr>
        <p:grpSpPr>
          <a:xfrm>
            <a:off x="76201" y="709315"/>
            <a:ext cx="5715000" cy="514350"/>
            <a:chOff x="76201" y="709315"/>
            <a:chExt cx="5715000" cy="514350"/>
          </a:xfrm>
        </p:grpSpPr>
        <p:sp>
          <p:nvSpPr>
            <p:cNvPr id="3" name="CasellaDiTesto 2"/>
            <p:cNvSpPr txBox="1"/>
            <p:nvPr/>
          </p:nvSpPr>
          <p:spPr>
            <a:xfrm>
              <a:off x="76201" y="762000"/>
              <a:ext cx="571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i="0" dirty="0" smtClean="0">
                  <a:latin typeface="Arial Narrow" panose="020B0606020202030204" pitchFamily="34" charset="0"/>
                </a:rPr>
                <a:t>dato un qualsiasi vettore       di modulo costante</a:t>
              </a:r>
            </a:p>
          </p:txBody>
        </p:sp>
        <p:graphicFrame>
          <p:nvGraphicFramePr>
            <p:cNvPr id="11" name="Oggetto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11127140"/>
                </p:ext>
              </p:extLst>
            </p:nvPr>
          </p:nvGraphicFramePr>
          <p:xfrm>
            <a:off x="2971800" y="709315"/>
            <a:ext cx="361950" cy="506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3" name="Equation" r:id="rId6" imgW="126720" imgH="177480" progId="Equation.DSMT4">
                    <p:embed/>
                  </p:oleObj>
                </mc:Choice>
                <mc:Fallback>
                  <p:oleObj name="Equation" r:id="rId6" imgW="126720" imgH="177480" progId="Equation.DSMT4">
                    <p:embed/>
                    <p:pic>
                      <p:nvPicPr>
                        <p:cNvPr id="0" name="Oggetto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800" y="709315"/>
                          <a:ext cx="361950" cy="506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" name="Gruppo 14"/>
          <p:cNvGrpSpPr/>
          <p:nvPr/>
        </p:nvGrpSpPr>
        <p:grpSpPr>
          <a:xfrm>
            <a:off x="76200" y="1540817"/>
            <a:ext cx="4515216" cy="516583"/>
            <a:chOff x="104410" y="1204615"/>
            <a:chExt cx="4515216" cy="516583"/>
          </a:xfrm>
        </p:grpSpPr>
        <p:graphicFrame>
          <p:nvGraphicFramePr>
            <p:cNvPr id="12" name="Oggetto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5568453"/>
                </p:ext>
              </p:extLst>
            </p:nvPr>
          </p:nvGraphicFramePr>
          <p:xfrm>
            <a:off x="4186239" y="1204615"/>
            <a:ext cx="433387" cy="506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4" name="Equation" r:id="rId8" imgW="152280" imgH="177480" progId="Equation.DSMT4">
                    <p:embed/>
                  </p:oleObj>
                </mc:Choice>
                <mc:Fallback>
                  <p:oleObj name="Equation" r:id="rId8" imgW="152280" imgH="177480" progId="Equation.DSMT4">
                    <p:embed/>
                    <p:pic>
                      <p:nvPicPr>
                        <p:cNvPr id="0" name="Oggetto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6239" y="1204615"/>
                          <a:ext cx="433387" cy="506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Rettangolo 12"/>
            <p:cNvSpPr/>
            <p:nvPr/>
          </p:nvSpPr>
          <p:spPr>
            <a:xfrm>
              <a:off x="104410" y="1259533"/>
              <a:ext cx="406277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it-IT" sz="2400" i="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precessione con </a:t>
              </a:r>
              <a:r>
                <a:rPr lang="it-IT" sz="2400" i="0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velocita’</a:t>
              </a:r>
              <a:r>
                <a:rPr lang="it-IT" sz="2400" i="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angolare</a:t>
              </a:r>
            </a:p>
          </p:txBody>
        </p:sp>
      </p:grpSp>
      <p:sp>
        <p:nvSpPr>
          <p:cNvPr id="14" name="Rettangolo 13"/>
          <p:cNvSpPr/>
          <p:nvPr/>
        </p:nvSpPr>
        <p:spPr>
          <a:xfrm>
            <a:off x="0" y="3662065"/>
            <a:ext cx="35931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2400" i="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 questa relazione </a:t>
            </a:r>
            <a:r>
              <a:rPr lang="it-IT" sz="2400" i="0" dirty="0" err="1" smtClean="0">
                <a:solidFill>
                  <a:srgbClr val="000000"/>
                </a:solidFill>
                <a:latin typeface="Arial Narrow" panose="020B0606020202030204" pitchFamily="34" charset="0"/>
              </a:rPr>
              <a:t>rimarra’</a:t>
            </a:r>
            <a:r>
              <a:rPr lang="it-IT" sz="2400" i="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 vera</a:t>
            </a:r>
            <a:endParaRPr lang="it-IT" sz="2400" i="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5562600" y="762000"/>
            <a:ext cx="28600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2400" i="0" dirty="0">
                <a:solidFill>
                  <a:srgbClr val="000000"/>
                </a:solidFill>
                <a:latin typeface="Arial Narrow" panose="020B0606020202030204" pitchFamily="34" charset="0"/>
              </a:rPr>
              <a:t>che descriva un moto di</a:t>
            </a:r>
          </a:p>
        </p:txBody>
      </p:sp>
      <p:grpSp>
        <p:nvGrpSpPr>
          <p:cNvPr id="19" name="Gruppo 18"/>
          <p:cNvGrpSpPr/>
          <p:nvPr/>
        </p:nvGrpSpPr>
        <p:grpSpPr>
          <a:xfrm>
            <a:off x="3352800" y="4545807"/>
            <a:ext cx="4921540" cy="483393"/>
            <a:chOff x="4884900" y="3936207"/>
            <a:chExt cx="4921540" cy="483393"/>
          </a:xfrm>
        </p:grpSpPr>
        <p:sp>
          <p:nvSpPr>
            <p:cNvPr id="6" name="Rettangolo 5"/>
            <p:cNvSpPr/>
            <p:nvPr/>
          </p:nvSpPr>
          <p:spPr>
            <a:xfrm>
              <a:off x="4884900" y="3957935"/>
              <a:ext cx="49215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it-IT" sz="1600" i="0" dirty="0" smtClean="0">
                  <a:solidFill>
                    <a:srgbClr val="000000"/>
                  </a:solidFill>
                  <a:latin typeface="Arial Narrow" panose="020B0606020202030204" pitchFamily="34" charset="0"/>
                  <a:sym typeface="Wingdings" panose="05000000000000000000" pitchFamily="2" charset="2"/>
                </a:rPr>
                <a:t></a:t>
              </a:r>
              <a:r>
                <a:rPr lang="it-IT" sz="2400" i="0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it-IT" sz="2400" i="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d</a:t>
              </a:r>
              <a:r>
                <a:rPr lang="it-IT" sz="2400" i="0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irezione di          costante  nel tempo </a:t>
              </a:r>
            </a:p>
          </p:txBody>
        </p:sp>
        <p:graphicFrame>
          <p:nvGraphicFramePr>
            <p:cNvPr id="18" name="Oggetto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9646712"/>
                </p:ext>
              </p:extLst>
            </p:nvPr>
          </p:nvGraphicFramePr>
          <p:xfrm>
            <a:off x="6657199" y="3936207"/>
            <a:ext cx="393988" cy="460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5" name="Equation" r:id="rId10" imgW="152280" imgH="177480" progId="Equation.DSMT4">
                    <p:embed/>
                  </p:oleObj>
                </mc:Choice>
                <mc:Fallback>
                  <p:oleObj name="Equation" r:id="rId10" imgW="152280" imgH="177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57199" y="3936207"/>
                          <a:ext cx="393988" cy="460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" name="Gruppo 20"/>
          <p:cNvGrpSpPr/>
          <p:nvPr/>
        </p:nvGrpSpPr>
        <p:grpSpPr>
          <a:xfrm>
            <a:off x="76200" y="5410200"/>
            <a:ext cx="4846198" cy="533400"/>
            <a:chOff x="76200" y="5105400"/>
            <a:chExt cx="4846198" cy="533400"/>
          </a:xfrm>
        </p:grpSpPr>
        <p:sp>
          <p:nvSpPr>
            <p:cNvPr id="7" name="Rettangolo 6"/>
            <p:cNvSpPr/>
            <p:nvPr/>
          </p:nvSpPr>
          <p:spPr>
            <a:xfrm>
              <a:off x="76200" y="5177135"/>
              <a:ext cx="484619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it-IT" sz="2400" i="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sia che </a:t>
              </a:r>
              <a:r>
                <a:rPr lang="it-IT" sz="2400" i="0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la direzione di         vari nel tempo</a:t>
              </a:r>
              <a:endParaRPr lang="it-IT" sz="2400" i="0" dirty="0">
                <a:solidFill>
                  <a:srgbClr val="000000"/>
                </a:solidFill>
                <a:latin typeface="Arial Narrow" panose="020B0606020202030204" pitchFamily="34" charset="0"/>
              </a:endParaRPr>
            </a:p>
          </p:txBody>
        </p:sp>
        <p:graphicFrame>
          <p:nvGraphicFramePr>
            <p:cNvPr id="20" name="Oggetto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98114347"/>
                </p:ext>
              </p:extLst>
            </p:nvPr>
          </p:nvGraphicFramePr>
          <p:xfrm>
            <a:off x="2667000" y="5105400"/>
            <a:ext cx="433387" cy="506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6" name="Equation" r:id="rId11" imgW="152280" imgH="177480" progId="Equation.DSMT4">
                    <p:embed/>
                  </p:oleObj>
                </mc:Choice>
                <mc:Fallback>
                  <p:oleObj name="Equation" r:id="rId11" imgW="152280" imgH="177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67000" y="5105400"/>
                          <a:ext cx="433387" cy="506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Rettangolo 21"/>
          <p:cNvSpPr/>
          <p:nvPr/>
        </p:nvSpPr>
        <p:spPr>
          <a:xfrm>
            <a:off x="3733800" y="3662064"/>
            <a:ext cx="29033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i="0" dirty="0">
                <a:solidFill>
                  <a:srgbClr val="000000"/>
                </a:solidFill>
                <a:latin typeface="Arial Narrow" panose="020B0606020202030204" pitchFamily="34" charset="0"/>
              </a:rPr>
              <a:t>sia che </a:t>
            </a:r>
            <a:r>
              <a:rPr lang="it-IT" sz="2400" i="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il moto  avvenga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905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4" grpId="0"/>
      <p:bldP spid="16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ttore 1 7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sp>
        <p:nvSpPr>
          <p:cNvPr id="3" name="CasellaDiTesto 2"/>
          <p:cNvSpPr txBox="1"/>
          <p:nvPr/>
        </p:nvSpPr>
        <p:spPr>
          <a:xfrm>
            <a:off x="109946" y="152401"/>
            <a:ext cx="156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0" u="sng" dirty="0" smtClean="0">
                <a:latin typeface="Arial Narrow" panose="020B0606020202030204" pitchFamily="34" charset="0"/>
              </a:rPr>
              <a:t>Nota bene </a:t>
            </a:r>
            <a:r>
              <a:rPr lang="it-IT" sz="2400" i="0" dirty="0" smtClean="0">
                <a:latin typeface="Arial Narrow" panose="020B0606020202030204" pitchFamily="34" charset="0"/>
              </a:rPr>
              <a:t>: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676400" y="152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0" dirty="0">
                <a:latin typeface="Arial Narrow" panose="020B0606020202030204" pitchFamily="34" charset="0"/>
              </a:rPr>
              <a:t>a</a:t>
            </a:r>
            <a:r>
              <a:rPr lang="it-IT" sz="2400" i="0" dirty="0" smtClean="0">
                <a:latin typeface="Arial Narrow" panose="020B0606020202030204" pitchFamily="34" charset="0"/>
              </a:rPr>
              <a:t>nche il comportamento del vettore </a:t>
            </a:r>
            <a:r>
              <a:rPr lang="it-IT" sz="2400" i="0" dirty="0" err="1" smtClean="0">
                <a:latin typeface="Arial Narrow" panose="020B0606020202030204" pitchFamily="34" charset="0"/>
              </a:rPr>
              <a:t>velocita’</a:t>
            </a:r>
            <a:r>
              <a:rPr lang="it-IT" sz="2400" i="0" dirty="0" smtClean="0">
                <a:latin typeface="Arial Narrow" panose="020B0606020202030204" pitchFamily="34" charset="0"/>
              </a:rPr>
              <a:t> nel</a:t>
            </a:r>
          </a:p>
        </p:txBody>
      </p:sp>
      <p:sp>
        <p:nvSpPr>
          <p:cNvPr id="7" name="Rettangolo 6"/>
          <p:cNvSpPr/>
          <p:nvPr/>
        </p:nvSpPr>
        <p:spPr>
          <a:xfrm>
            <a:off x="152400" y="1128712"/>
            <a:ext cx="28280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2400" i="0" dirty="0">
                <a:solidFill>
                  <a:srgbClr val="000000"/>
                </a:solidFill>
                <a:latin typeface="Arial Narrow" panose="020B0606020202030204" pitchFamily="34" charset="0"/>
              </a:rPr>
              <a:t>moto circolare uniforme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3123293" y="1128712"/>
            <a:ext cx="48931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2400" i="0" dirty="0" err="1" smtClean="0">
                <a:solidFill>
                  <a:srgbClr val="000000"/>
                </a:solidFill>
                <a:latin typeface="Arial Narrow" panose="020B0606020202030204" pitchFamily="34" charset="0"/>
              </a:rPr>
              <a:t>e’</a:t>
            </a:r>
            <a:r>
              <a:rPr lang="it-IT" sz="2400" i="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 assimilabile ad una precessione attorno</a:t>
            </a:r>
            <a:endParaRPr lang="it-IT" sz="2400" i="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943561"/>
              </p:ext>
            </p:extLst>
          </p:nvPr>
        </p:nvGraphicFramePr>
        <p:xfrm>
          <a:off x="5319712" y="2728912"/>
          <a:ext cx="2147888" cy="123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0" name="Equation" r:id="rId4" imgW="685800" imgH="393480" progId="Equation.DSMT4">
                  <p:embed/>
                </p:oleObj>
              </mc:Choice>
              <mc:Fallback>
                <p:oleObj name="Equation" r:id="rId4" imgW="685800" imgH="393480" progId="Equation.DSMT4">
                  <p:embed/>
                  <p:pic>
                    <p:nvPicPr>
                      <p:cNvPr id="0" name="Oggetto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9712" y="2728912"/>
                        <a:ext cx="2147888" cy="123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ttangolo 13"/>
          <p:cNvSpPr/>
          <p:nvPr/>
        </p:nvSpPr>
        <p:spPr>
          <a:xfrm>
            <a:off x="76200" y="3109912"/>
            <a:ext cx="5207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i="0" dirty="0" smtClean="0">
                <a:latin typeface="Arial Narrow" panose="020B0606020202030204" pitchFamily="34" charset="0"/>
              </a:rPr>
              <a:t> quindi anche per il </a:t>
            </a:r>
            <a:r>
              <a:rPr lang="it-IT" sz="2400" i="0" dirty="0" err="1" smtClean="0">
                <a:latin typeface="Arial Narrow" panose="020B0606020202030204" pitchFamily="34" charset="0"/>
              </a:rPr>
              <a:t>vetttore</a:t>
            </a:r>
            <a:r>
              <a:rPr lang="it-IT" sz="2400" i="0" dirty="0" smtClean="0">
                <a:latin typeface="Arial Narrow" panose="020B0606020202030204" pitchFamily="34" charset="0"/>
              </a:rPr>
              <a:t> </a:t>
            </a:r>
            <a:r>
              <a:rPr lang="it-IT" sz="2400" i="0" dirty="0" err="1" smtClean="0">
                <a:latin typeface="Arial Narrow" panose="020B0606020202030204" pitchFamily="34" charset="0"/>
              </a:rPr>
              <a:t>velocita’</a:t>
            </a:r>
            <a:r>
              <a:rPr lang="it-IT" sz="2400" i="0" dirty="0" smtClean="0">
                <a:latin typeface="Arial Narrow" panose="020B0606020202030204" pitchFamily="34" charset="0"/>
              </a:rPr>
              <a:t> si </a:t>
            </a:r>
            <a:r>
              <a:rPr lang="it-IT" sz="2400" i="0" dirty="0" err="1" smtClean="0">
                <a:latin typeface="Arial Narrow" panose="020B0606020202030204" pitchFamily="34" charset="0"/>
              </a:rPr>
              <a:t>avra’</a:t>
            </a:r>
            <a:r>
              <a:rPr lang="it-IT" sz="2400" i="0" dirty="0" smtClean="0">
                <a:latin typeface="Arial Narrow" panose="020B0606020202030204" pitchFamily="34" charset="0"/>
              </a:rPr>
              <a:t>  </a:t>
            </a:r>
            <a:endParaRPr lang="it-IT" sz="24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52400" y="1947564"/>
            <a:ext cx="1729173" cy="557213"/>
            <a:chOff x="152400" y="1809453"/>
            <a:chExt cx="1729173" cy="557213"/>
          </a:xfrm>
        </p:grpSpPr>
        <p:sp>
          <p:nvSpPr>
            <p:cNvPr id="10" name="Rettangolo 9"/>
            <p:cNvSpPr/>
            <p:nvPr/>
          </p:nvSpPr>
          <p:spPr>
            <a:xfrm>
              <a:off x="152400" y="1905001"/>
              <a:ext cx="129715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2400" i="0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al  vettore</a:t>
              </a:r>
              <a:endParaRPr lang="it-IT" dirty="0"/>
            </a:p>
          </p:txBody>
        </p:sp>
        <p:graphicFrame>
          <p:nvGraphicFramePr>
            <p:cNvPr id="2" name="Oggetto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2417270"/>
                </p:ext>
              </p:extLst>
            </p:nvPr>
          </p:nvGraphicFramePr>
          <p:xfrm>
            <a:off x="1403735" y="1809453"/>
            <a:ext cx="477838" cy="557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61" name="Equation" r:id="rId6" imgW="152280" imgH="177480" progId="Equation.DSMT4">
                    <p:embed/>
                  </p:oleObj>
                </mc:Choice>
                <mc:Fallback>
                  <p:oleObj name="Equation" r:id="rId6" imgW="152280" imgH="177480" progId="Equation.DSMT4">
                    <p:embed/>
                    <p:pic>
                      <p:nvPicPr>
                        <p:cNvPr id="0" name="Oggetto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03735" y="1809453"/>
                          <a:ext cx="477838" cy="557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Rettangolo 4"/>
          <p:cNvSpPr/>
          <p:nvPr/>
        </p:nvSpPr>
        <p:spPr>
          <a:xfrm>
            <a:off x="2057400" y="2043111"/>
            <a:ext cx="5562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2400" i="0" dirty="0">
                <a:solidFill>
                  <a:srgbClr val="000000"/>
                </a:solidFill>
                <a:latin typeface="Arial Narrow" panose="020B0606020202030204" pitchFamily="34" charset="0"/>
              </a:rPr>
              <a:t>con il quale forma un angolo </a:t>
            </a:r>
            <a:r>
              <a:rPr lang="it-IT" sz="2400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it-IT" sz="2400" i="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it-IT" sz="2400" i="0" dirty="0">
                <a:solidFill>
                  <a:srgbClr val="000000"/>
                </a:solidFill>
                <a:latin typeface="Symbol" panose="05050102010706020507" pitchFamily="18" charset="2"/>
              </a:rPr>
              <a:t>=</a:t>
            </a:r>
            <a:r>
              <a:rPr lang="it-IT" sz="2400" i="0" dirty="0">
                <a:solidFill>
                  <a:srgbClr val="000000"/>
                </a:solidFill>
                <a:latin typeface="Arial Narrow" panose="020B0606020202030204" pitchFamily="34" charset="0"/>
              </a:rPr>
              <a:t> 90 gradi</a:t>
            </a:r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2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3" grpId="0"/>
      <p:bldP spid="1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sp>
        <p:nvSpPr>
          <p:cNvPr id="3" name="Rettangolo 2"/>
          <p:cNvSpPr/>
          <p:nvPr/>
        </p:nvSpPr>
        <p:spPr>
          <a:xfrm>
            <a:off x="1371600" y="381000"/>
            <a:ext cx="6248400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7200" b="1" i="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Backup </a:t>
            </a:r>
            <a:r>
              <a:rPr lang="en-US" sz="7200" b="1" i="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slides</a:t>
            </a:r>
            <a:endParaRPr lang="it-IT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i="0" dirty="0" smtClean="0">
            <a:latin typeface="Arial Narrow" panose="020B0606020202030204" pitchFamily="34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3788</TotalTime>
  <Words>241</Words>
  <Application>Microsoft Office PowerPoint</Application>
  <PresentationFormat>Presentazione su schermo (4:3)</PresentationFormat>
  <Paragraphs>54</Paragraphs>
  <Slides>6</Slides>
  <Notes>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8" baseType="lpstr">
      <vt:lpstr>Default Design</vt:lpstr>
      <vt:lpstr>Equation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Zucchelli</dc:creator>
  <cp:lastModifiedBy>Stefano Zucchelli</cp:lastModifiedBy>
  <cp:revision>662</cp:revision>
  <dcterms:created xsi:type="dcterms:W3CDTF">1601-01-01T00:00:00Z</dcterms:created>
  <dcterms:modified xsi:type="dcterms:W3CDTF">2016-11-01T09:05:32Z</dcterms:modified>
</cp:coreProperties>
</file>